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guide id="3" pos="334">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E4046-0964-46B6-8E3B-DB9C23914A39}">
  <a:tblStyle styleId="{6E2E4046-0964-46B6-8E3B-DB9C23914A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3168"/>
        <p:guide pos="2448"/>
        <p:guide pos="33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3e18141270_4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3e18141270_4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e18141270_4_7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3e18141270_4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3e6fd2ca65_0_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3e6fd2ca6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3e6fd2ca65_0_5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3e6fd2ca6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e6fd2ca65_0_6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3e6fd2ca6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3e6fd2ca65_0_8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3e6fd2ca65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e5ad7b5af_0_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3e5ad7b5a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3e5ad7b5af_0_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3e5ad7b5a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3e5ad7b5af_0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3e5ad7b5a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3e5ad7b5af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23e5ad7b5a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e18141270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e1814127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3e5ad7b5af_0_6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3e5ad7b5a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3e5ad7b5af_0_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3e5ad7b5a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3e5ad7b5af_0_8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3e5ad7b5a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3e5ad7b5af_0_9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3e5ad7b5a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3e5ad7b5af_0_1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3e5ad7b5af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3e5ad7b5af_0_13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3e5ad7b5af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3e5ad7b5af_0_14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3e5ad7b5af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3e5ad7b5af_0_15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3e5ad7b5af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3e5ad7b5af_0_16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3e5ad7b5a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3f5e56396c_0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3f5e56396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3e18141270_1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3e1814127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3f5e56396c_0_4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23f5e56396c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3f5e56396c_0_4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3f5e56396c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3f5e56396c_0_5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3f5e56396c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3f5e56396c_0_6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3f5e56396c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08346098d_1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08346098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408346098d_1_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408346098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408346098d_1_2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2408346098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408346098d_1_2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408346098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408346098d_2_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408346098d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408346098d_2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408346098d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3e18141270_1_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3e18141270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408346098d_2_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408346098d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e18141270_4_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3e18141270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e18141270_4_2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3e18141270_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3e18141270_4_3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3e18141270_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3e18141270_4_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3e18141270_4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e18141270_4_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e18141270_4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p:nvPr/>
        </p:nvSpPr>
        <p:spPr>
          <a:xfrm>
            <a:off x="0" y="0"/>
            <a:ext cx="7772400" cy="1337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576075" y="2023590"/>
            <a:ext cx="6629400" cy="1550100"/>
          </a:xfrm>
          <a:prstGeom prst="rect">
            <a:avLst/>
          </a:prstGeom>
        </p:spPr>
        <p:txBody>
          <a:bodyPr spcFirstLastPara="1" wrap="square" lIns="0" tIns="0" rIns="0" bIns="0" anchor="t" anchorCtr="0">
            <a:noAutofit/>
          </a:bodyPr>
          <a:lstStyle>
            <a:lvl1pPr lvl="0">
              <a:lnSpc>
                <a:spcPct val="80000"/>
              </a:lnSpc>
              <a:spcBef>
                <a:spcPts val="0"/>
              </a:spcBef>
              <a:spcAft>
                <a:spcPts val="0"/>
              </a:spcAft>
              <a:buClr>
                <a:schemeClr val="dk2"/>
              </a:buClr>
              <a:buSzPts val="5600"/>
              <a:buNone/>
              <a:defRPr sz="5600">
                <a:solidFill>
                  <a:schemeClr val="dk2"/>
                </a:solidFill>
              </a:defRPr>
            </a:lvl1pPr>
            <a:lvl2pPr lvl="1">
              <a:lnSpc>
                <a:spcPct val="80000"/>
              </a:lnSpc>
              <a:spcBef>
                <a:spcPts val="0"/>
              </a:spcBef>
              <a:spcAft>
                <a:spcPts val="0"/>
              </a:spcAft>
              <a:buClr>
                <a:schemeClr val="dk2"/>
              </a:buClr>
              <a:buSzPts val="5800"/>
              <a:buNone/>
              <a:defRPr sz="5800">
                <a:solidFill>
                  <a:schemeClr val="dk2"/>
                </a:solidFill>
              </a:defRPr>
            </a:lvl2pPr>
            <a:lvl3pPr lvl="2">
              <a:lnSpc>
                <a:spcPct val="80000"/>
              </a:lnSpc>
              <a:spcBef>
                <a:spcPts val="0"/>
              </a:spcBef>
              <a:spcAft>
                <a:spcPts val="0"/>
              </a:spcAft>
              <a:buClr>
                <a:schemeClr val="dk2"/>
              </a:buClr>
              <a:buSzPts val="5800"/>
              <a:buNone/>
              <a:defRPr sz="5800">
                <a:solidFill>
                  <a:schemeClr val="dk2"/>
                </a:solidFill>
              </a:defRPr>
            </a:lvl3pPr>
            <a:lvl4pPr lvl="3">
              <a:lnSpc>
                <a:spcPct val="80000"/>
              </a:lnSpc>
              <a:spcBef>
                <a:spcPts val="0"/>
              </a:spcBef>
              <a:spcAft>
                <a:spcPts val="0"/>
              </a:spcAft>
              <a:buClr>
                <a:schemeClr val="dk2"/>
              </a:buClr>
              <a:buSzPts val="5800"/>
              <a:buNone/>
              <a:defRPr sz="5800">
                <a:solidFill>
                  <a:schemeClr val="dk2"/>
                </a:solidFill>
              </a:defRPr>
            </a:lvl4pPr>
            <a:lvl5pPr lvl="4">
              <a:lnSpc>
                <a:spcPct val="80000"/>
              </a:lnSpc>
              <a:spcBef>
                <a:spcPts val="0"/>
              </a:spcBef>
              <a:spcAft>
                <a:spcPts val="0"/>
              </a:spcAft>
              <a:buClr>
                <a:schemeClr val="dk2"/>
              </a:buClr>
              <a:buSzPts val="5800"/>
              <a:buNone/>
              <a:defRPr sz="5800">
                <a:solidFill>
                  <a:schemeClr val="dk2"/>
                </a:solidFill>
              </a:defRPr>
            </a:lvl5pPr>
            <a:lvl6pPr lvl="5">
              <a:lnSpc>
                <a:spcPct val="80000"/>
              </a:lnSpc>
              <a:spcBef>
                <a:spcPts val="0"/>
              </a:spcBef>
              <a:spcAft>
                <a:spcPts val="0"/>
              </a:spcAft>
              <a:buClr>
                <a:schemeClr val="dk2"/>
              </a:buClr>
              <a:buSzPts val="5800"/>
              <a:buNone/>
              <a:defRPr sz="5800">
                <a:solidFill>
                  <a:schemeClr val="dk2"/>
                </a:solidFill>
              </a:defRPr>
            </a:lvl6pPr>
            <a:lvl7pPr lvl="6">
              <a:lnSpc>
                <a:spcPct val="80000"/>
              </a:lnSpc>
              <a:spcBef>
                <a:spcPts val="0"/>
              </a:spcBef>
              <a:spcAft>
                <a:spcPts val="0"/>
              </a:spcAft>
              <a:buClr>
                <a:schemeClr val="dk2"/>
              </a:buClr>
              <a:buSzPts val="5800"/>
              <a:buNone/>
              <a:defRPr sz="5800">
                <a:solidFill>
                  <a:schemeClr val="dk2"/>
                </a:solidFill>
              </a:defRPr>
            </a:lvl7pPr>
            <a:lvl8pPr lvl="7">
              <a:lnSpc>
                <a:spcPct val="80000"/>
              </a:lnSpc>
              <a:spcBef>
                <a:spcPts val="0"/>
              </a:spcBef>
              <a:spcAft>
                <a:spcPts val="0"/>
              </a:spcAft>
              <a:buClr>
                <a:schemeClr val="dk2"/>
              </a:buClr>
              <a:buSzPts val="5800"/>
              <a:buNone/>
              <a:defRPr sz="5800">
                <a:solidFill>
                  <a:schemeClr val="dk2"/>
                </a:solidFill>
              </a:defRPr>
            </a:lvl8pPr>
            <a:lvl9pPr lvl="8">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14" name="Google Shape;14;p2"/>
          <p:cNvSpPr txBox="1">
            <a:spLocks noGrp="1"/>
          </p:cNvSpPr>
          <p:nvPr>
            <p:ph type="subTitle" idx="1"/>
          </p:nvPr>
        </p:nvSpPr>
        <p:spPr>
          <a:xfrm>
            <a:off x="576075" y="1539240"/>
            <a:ext cx="6629400" cy="5052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600"/>
              <a:buNone/>
              <a:defRPr sz="2600" b="1"/>
            </a:lvl1pPr>
            <a:lvl2pPr lvl="1" algn="ctr">
              <a:lnSpc>
                <a:spcPct val="100000"/>
              </a:lnSpc>
              <a:spcBef>
                <a:spcPts val="0"/>
              </a:spcBef>
              <a:spcAft>
                <a:spcPts val="0"/>
              </a:spcAft>
              <a:buSzPts val="2800"/>
              <a:buNone/>
              <a:defRPr sz="2800" b="1"/>
            </a:lvl2pPr>
            <a:lvl3pPr lvl="2" algn="ctr">
              <a:lnSpc>
                <a:spcPct val="100000"/>
              </a:lnSpc>
              <a:spcBef>
                <a:spcPts val="0"/>
              </a:spcBef>
              <a:spcAft>
                <a:spcPts val="0"/>
              </a:spcAft>
              <a:buSzPts val="2800"/>
              <a:buNone/>
              <a:defRPr sz="2800" b="1"/>
            </a:lvl3pPr>
            <a:lvl4pPr lvl="3" algn="ctr">
              <a:lnSpc>
                <a:spcPct val="100000"/>
              </a:lnSpc>
              <a:spcBef>
                <a:spcPts val="0"/>
              </a:spcBef>
              <a:spcAft>
                <a:spcPts val="0"/>
              </a:spcAft>
              <a:buSzPts val="2800"/>
              <a:buNone/>
              <a:defRPr sz="2800" b="1"/>
            </a:lvl4pPr>
            <a:lvl5pPr lvl="4" algn="ctr">
              <a:lnSpc>
                <a:spcPct val="100000"/>
              </a:lnSpc>
              <a:spcBef>
                <a:spcPts val="0"/>
              </a:spcBef>
              <a:spcAft>
                <a:spcPts val="0"/>
              </a:spcAft>
              <a:buSzPts val="2800"/>
              <a:buNone/>
              <a:defRPr sz="2800" b="1"/>
            </a:lvl5pPr>
            <a:lvl6pPr lvl="5" algn="ctr">
              <a:lnSpc>
                <a:spcPct val="100000"/>
              </a:lnSpc>
              <a:spcBef>
                <a:spcPts val="0"/>
              </a:spcBef>
              <a:spcAft>
                <a:spcPts val="0"/>
              </a:spcAft>
              <a:buSzPts val="2800"/>
              <a:buNone/>
              <a:defRPr sz="2800" b="1"/>
            </a:lvl6pPr>
            <a:lvl7pPr lvl="6" algn="ctr">
              <a:lnSpc>
                <a:spcPct val="100000"/>
              </a:lnSpc>
              <a:spcBef>
                <a:spcPts val="0"/>
              </a:spcBef>
              <a:spcAft>
                <a:spcPts val="0"/>
              </a:spcAft>
              <a:buSzPts val="2800"/>
              <a:buNone/>
              <a:defRPr sz="2800" b="1"/>
            </a:lvl7pPr>
            <a:lvl8pPr lvl="7" algn="ctr">
              <a:lnSpc>
                <a:spcPct val="100000"/>
              </a:lnSpc>
              <a:spcBef>
                <a:spcPts val="0"/>
              </a:spcBef>
              <a:spcAft>
                <a:spcPts val="0"/>
              </a:spcAft>
              <a:buSzPts val="2800"/>
              <a:buNone/>
              <a:defRPr sz="2800" b="1"/>
            </a:lvl8pPr>
            <a:lvl9pPr lvl="8" algn="ctr">
              <a:lnSpc>
                <a:spcPct val="100000"/>
              </a:lnSpc>
              <a:spcBef>
                <a:spcPts val="0"/>
              </a:spcBef>
              <a:spcAft>
                <a:spcPts val="0"/>
              </a:spcAft>
              <a:buSzPts val="2800"/>
              <a:buNone/>
              <a:defRPr sz="2800" b="1"/>
            </a:lvl9pPr>
          </a:lstStyle>
          <a:p>
            <a:endParaRPr/>
          </a:p>
        </p:txBody>
      </p:sp>
      <p:pic>
        <p:nvPicPr>
          <p:cNvPr id="15" name="Google Shape;15;p2"/>
          <p:cNvPicPr preferRelativeResize="0"/>
          <p:nvPr/>
        </p:nvPicPr>
        <p:blipFill>
          <a:blip r:embed="rId2">
            <a:alphaModFix/>
          </a:blip>
          <a:stretch>
            <a:fillRect/>
          </a:stretch>
        </p:blipFill>
        <p:spPr>
          <a:xfrm>
            <a:off x="576075" y="585225"/>
            <a:ext cx="3310474" cy="4268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pic 4 Title and Body">
  <p:cSld name="TITLE_AND_BODY_1_1_1">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1"/>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64" name="Google Shape;64;p11"/>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65" name="Google Shape;65;p11"/>
          <p:cNvSpPr txBox="1"/>
          <p:nvPr/>
        </p:nvSpPr>
        <p:spPr>
          <a:xfrm>
            <a:off x="3593475" y="502920"/>
            <a:ext cx="3688200" cy="6003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Budgeting for Success</a:t>
            </a:r>
            <a:endParaRPr sz="1100">
              <a:solidFill>
                <a:schemeClr val="dk2"/>
              </a:solidFill>
              <a:latin typeface="Calibri"/>
              <a:ea typeface="Calibri"/>
              <a:cs typeface="Calibri"/>
              <a:sym typeface="Calibri"/>
            </a:endParaRPr>
          </a:p>
          <a:p>
            <a:pPr marL="0" lvl="0" indent="0" algn="r"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opic 5 Section Header">
  <p:cSld name="SECTION_HEADER_1_1_1_1">
    <p:spTree>
      <p:nvGrpSpPr>
        <p:cNvPr id="1" name="Shape 66"/>
        <p:cNvGrpSpPr/>
        <p:nvPr/>
      </p:nvGrpSpPr>
      <p:grpSpPr>
        <a:xfrm>
          <a:off x="0" y="0"/>
          <a:ext cx="0" cy="0"/>
          <a:chOff x="0" y="0"/>
          <a:chExt cx="0" cy="0"/>
        </a:xfrm>
      </p:grpSpPr>
      <p:sp>
        <p:nvSpPr>
          <p:cNvPr id="67" name="Google Shape;67;p12"/>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68" name="Google Shape;68;p12"/>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rtl="0">
              <a:spcBef>
                <a:spcPts val="0"/>
              </a:spcBef>
              <a:spcAft>
                <a:spcPts val="0"/>
              </a:spcAft>
              <a:buSzPts val="16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2"/>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Spending Wisely</a:t>
            </a:r>
            <a:endParaRPr sz="1100">
              <a:solidFill>
                <a:schemeClr val="dk2"/>
              </a:solidFill>
              <a:latin typeface="Calibri"/>
              <a:ea typeface="Calibri"/>
              <a:cs typeface="Calibri"/>
              <a:sym typeface="Calibri"/>
            </a:endParaRPr>
          </a:p>
        </p:txBody>
      </p:sp>
      <p:pic>
        <p:nvPicPr>
          <p:cNvPr id="70" name="Google Shape;70;p12"/>
          <p:cNvPicPr preferRelativeResize="0"/>
          <p:nvPr/>
        </p:nvPicPr>
        <p:blipFill rotWithShape="1">
          <a:blip r:embed="rId2">
            <a:alphaModFix/>
          </a:blip>
          <a:srcRect l="49" r="49"/>
          <a:stretch/>
        </p:blipFill>
        <p:spPr>
          <a:xfrm>
            <a:off x="-1" y="5646676"/>
            <a:ext cx="7772403" cy="4411723"/>
          </a:xfrm>
          <a:prstGeom prst="rect">
            <a:avLst/>
          </a:prstGeom>
          <a:noFill/>
          <a:ln>
            <a:noFill/>
          </a:ln>
        </p:spPr>
      </p:pic>
      <p:sp>
        <p:nvSpPr>
          <p:cNvPr id="71" name="Google Shape;71;p12"/>
          <p:cNvSpPr txBox="1"/>
          <p:nvPr/>
        </p:nvSpPr>
        <p:spPr>
          <a:xfrm>
            <a:off x="557784" y="1306745"/>
            <a:ext cx="3688200" cy="307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2000" b="1">
                <a:solidFill>
                  <a:schemeClr val="dk2"/>
                </a:solidFill>
                <a:latin typeface="Calibri"/>
                <a:ea typeface="Calibri"/>
                <a:cs typeface="Calibri"/>
                <a:sym typeface="Calibri"/>
              </a:rPr>
              <a:t>TOPIC 5</a:t>
            </a:r>
            <a:endParaRPr sz="20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pos="363">
          <p15:clr>
            <a:srgbClr val="E46962"/>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pic 5 Title and Body">
  <p:cSld name="TITLE_AND_BODY_1_1_1_1">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3"/>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75" name="Google Shape;75;p13"/>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76" name="Google Shape;76;p13"/>
          <p:cNvSpPr txBox="1"/>
          <p:nvPr/>
        </p:nvSpPr>
        <p:spPr>
          <a:xfrm>
            <a:off x="3593475" y="502920"/>
            <a:ext cx="3688200" cy="6003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5</a:t>
            </a:r>
            <a:endParaRPr b="1">
              <a:solidFill>
                <a:schemeClr val="dk2"/>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Spending Wisely</a:t>
            </a:r>
            <a:endParaRPr sz="1100">
              <a:solidFill>
                <a:schemeClr val="dk2"/>
              </a:solidFill>
              <a:latin typeface="Calibri"/>
              <a:ea typeface="Calibri"/>
              <a:cs typeface="Calibri"/>
              <a:sym typeface="Calibri"/>
            </a:endParaRPr>
          </a:p>
          <a:p>
            <a:pPr marL="0" lvl="0" indent="0" algn="r"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pic 6 Section Header">
  <p:cSld name="SECTION_HEADER_1_1_1_1_1">
    <p:spTree>
      <p:nvGrpSpPr>
        <p:cNvPr id="1" name="Shape 77"/>
        <p:cNvGrpSpPr/>
        <p:nvPr/>
      </p:nvGrpSpPr>
      <p:grpSpPr>
        <a:xfrm>
          <a:off x="0" y="0"/>
          <a:ext cx="0" cy="0"/>
          <a:chOff x="0" y="0"/>
          <a:chExt cx="0" cy="0"/>
        </a:xfrm>
      </p:grpSpPr>
      <p:sp>
        <p:nvSpPr>
          <p:cNvPr id="78" name="Google Shape;78;p14"/>
          <p:cNvSpPr txBox="1">
            <a:spLocks noGrp="1"/>
          </p:cNvSpPr>
          <p:nvPr>
            <p:ph type="ctrTitle"/>
          </p:nvPr>
        </p:nvSpPr>
        <p:spPr>
          <a:xfrm>
            <a:off x="521208"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79" name="Google Shape;79;p14"/>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rtl="0">
              <a:spcBef>
                <a:spcPts val="0"/>
              </a:spcBef>
              <a:spcAft>
                <a:spcPts val="0"/>
              </a:spcAft>
              <a:buSzPts val="16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0" name="Google Shape;80;p14"/>
          <p:cNvSpPr txBox="1"/>
          <p:nvPr/>
        </p:nvSpPr>
        <p:spPr>
          <a:xfrm>
            <a:off x="3593475" y="502920"/>
            <a:ext cx="3688200" cy="431100"/>
          </a:xfrm>
          <a:prstGeom prst="rect">
            <a:avLst/>
          </a:prstGeom>
          <a:solidFill>
            <a:schemeClr val="lt1"/>
          </a:solidFill>
          <a:ln>
            <a:noFill/>
          </a:ln>
        </p:spPr>
        <p:txBody>
          <a:bodyPr spcFirstLastPara="1" wrap="square" lIns="0" tIns="0" rIns="0" bIns="0" anchor="ctr" anchorCtr="0">
            <a:spAutoFit/>
          </a:bodyPr>
          <a:lstStyle/>
          <a:p>
            <a:pPr marL="0" lvl="0" indent="0" algn="r" rtl="0">
              <a:spcBef>
                <a:spcPts val="0"/>
              </a:spcBef>
              <a:spcAft>
                <a:spcPts val="0"/>
              </a:spcAft>
              <a:buClr>
                <a:schemeClr val="dk1"/>
              </a:buClr>
              <a:buSzPts val="1100"/>
              <a:buFont typeface="Arial"/>
              <a:buNone/>
            </a:pPr>
            <a:r>
              <a:rPr lang="en" b="1">
                <a:solidFill>
                  <a:schemeClr val="dk2"/>
                </a:solidFill>
                <a:latin typeface="Calibri"/>
                <a:ea typeface="Calibri"/>
                <a:cs typeface="Calibri"/>
                <a:sym typeface="Calibri"/>
              </a:rPr>
              <a:t>UNIT 1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marL="0" lvl="0" indent="0" algn="r" rtl="0">
              <a:spcBef>
                <a:spcPts val="0"/>
              </a:spcBef>
              <a:spcAft>
                <a:spcPts val="0"/>
              </a:spcAft>
              <a:buNone/>
            </a:pPr>
            <a:endParaRPr>
              <a:solidFill>
                <a:schemeClr val="dk2"/>
              </a:solidFill>
              <a:latin typeface="Calibri"/>
              <a:ea typeface="Calibri"/>
              <a:cs typeface="Calibri"/>
              <a:sym typeface="Calibri"/>
            </a:endParaRPr>
          </a:p>
        </p:txBody>
      </p:sp>
      <p:pic>
        <p:nvPicPr>
          <p:cNvPr id="81" name="Google Shape;81;p14"/>
          <p:cNvPicPr preferRelativeResize="0"/>
          <p:nvPr/>
        </p:nvPicPr>
        <p:blipFill rotWithShape="1">
          <a:blip r:embed="rId2">
            <a:alphaModFix/>
          </a:blip>
          <a:srcRect t="19" b="19"/>
          <a:stretch/>
        </p:blipFill>
        <p:spPr>
          <a:xfrm>
            <a:off x="-1" y="5646676"/>
            <a:ext cx="7772403" cy="4411723"/>
          </a:xfrm>
          <a:prstGeom prst="rect">
            <a:avLst/>
          </a:prstGeom>
          <a:noFill/>
          <a:ln>
            <a:noFill/>
          </a:ln>
        </p:spPr>
      </p:pic>
    </p:spTree>
  </p:cSld>
  <p:clrMapOvr>
    <a:masterClrMapping/>
  </p:clrMapOvr>
  <p:extLst>
    <p:ext uri="{DCECCB84-F9BA-43D5-87BE-67443E8EF086}">
      <p15:sldGuideLst xmlns:p15="http://schemas.microsoft.com/office/powerpoint/2012/main">
        <p15:guide id="1" pos="346">
          <p15:clr>
            <a:srgbClr val="E46962"/>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opic 6 Title and Body">
  <p:cSld name="TITLE_AND_BODY_1_1_1_1_1">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5"/>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85" name="Google Shape;85;p15"/>
          <p:cNvSpPr txBox="1"/>
          <p:nvPr/>
        </p:nvSpPr>
        <p:spPr>
          <a:xfrm>
            <a:off x="3593475" y="502920"/>
            <a:ext cx="3688200" cy="431100"/>
          </a:xfrm>
          <a:prstGeom prst="rect">
            <a:avLst/>
          </a:prstGeom>
          <a:solidFill>
            <a:schemeClr val="lt1"/>
          </a:solidFill>
          <a:ln>
            <a:noFill/>
          </a:ln>
        </p:spPr>
        <p:txBody>
          <a:bodyPr spcFirstLastPara="1" wrap="square" lIns="0" tIns="0" rIns="0" bIns="0" anchor="ctr" anchorCtr="0">
            <a:spAutoFit/>
          </a:bodyPr>
          <a:lstStyle/>
          <a:p>
            <a:pPr marL="0" lvl="0" indent="0" algn="r" rtl="0">
              <a:spcBef>
                <a:spcPts val="0"/>
              </a:spcBef>
              <a:spcAft>
                <a:spcPts val="0"/>
              </a:spcAft>
              <a:buNone/>
            </a:pPr>
            <a:r>
              <a:rPr lang="en" b="1">
                <a:solidFill>
                  <a:schemeClr val="dk2"/>
                </a:solidFill>
                <a:latin typeface="Calibri"/>
                <a:ea typeface="Calibri"/>
                <a:cs typeface="Calibri"/>
                <a:sym typeface="Calibri"/>
              </a:rPr>
              <a:t>UNIT 1 |</a:t>
            </a:r>
            <a:r>
              <a:rPr lang="en">
                <a:solidFill>
                  <a:schemeClr val="dk2"/>
                </a:solidFill>
                <a:latin typeface="Calibri"/>
                <a:ea typeface="Calibri"/>
                <a:cs typeface="Calibri"/>
                <a:sym typeface="Calibri"/>
              </a:rPr>
              <a:t> Wrap Up</a:t>
            </a:r>
            <a:endParaRPr b="1">
              <a:solidFill>
                <a:schemeClr val="dk2"/>
              </a:solidFill>
              <a:latin typeface="Calibri"/>
              <a:ea typeface="Calibri"/>
              <a:cs typeface="Calibri"/>
              <a:sym typeface="Calibri"/>
            </a:endParaRPr>
          </a:p>
          <a:p>
            <a:pPr marL="0" lvl="0" indent="0" algn="r"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pic 1 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18" name="Google Shape;18;p3"/>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a:spcBef>
                <a:spcPts val="0"/>
              </a:spcBef>
              <a:spcAft>
                <a:spcPts val="0"/>
              </a:spcAft>
              <a:buSzPts val="16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3"/>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pic>
        <p:nvPicPr>
          <p:cNvPr id="20" name="Google Shape;20;p3"/>
          <p:cNvPicPr preferRelativeResize="0"/>
          <p:nvPr/>
        </p:nvPicPr>
        <p:blipFill rotWithShape="1">
          <a:blip r:embed="rId2">
            <a:alphaModFix/>
          </a:blip>
          <a:srcRect t="19" b="19"/>
          <a:stretch/>
        </p:blipFill>
        <p:spPr>
          <a:xfrm>
            <a:off x="-1" y="5646676"/>
            <a:ext cx="7772403" cy="4411723"/>
          </a:xfrm>
          <a:prstGeom prst="rect">
            <a:avLst/>
          </a:prstGeom>
          <a:noFill/>
          <a:ln>
            <a:noFill/>
          </a:ln>
        </p:spPr>
      </p:pic>
      <p:sp>
        <p:nvSpPr>
          <p:cNvPr id="21" name="Google Shape;21;p3"/>
          <p:cNvSpPr txBox="1"/>
          <p:nvPr/>
        </p:nvSpPr>
        <p:spPr>
          <a:xfrm>
            <a:off x="557784" y="1306745"/>
            <a:ext cx="3688200" cy="307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2000" b="1">
                <a:solidFill>
                  <a:schemeClr val="dk2"/>
                </a:solidFill>
                <a:latin typeface="Calibri"/>
                <a:ea typeface="Calibri"/>
                <a:cs typeface="Calibri"/>
                <a:sym typeface="Calibri"/>
              </a:rPr>
              <a:t>TOPIC 1</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pic 1 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a:spcBef>
                <a:spcPts val="0"/>
              </a:spcBef>
              <a:spcAft>
                <a:spcPts val="0"/>
              </a:spcAft>
              <a:buSzPts val="2200"/>
              <a:buNone/>
              <a:defRPr sz="2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5" name="Google Shape;25;p4"/>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
        <p:nvSpPr>
          <p:cNvPr id="26" name="Google Shape;26;p4"/>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1152">
          <p15:clr>
            <a:srgbClr val="E46962"/>
          </p15:clr>
        </p15:guide>
        <p15:guide id="2" orient="horz" pos="6048">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Getting Started">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30" name="Google Shape;30;p5"/>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31" name="Google Shape;31;p5"/>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1</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Imagining Your Financial Future</a:t>
            </a:r>
            <a:endParaRPr sz="1100">
              <a:solidFill>
                <a:schemeClr val="dk2"/>
              </a:solidFill>
              <a:latin typeface="Calibri"/>
              <a:ea typeface="Calibri"/>
              <a:cs typeface="Calibri"/>
              <a:sym typeface="Calibri"/>
            </a:endParaRPr>
          </a:p>
        </p:txBody>
      </p:sp>
      <p:sp>
        <p:nvSpPr>
          <p:cNvPr id="32" name="Google Shape;32;p5"/>
          <p:cNvSpPr/>
          <p:nvPr/>
        </p:nvSpPr>
        <p:spPr>
          <a:xfrm>
            <a:off x="5210225" y="438250"/>
            <a:ext cx="2408400" cy="659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152">
          <p15:clr>
            <a:srgbClr val="E46962"/>
          </p15:clr>
        </p15:guide>
        <p15:guide id="2" orient="horz" pos="6048">
          <p15:clr>
            <a:srgbClr val="E46962"/>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opic 2 Section Header">
  <p:cSld name="SECTION_HEADER_1">
    <p:spTree>
      <p:nvGrpSpPr>
        <p:cNvPr id="1" name="Shape 33"/>
        <p:cNvGrpSpPr/>
        <p:nvPr/>
      </p:nvGrpSpPr>
      <p:grpSpPr>
        <a:xfrm>
          <a:off x="0" y="0"/>
          <a:ext cx="0" cy="0"/>
          <a:chOff x="0" y="0"/>
          <a:chExt cx="0" cy="0"/>
        </a:xfrm>
      </p:grpSpPr>
      <p:sp>
        <p:nvSpPr>
          <p:cNvPr id="34" name="Google Shape;34;p6"/>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35" name="Google Shape;35;p6"/>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rtl="0">
              <a:spcBef>
                <a:spcPts val="0"/>
              </a:spcBef>
              <a:spcAft>
                <a:spcPts val="0"/>
              </a:spcAft>
              <a:buSzPts val="16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6"/>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Setting SMART Goals</a:t>
            </a:r>
            <a:endParaRPr sz="1100">
              <a:solidFill>
                <a:schemeClr val="dk2"/>
              </a:solidFill>
              <a:latin typeface="Calibri"/>
              <a:ea typeface="Calibri"/>
              <a:cs typeface="Calibri"/>
              <a:sym typeface="Calibri"/>
            </a:endParaRPr>
          </a:p>
        </p:txBody>
      </p:sp>
      <p:pic>
        <p:nvPicPr>
          <p:cNvPr id="37" name="Google Shape;37;p6"/>
          <p:cNvPicPr preferRelativeResize="0"/>
          <p:nvPr/>
        </p:nvPicPr>
        <p:blipFill rotWithShape="1">
          <a:blip r:embed="rId2">
            <a:alphaModFix/>
          </a:blip>
          <a:srcRect l="49" r="49"/>
          <a:stretch/>
        </p:blipFill>
        <p:spPr>
          <a:xfrm>
            <a:off x="-1" y="5646676"/>
            <a:ext cx="7772403" cy="4411723"/>
          </a:xfrm>
          <a:prstGeom prst="rect">
            <a:avLst/>
          </a:prstGeom>
          <a:noFill/>
          <a:ln>
            <a:noFill/>
          </a:ln>
        </p:spPr>
      </p:pic>
      <p:sp>
        <p:nvSpPr>
          <p:cNvPr id="38" name="Google Shape;38;p6"/>
          <p:cNvSpPr txBox="1"/>
          <p:nvPr/>
        </p:nvSpPr>
        <p:spPr>
          <a:xfrm>
            <a:off x="557784" y="1306745"/>
            <a:ext cx="3688200" cy="307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2000" b="1">
                <a:solidFill>
                  <a:schemeClr val="dk2"/>
                </a:solidFill>
                <a:latin typeface="Calibri"/>
                <a:ea typeface="Calibri"/>
                <a:cs typeface="Calibri"/>
                <a:sym typeface="Calibri"/>
              </a:rPr>
              <a:t>TOPIC 2</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pic 2 Title and Body">
  <p:cSld name="TITLE_AND_BODY_1">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 name="Google Shape;41;p7"/>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42" name="Google Shape;42;p7"/>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43" name="Google Shape;43;p7"/>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2</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Setting SMART Goals</a:t>
            </a:r>
            <a:endParaRPr>
              <a:solidFill>
                <a:schemeClr val="dk2"/>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pic 3 Section Header">
  <p:cSld name="SECTION_HEADER_1_1">
    <p:spTree>
      <p:nvGrpSpPr>
        <p:cNvPr id="1" name="Shape 44"/>
        <p:cNvGrpSpPr/>
        <p:nvPr/>
      </p:nvGrpSpPr>
      <p:grpSpPr>
        <a:xfrm>
          <a:off x="0" y="0"/>
          <a:ext cx="0" cy="0"/>
          <a:chOff x="0" y="0"/>
          <a:chExt cx="0" cy="0"/>
        </a:xfrm>
      </p:grpSpPr>
      <p:sp>
        <p:nvSpPr>
          <p:cNvPr id="45" name="Google Shape;45;p8"/>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46" name="Google Shape;46;p8"/>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rtl="0">
              <a:spcBef>
                <a:spcPts val="0"/>
              </a:spcBef>
              <a:spcAft>
                <a:spcPts val="0"/>
              </a:spcAft>
              <a:buSzPts val="16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7" name="Google Shape;47;p8"/>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Examining Money Habits</a:t>
            </a:r>
            <a:endParaRPr sz="1100">
              <a:solidFill>
                <a:schemeClr val="dk2"/>
              </a:solidFill>
              <a:latin typeface="Calibri"/>
              <a:ea typeface="Calibri"/>
              <a:cs typeface="Calibri"/>
              <a:sym typeface="Calibri"/>
            </a:endParaRPr>
          </a:p>
        </p:txBody>
      </p:sp>
      <p:pic>
        <p:nvPicPr>
          <p:cNvPr id="48" name="Google Shape;48;p8"/>
          <p:cNvPicPr preferRelativeResize="0"/>
          <p:nvPr/>
        </p:nvPicPr>
        <p:blipFill rotWithShape="1">
          <a:blip r:embed="rId2">
            <a:alphaModFix/>
          </a:blip>
          <a:srcRect t="19" b="19"/>
          <a:stretch/>
        </p:blipFill>
        <p:spPr>
          <a:xfrm>
            <a:off x="-1" y="5646676"/>
            <a:ext cx="7772403" cy="4411723"/>
          </a:xfrm>
          <a:prstGeom prst="rect">
            <a:avLst/>
          </a:prstGeom>
          <a:noFill/>
          <a:ln>
            <a:noFill/>
          </a:ln>
        </p:spPr>
      </p:pic>
      <p:sp>
        <p:nvSpPr>
          <p:cNvPr id="49" name="Google Shape;49;p8"/>
          <p:cNvSpPr txBox="1"/>
          <p:nvPr/>
        </p:nvSpPr>
        <p:spPr>
          <a:xfrm>
            <a:off x="557784" y="1306745"/>
            <a:ext cx="3688200" cy="307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2000" b="1">
                <a:solidFill>
                  <a:schemeClr val="dk2"/>
                </a:solidFill>
                <a:latin typeface="Calibri"/>
                <a:ea typeface="Calibri"/>
                <a:cs typeface="Calibri"/>
                <a:sym typeface="Calibri"/>
              </a:rPr>
              <a:t>TOPIC 3</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opic 3 Title and Body">
  <p:cSld name="TITLE_AND_BODY_1_1">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lvl1pPr lvl="0" rtl="0">
              <a:spcBef>
                <a:spcPts val="0"/>
              </a:spcBef>
              <a:spcAft>
                <a:spcPts val="0"/>
              </a:spcAft>
              <a:buSzPts val="2200"/>
              <a:buNone/>
              <a:defRPr sz="2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9"/>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sz="14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3" name="Google Shape;53;p9"/>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4" name="Google Shape;54;p9"/>
          <p:cNvSpPr txBox="1"/>
          <p:nvPr/>
        </p:nvSpPr>
        <p:spPr>
          <a:xfrm>
            <a:off x="3593475" y="502920"/>
            <a:ext cx="3688200" cy="6003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Clr>
                <a:schemeClr val="dk1"/>
              </a:buClr>
              <a:buSzPts val="1100"/>
              <a:buFont typeface="Arial"/>
              <a:buNone/>
            </a:pPr>
            <a:r>
              <a:rPr lang="en">
                <a:solidFill>
                  <a:schemeClr val="dk2"/>
                </a:solidFill>
                <a:latin typeface="Calibri"/>
                <a:ea typeface="Calibri"/>
                <a:cs typeface="Calibri"/>
                <a:sym typeface="Calibri"/>
              </a:rPr>
              <a:t>Topic 3</a:t>
            </a:r>
            <a:endParaRPr b="1">
              <a:solidFill>
                <a:schemeClr val="dk2"/>
              </a:solidFill>
              <a:latin typeface="Calibri"/>
              <a:ea typeface="Calibri"/>
              <a:cs typeface="Calibri"/>
              <a:sym typeface="Calibri"/>
            </a:endParaRPr>
          </a:p>
          <a:p>
            <a:pPr marL="0" lvl="0" indent="0" algn="r" rtl="0">
              <a:spcBef>
                <a:spcPts val="0"/>
              </a:spcBef>
              <a:spcAft>
                <a:spcPts val="0"/>
              </a:spcAft>
              <a:buClr>
                <a:schemeClr val="dk1"/>
              </a:buClr>
              <a:buSzPts val="1100"/>
              <a:buFont typeface="Arial"/>
              <a:buNone/>
            </a:pPr>
            <a:r>
              <a:rPr lang="en" sz="1100">
                <a:solidFill>
                  <a:schemeClr val="dk2"/>
                </a:solidFill>
                <a:latin typeface="Calibri"/>
                <a:ea typeface="Calibri"/>
                <a:cs typeface="Calibri"/>
                <a:sym typeface="Calibri"/>
              </a:rPr>
              <a:t>Examining Money Habits</a:t>
            </a:r>
            <a:endParaRPr sz="1100">
              <a:solidFill>
                <a:schemeClr val="dk2"/>
              </a:solidFill>
              <a:latin typeface="Calibri"/>
              <a:ea typeface="Calibri"/>
              <a:cs typeface="Calibri"/>
              <a:sym typeface="Calibri"/>
            </a:endParaRPr>
          </a:p>
          <a:p>
            <a:pPr marL="0" lvl="0" indent="0" algn="r"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pic 4 Section Header">
  <p:cSld name="SECTION_HEADER_1_1_1">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5000"/>
              <a:buNone/>
              <a:defRPr sz="5000">
                <a:solidFill>
                  <a:schemeClr val="dk2"/>
                </a:solidFill>
              </a:defRPr>
            </a:lvl1pPr>
            <a:lvl2pPr lvl="1" rtl="0">
              <a:lnSpc>
                <a:spcPct val="80000"/>
              </a:lnSpc>
              <a:spcBef>
                <a:spcPts val="0"/>
              </a:spcBef>
              <a:spcAft>
                <a:spcPts val="0"/>
              </a:spcAft>
              <a:buClr>
                <a:schemeClr val="dk2"/>
              </a:buClr>
              <a:buSzPts val="5800"/>
              <a:buNone/>
              <a:defRPr sz="5800">
                <a:solidFill>
                  <a:schemeClr val="dk2"/>
                </a:solidFill>
              </a:defRPr>
            </a:lvl2pPr>
            <a:lvl3pPr lvl="2" rtl="0">
              <a:lnSpc>
                <a:spcPct val="80000"/>
              </a:lnSpc>
              <a:spcBef>
                <a:spcPts val="0"/>
              </a:spcBef>
              <a:spcAft>
                <a:spcPts val="0"/>
              </a:spcAft>
              <a:buClr>
                <a:schemeClr val="dk2"/>
              </a:buClr>
              <a:buSzPts val="5800"/>
              <a:buNone/>
              <a:defRPr sz="5800">
                <a:solidFill>
                  <a:schemeClr val="dk2"/>
                </a:solidFill>
              </a:defRPr>
            </a:lvl3pPr>
            <a:lvl4pPr lvl="3" rtl="0">
              <a:lnSpc>
                <a:spcPct val="80000"/>
              </a:lnSpc>
              <a:spcBef>
                <a:spcPts val="0"/>
              </a:spcBef>
              <a:spcAft>
                <a:spcPts val="0"/>
              </a:spcAft>
              <a:buClr>
                <a:schemeClr val="dk2"/>
              </a:buClr>
              <a:buSzPts val="5800"/>
              <a:buNone/>
              <a:defRPr sz="5800">
                <a:solidFill>
                  <a:schemeClr val="dk2"/>
                </a:solidFill>
              </a:defRPr>
            </a:lvl4pPr>
            <a:lvl5pPr lvl="4" rtl="0">
              <a:lnSpc>
                <a:spcPct val="80000"/>
              </a:lnSpc>
              <a:spcBef>
                <a:spcPts val="0"/>
              </a:spcBef>
              <a:spcAft>
                <a:spcPts val="0"/>
              </a:spcAft>
              <a:buClr>
                <a:schemeClr val="dk2"/>
              </a:buClr>
              <a:buSzPts val="5800"/>
              <a:buNone/>
              <a:defRPr sz="5800">
                <a:solidFill>
                  <a:schemeClr val="dk2"/>
                </a:solidFill>
              </a:defRPr>
            </a:lvl5pPr>
            <a:lvl6pPr lvl="5" rtl="0">
              <a:lnSpc>
                <a:spcPct val="80000"/>
              </a:lnSpc>
              <a:spcBef>
                <a:spcPts val="0"/>
              </a:spcBef>
              <a:spcAft>
                <a:spcPts val="0"/>
              </a:spcAft>
              <a:buClr>
                <a:schemeClr val="dk2"/>
              </a:buClr>
              <a:buSzPts val="5800"/>
              <a:buNone/>
              <a:defRPr sz="5800">
                <a:solidFill>
                  <a:schemeClr val="dk2"/>
                </a:solidFill>
              </a:defRPr>
            </a:lvl6pPr>
            <a:lvl7pPr lvl="6" rtl="0">
              <a:lnSpc>
                <a:spcPct val="80000"/>
              </a:lnSpc>
              <a:spcBef>
                <a:spcPts val="0"/>
              </a:spcBef>
              <a:spcAft>
                <a:spcPts val="0"/>
              </a:spcAft>
              <a:buClr>
                <a:schemeClr val="dk2"/>
              </a:buClr>
              <a:buSzPts val="5800"/>
              <a:buNone/>
              <a:defRPr sz="5800">
                <a:solidFill>
                  <a:schemeClr val="dk2"/>
                </a:solidFill>
              </a:defRPr>
            </a:lvl7pPr>
            <a:lvl8pPr lvl="7" rtl="0">
              <a:lnSpc>
                <a:spcPct val="80000"/>
              </a:lnSpc>
              <a:spcBef>
                <a:spcPts val="0"/>
              </a:spcBef>
              <a:spcAft>
                <a:spcPts val="0"/>
              </a:spcAft>
              <a:buClr>
                <a:schemeClr val="dk2"/>
              </a:buClr>
              <a:buSzPts val="5800"/>
              <a:buNone/>
              <a:defRPr sz="5800">
                <a:solidFill>
                  <a:schemeClr val="dk2"/>
                </a:solidFill>
              </a:defRPr>
            </a:lvl8pPr>
            <a:lvl9pPr lvl="8" rtl="0">
              <a:lnSpc>
                <a:spcPct val="80000"/>
              </a:lnSpc>
              <a:spcBef>
                <a:spcPts val="0"/>
              </a:spcBef>
              <a:spcAft>
                <a:spcPts val="0"/>
              </a:spcAft>
              <a:buClr>
                <a:schemeClr val="dk2"/>
              </a:buClr>
              <a:buSzPts val="5800"/>
              <a:buNone/>
              <a:defRPr sz="5800">
                <a:solidFill>
                  <a:schemeClr val="dk2"/>
                </a:solidFill>
              </a:defRPr>
            </a:lvl9pPr>
          </a:lstStyle>
          <a:p>
            <a:endParaRPr/>
          </a:p>
        </p:txBody>
      </p:sp>
      <p:sp>
        <p:nvSpPr>
          <p:cNvPr id="57" name="Google Shape;57;p10"/>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lvl1pPr marL="457200" lvl="0" indent="-330200" rtl="0">
              <a:spcBef>
                <a:spcPts val="0"/>
              </a:spcBef>
              <a:spcAft>
                <a:spcPts val="0"/>
              </a:spcAft>
              <a:buSzPts val="1600"/>
              <a:buChar char="●"/>
              <a:defRPr sz="16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58" name="Google Shape;58;p10"/>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a:solidFill>
                  <a:schemeClr val="dk2"/>
                </a:solidFill>
                <a:latin typeface="Calibri"/>
                <a:ea typeface="Calibri"/>
                <a:cs typeface="Calibri"/>
                <a:sym typeface="Calibri"/>
              </a:rPr>
              <a:t>Topic 4</a:t>
            </a:r>
            <a:endParaRPr b="1">
              <a:solidFill>
                <a:schemeClr val="dk2"/>
              </a:solidFill>
              <a:latin typeface="Calibri"/>
              <a:ea typeface="Calibri"/>
              <a:cs typeface="Calibri"/>
              <a:sym typeface="Calibri"/>
            </a:endParaRPr>
          </a:p>
          <a:p>
            <a:pPr marL="0" lvl="0" indent="0" algn="r" rtl="0">
              <a:spcBef>
                <a:spcPts val="0"/>
              </a:spcBef>
              <a:spcAft>
                <a:spcPts val="0"/>
              </a:spcAft>
              <a:buNone/>
            </a:pPr>
            <a:r>
              <a:rPr lang="en" sz="1100">
                <a:solidFill>
                  <a:schemeClr val="dk2"/>
                </a:solidFill>
                <a:latin typeface="Calibri"/>
                <a:ea typeface="Calibri"/>
                <a:cs typeface="Calibri"/>
                <a:sym typeface="Calibri"/>
              </a:rPr>
              <a:t>Budgeting for Success</a:t>
            </a:r>
            <a:endParaRPr sz="1100">
              <a:solidFill>
                <a:schemeClr val="dk2"/>
              </a:solidFill>
              <a:latin typeface="Calibri"/>
              <a:ea typeface="Calibri"/>
              <a:cs typeface="Calibri"/>
              <a:sym typeface="Calibri"/>
            </a:endParaRPr>
          </a:p>
        </p:txBody>
      </p:sp>
      <p:pic>
        <p:nvPicPr>
          <p:cNvPr id="59" name="Google Shape;59;p10"/>
          <p:cNvPicPr preferRelativeResize="0"/>
          <p:nvPr/>
        </p:nvPicPr>
        <p:blipFill rotWithShape="1">
          <a:blip r:embed="rId2">
            <a:alphaModFix/>
          </a:blip>
          <a:srcRect l="49" r="49"/>
          <a:stretch/>
        </p:blipFill>
        <p:spPr>
          <a:xfrm>
            <a:off x="-1" y="5646676"/>
            <a:ext cx="7772403" cy="4411723"/>
          </a:xfrm>
          <a:prstGeom prst="rect">
            <a:avLst/>
          </a:prstGeom>
          <a:noFill/>
          <a:ln>
            <a:noFill/>
          </a:ln>
        </p:spPr>
      </p:pic>
      <p:sp>
        <p:nvSpPr>
          <p:cNvPr id="60" name="Google Shape;60;p10"/>
          <p:cNvSpPr txBox="1"/>
          <p:nvPr/>
        </p:nvSpPr>
        <p:spPr>
          <a:xfrm>
            <a:off x="557784" y="1306745"/>
            <a:ext cx="3688200" cy="3078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r>
              <a:rPr lang="en" sz="2000" b="1">
                <a:solidFill>
                  <a:schemeClr val="dk2"/>
                </a:solidFill>
                <a:latin typeface="Calibri"/>
                <a:ea typeface="Calibri"/>
                <a:cs typeface="Calibri"/>
                <a:sym typeface="Calibri"/>
              </a:rPr>
              <a:t>TOPIC 4</a:t>
            </a:r>
            <a:endParaRPr sz="20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6075" y="1371600"/>
            <a:ext cx="6629400" cy="870000"/>
          </a:xfrm>
          <a:prstGeom prst="rect">
            <a:avLst/>
          </a:prstGeom>
          <a:noFill/>
          <a:ln>
            <a:noFill/>
          </a:ln>
        </p:spPr>
        <p:txBody>
          <a:bodyPr spcFirstLastPara="1" wrap="square" lIns="0" tIns="91425" rIns="91425" bIns="91425" anchor="t" anchorCtr="0">
            <a:normAutofit/>
          </a:bodyPr>
          <a:lstStyle>
            <a:lvl1pPr lvl="0">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b="1">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576075" y="2253725"/>
            <a:ext cx="6629400" cy="6681000"/>
          </a:xfrm>
          <a:prstGeom prst="rect">
            <a:avLst/>
          </a:prstGeom>
          <a:noFill/>
          <a:ln>
            <a:noFill/>
          </a:ln>
        </p:spPr>
        <p:txBody>
          <a:bodyPr spcFirstLastPara="1" wrap="square" lIns="0"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pic>
        <p:nvPicPr>
          <p:cNvPr id="8" name="Google Shape;8;p1"/>
          <p:cNvPicPr preferRelativeResize="0"/>
          <p:nvPr/>
        </p:nvPicPr>
        <p:blipFill>
          <a:blip r:embed="rId16">
            <a:alphaModFix/>
          </a:blip>
          <a:stretch>
            <a:fillRect/>
          </a:stretch>
        </p:blipFill>
        <p:spPr>
          <a:xfrm>
            <a:off x="548640" y="548640"/>
            <a:ext cx="2549654" cy="320040"/>
          </a:xfrm>
          <a:prstGeom prst="rect">
            <a:avLst/>
          </a:prstGeom>
          <a:noFill/>
          <a:ln>
            <a:noFill/>
          </a:ln>
        </p:spPr>
      </p:pic>
      <p:sp>
        <p:nvSpPr>
          <p:cNvPr id="9" name="Google Shape;9;p1"/>
          <p:cNvSpPr txBox="1"/>
          <p:nvPr/>
        </p:nvSpPr>
        <p:spPr>
          <a:xfrm>
            <a:off x="3593475" y="502920"/>
            <a:ext cx="3688200" cy="384900"/>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 b="1">
                <a:solidFill>
                  <a:schemeClr val="dk2"/>
                </a:solidFill>
                <a:latin typeface="Calibri"/>
                <a:ea typeface="Calibri"/>
                <a:cs typeface="Calibri"/>
                <a:sym typeface="Calibri"/>
              </a:rPr>
              <a:t>UNIT 1 |</a:t>
            </a:r>
            <a:r>
              <a:rPr lang="en">
                <a:solidFill>
                  <a:schemeClr val="dk2"/>
                </a:solidFill>
                <a:latin typeface="Calibri"/>
                <a:ea typeface="Calibri"/>
                <a:cs typeface="Calibri"/>
                <a:sym typeface="Calibri"/>
              </a:rPr>
              <a:t> </a:t>
            </a:r>
            <a:r>
              <a:rPr lang="en">
                <a:solidFill>
                  <a:schemeClr val="lt1"/>
                </a:solidFill>
                <a:latin typeface="Calibri"/>
                <a:ea typeface="Calibri"/>
                <a:cs typeface="Calibri"/>
                <a:sym typeface="Calibri"/>
              </a:rPr>
              <a:t>Topic 1</a:t>
            </a:r>
            <a:endParaRPr b="1">
              <a:solidFill>
                <a:schemeClr val="lt1"/>
              </a:solidFill>
              <a:latin typeface="Calibri"/>
              <a:ea typeface="Calibri"/>
              <a:cs typeface="Calibri"/>
              <a:sym typeface="Calibri"/>
            </a:endParaRPr>
          </a:p>
          <a:p>
            <a:pPr marL="0" lvl="0" indent="0" algn="r" rtl="0">
              <a:spcBef>
                <a:spcPts val="0"/>
              </a:spcBef>
              <a:spcAft>
                <a:spcPts val="0"/>
              </a:spcAft>
              <a:buNone/>
            </a:pPr>
            <a:r>
              <a:rPr lang="en" sz="1100">
                <a:solidFill>
                  <a:schemeClr val="lt1"/>
                </a:solidFill>
                <a:latin typeface="Calibri"/>
                <a:ea typeface="Calibri"/>
                <a:cs typeface="Calibri"/>
                <a:sym typeface="Calibri"/>
              </a:rPr>
              <a:t>Imagining Your Financial Future</a:t>
            </a:r>
            <a:endParaRPr sz="1100">
              <a:solidFill>
                <a:schemeClr val="lt1"/>
              </a:solidFill>
              <a:latin typeface="Calibri"/>
              <a:ea typeface="Calibri"/>
              <a:cs typeface="Calibri"/>
              <a:sym typeface="Calibri"/>
            </a:endParaRPr>
          </a:p>
        </p:txBody>
      </p:sp>
      <p:sp>
        <p:nvSpPr>
          <p:cNvPr id="10" name="Google Shape;10;p1"/>
          <p:cNvSpPr txBox="1"/>
          <p:nvPr/>
        </p:nvSpPr>
        <p:spPr>
          <a:xfrm>
            <a:off x="576075" y="9695000"/>
            <a:ext cx="3109200" cy="92400"/>
          </a:xfrm>
          <a:prstGeom prst="rect">
            <a:avLst/>
          </a:prstGeom>
          <a:noFill/>
          <a:ln>
            <a:noFill/>
          </a:ln>
        </p:spPr>
        <p:txBody>
          <a:bodyPr spcFirstLastPara="1" wrap="square" lIns="0" tIns="0" rIns="0" bIns="0" anchor="t" anchorCtr="0">
            <a:spAutoFit/>
          </a:bodyPr>
          <a:lstStyle/>
          <a:p>
            <a:pPr marL="0" lvl="0" indent="0" algn="just" rtl="0">
              <a:lnSpc>
                <a:spcPct val="115000"/>
              </a:lnSpc>
              <a:spcBef>
                <a:spcPts val="0"/>
              </a:spcBef>
              <a:spcAft>
                <a:spcPts val="0"/>
              </a:spcAft>
              <a:buNone/>
            </a:pPr>
            <a:r>
              <a:rPr lang="en" sz="600">
                <a:solidFill>
                  <a:schemeClr val="dk1"/>
                </a:solidFill>
                <a:latin typeface="Calibri"/>
                <a:ea typeface="Calibri"/>
                <a:cs typeface="Calibri"/>
                <a:sym typeface="Calibri"/>
              </a:rPr>
              <a:t>© 2023 Discovery Education, Inc. All rights reserved.</a:t>
            </a:r>
            <a:endParaRPr sz="6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 Target="slide2.xml"/><Relationship Id="rId7" Type="http://schemas.openxmlformats.org/officeDocument/2006/relationships/slide" Target="slide23.xml"/><Relationship Id="rId12"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9.xml"/><Relationship Id="rId5" Type="http://schemas.openxmlformats.org/officeDocument/2006/relationships/slide" Target="slide12.xml"/><Relationship Id="rId10" Type="http://schemas.openxmlformats.org/officeDocument/2006/relationships/slide" Target="slide38.xml"/><Relationship Id="rId4" Type="http://schemas.openxmlformats.org/officeDocument/2006/relationships/slide" Target="slide3.xml"/><Relationship Id="rId9" Type="http://schemas.openxmlformats.org/officeDocument/2006/relationships/slide" Target="slide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pathwayinschools.com/sites/default/files/discover-1-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discoveryeducation.com/learn/player/615d5507-1425-4bf7-b23f-d1532021ac07" TargetMode="External"/><Relationship Id="rId7" Type="http://schemas.openxmlformats.org/officeDocument/2006/relationships/hyperlink" Target="http://www.dlc.com/PFS-HS1-2-RT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hyperlink" Target="https://www.pathwayinschools.com/sites/default/files/discover-1-2/"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athwayinschools.com/sites/default/files/discover-1-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pathwayinschools.com/sites/default/files/discover-1-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pathwayinschools.com/sites/default/files/discover-1-3/"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discoveryeducation.com/learn/player/18f47fd1-82b8-4c01-8e90-a1a0f8d4673c" TargetMode="External"/><Relationship Id="rId7" Type="http://schemas.openxmlformats.org/officeDocument/2006/relationships/hyperlink" Target="http://www.dlc.com/PFS-HS1-3-RTU"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hyperlink" Target="https://www.pathwayinschools.com/sites/default/files/discover-1-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pathwayinschools.com/sites/default/files/discover-1-3/"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pathwayinschools.com/sites/default/files/discover-1-4/"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hyperlink" Target="https://www.pathwayinschools.com/sites/default/files/discover-1-4/"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pathwayinschools.com/sites/default/files/discover-1-4/"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discoveryeducation.com/learn/player/d1944d82-e29e-4e12-b510-1bc40bb87b7a" TargetMode="External"/><Relationship Id="rId7" Type="http://schemas.openxmlformats.org/officeDocument/2006/relationships/hyperlink" Target="http://www.dlc.com/PFS-HS1-4-RTU"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https://www.pathwayinschools.com/sites/default/files/discover-1-4/"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hyperlink" Target="https://www.pathwayinschools.com/sites/default/files/discover-1-4/" TargetMode="External"/><Relationship Id="rId7"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pathwayinschools.com/sites/default/files/discover-1-5/"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app.discoveryeducation.com/learn/player/41d2527b-24f2-4126-823a-4634539559f9" TargetMode="External"/><Relationship Id="rId7" Type="http://schemas.openxmlformats.org/officeDocument/2006/relationships/hyperlink" Target="http://www.dlc.com/PFS-HS1-5-RTU"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hyperlink" Target="https://www.pathwayinschools.com/sites/default/files/discover-1-5/"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pathwayinschools.com/sites/default/files/discover-1-5/"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pathwayinschools.com/sites/default/files/discover-1-5/"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pathwayinschools.com/sites/default/files/discover-1-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pathwayinschools.com/sites/default/files/discover-1-1/" TargetMode="External"/><Relationship Id="rId7" Type="http://schemas.openxmlformats.org/officeDocument/2006/relationships/hyperlink" Target="http://www.dlc.com/PFS-HS1-1-RT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hyperlink" Target="https://app.discoveryeducation.com/learn/player/dd748579-7268-4170-9715-9d760cbea6e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athwayinschools.com/sites/default/files/discover-1-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www.pathwayinschools.com/sites/default/files/discover-1-1/"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576075" y="202359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Being Financially Responsible</a:t>
            </a:r>
            <a:endParaRPr/>
          </a:p>
        </p:txBody>
      </p:sp>
      <p:sp>
        <p:nvSpPr>
          <p:cNvPr id="91" name="Google Shape;91;p16"/>
          <p:cNvSpPr txBox="1">
            <a:spLocks noGrp="1"/>
          </p:cNvSpPr>
          <p:nvPr>
            <p:ph type="subTitle" idx="1"/>
          </p:nvPr>
        </p:nvSpPr>
        <p:spPr>
          <a:xfrm>
            <a:off x="576075" y="1539240"/>
            <a:ext cx="6629400" cy="50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Unit 1</a:t>
            </a:r>
            <a:endParaRPr/>
          </a:p>
        </p:txBody>
      </p:sp>
      <p:graphicFrame>
        <p:nvGraphicFramePr>
          <p:cNvPr id="92" name="Google Shape;92;p16"/>
          <p:cNvGraphicFramePr/>
          <p:nvPr/>
        </p:nvGraphicFramePr>
        <p:xfrm>
          <a:off x="576072" y="3733862"/>
          <a:ext cx="6629400" cy="5542527"/>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478325">
                <a:tc>
                  <a:txBody>
                    <a:bodyPr/>
                    <a:lstStyle/>
                    <a:p>
                      <a:pPr marL="0" lvl="0" indent="0" algn="l" rtl="0">
                        <a:lnSpc>
                          <a:spcPct val="115000"/>
                        </a:lnSpc>
                        <a:spcBef>
                          <a:spcPts val="0"/>
                        </a:spcBef>
                        <a:spcAft>
                          <a:spcPts val="0"/>
                        </a:spcAft>
                        <a:buNone/>
                      </a:pPr>
                      <a:r>
                        <a:rPr lang="en" b="1" u="sng">
                          <a:solidFill>
                            <a:schemeClr val="hlink"/>
                          </a:solidFill>
                          <a:latin typeface="Calibri"/>
                          <a:ea typeface="Calibri"/>
                          <a:cs typeface="Calibri"/>
                          <a:sym typeface="Calibri"/>
                          <a:hlinkClick r:id="rId3" action="ppaction://hlinksldjump"/>
                        </a:rPr>
                        <a:t>Unit 1: Getting Started</a:t>
                      </a:r>
                      <a:endParaRPr b="1">
                        <a:solidFill>
                          <a:srgbClr val="FF6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0"/>
                  </a:ext>
                </a:extLst>
              </a:tr>
              <a:tr h="593950">
                <a:tc>
                  <a:txBody>
                    <a:bodyPr/>
                    <a:lstStyle/>
                    <a:p>
                      <a:pPr marL="0" lvl="0" indent="0" algn="l" rtl="0">
                        <a:lnSpc>
                          <a:spcPct val="115000"/>
                        </a:lnSpc>
                        <a:spcBef>
                          <a:spcPts val="0"/>
                        </a:spcBef>
                        <a:spcAft>
                          <a:spcPts val="0"/>
                        </a:spcAft>
                        <a:buNone/>
                      </a:pPr>
                      <a:r>
                        <a:rPr lang="en" b="1" u="sng">
                          <a:solidFill>
                            <a:schemeClr val="hlink"/>
                          </a:solidFill>
                          <a:latin typeface="Calibri"/>
                          <a:ea typeface="Calibri"/>
                          <a:cs typeface="Calibri"/>
                          <a:sym typeface="Calibri"/>
                          <a:hlinkClick r:id="rId4" action="ppaction://hlinksldjump"/>
                        </a:rPr>
                        <a:t>Topic 1: Imagining Your Financial Future</a:t>
                      </a:r>
                      <a:endParaRPr>
                        <a:solidFill>
                          <a:srgbClr val="FF6000"/>
                        </a:solidFill>
                        <a:latin typeface="Calibri"/>
                        <a:ea typeface="Calibri"/>
                        <a:cs typeface="Calibri"/>
                        <a:sym typeface="Calibri"/>
                      </a:endParaRPr>
                    </a:p>
                    <a:p>
                      <a:pPr marL="0" lvl="0" indent="0" algn="l" rtl="0">
                        <a:lnSpc>
                          <a:spcPct val="115000"/>
                        </a:lnSpc>
                        <a:spcBef>
                          <a:spcPts val="0"/>
                        </a:spcBef>
                        <a:spcAft>
                          <a:spcPts val="0"/>
                        </a:spcAft>
                        <a:buNone/>
                      </a:pPr>
                      <a:r>
                        <a:rPr lang="en" sz="1300" i="1">
                          <a:solidFill>
                            <a:srgbClr val="000000"/>
                          </a:solidFill>
                          <a:latin typeface="Calibri"/>
                          <a:ea typeface="Calibri"/>
                          <a:cs typeface="Calibri"/>
                          <a:sym typeface="Calibri"/>
                        </a:rPr>
                        <a:t>What does the future hold for you? How will your goals change over time?</a:t>
                      </a:r>
                      <a:r>
                        <a:rPr lang="en" sz="1300">
                          <a:solidFill>
                            <a:srgbClr val="000000"/>
                          </a:solidFill>
                          <a:latin typeface="Calibri"/>
                          <a:ea typeface="Calibri"/>
                          <a:cs typeface="Calibri"/>
                          <a:sym typeface="Calibri"/>
                        </a:rPr>
                        <a:t> </a:t>
                      </a:r>
                      <a:endParaRPr sz="1300">
                        <a:solidFill>
                          <a:srgbClr val="000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593950">
                <a:tc>
                  <a:txBody>
                    <a:bodyPr/>
                    <a:lstStyle/>
                    <a:p>
                      <a:pPr marL="0" lvl="0" indent="0" algn="l" rtl="0">
                        <a:lnSpc>
                          <a:spcPct val="115000"/>
                        </a:lnSpc>
                        <a:spcBef>
                          <a:spcPts val="0"/>
                        </a:spcBef>
                        <a:spcAft>
                          <a:spcPts val="0"/>
                        </a:spcAft>
                        <a:buNone/>
                      </a:pPr>
                      <a:r>
                        <a:rPr lang="en" b="1" u="sng">
                          <a:solidFill>
                            <a:schemeClr val="hlink"/>
                          </a:solidFill>
                          <a:latin typeface="Calibri"/>
                          <a:ea typeface="Calibri"/>
                          <a:cs typeface="Calibri"/>
                          <a:sym typeface="Calibri"/>
                          <a:hlinkClick r:id="rId5" action="ppaction://hlinksldjump"/>
                        </a:rPr>
                        <a:t>Topic 2: Setting SMART Goals</a:t>
                      </a:r>
                      <a:endParaRPr b="1">
                        <a:solidFill>
                          <a:srgbClr val="FF6000"/>
                        </a:solidFill>
                        <a:latin typeface="Calibri"/>
                        <a:ea typeface="Calibri"/>
                        <a:cs typeface="Calibri"/>
                        <a:sym typeface="Calibri"/>
                      </a:endParaRPr>
                    </a:p>
                    <a:p>
                      <a:pPr marL="0" lvl="0" indent="0" algn="l" rtl="0">
                        <a:lnSpc>
                          <a:spcPct val="115000"/>
                        </a:lnSpc>
                        <a:spcBef>
                          <a:spcPts val="0"/>
                        </a:spcBef>
                        <a:spcAft>
                          <a:spcPts val="0"/>
                        </a:spcAft>
                        <a:buNone/>
                      </a:pPr>
                      <a:r>
                        <a:rPr lang="en" sz="1300" i="1">
                          <a:solidFill>
                            <a:srgbClr val="000000"/>
                          </a:solidFill>
                          <a:latin typeface="Calibri"/>
                          <a:ea typeface="Calibri"/>
                          <a:cs typeface="Calibri"/>
                          <a:sym typeface="Calibri"/>
                        </a:rPr>
                        <a:t>What are your financial goals? How can you increase your chances of achieving these goals?</a:t>
                      </a:r>
                      <a:endParaRPr sz="1300">
                        <a:solidFill>
                          <a:srgbClr val="000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2"/>
                  </a:ext>
                </a:extLst>
              </a:tr>
              <a:tr h="593950">
                <a:tc>
                  <a:txBody>
                    <a:bodyPr/>
                    <a:lstStyle/>
                    <a:p>
                      <a:pPr marL="0" lvl="0" indent="0" algn="l" rtl="0">
                        <a:lnSpc>
                          <a:spcPct val="115000"/>
                        </a:lnSpc>
                        <a:spcBef>
                          <a:spcPts val="0"/>
                        </a:spcBef>
                        <a:spcAft>
                          <a:spcPts val="0"/>
                        </a:spcAft>
                        <a:buClr>
                          <a:srgbClr val="000000"/>
                        </a:buClr>
                        <a:buSzPts val="2200"/>
                        <a:buFont typeface="Arial"/>
                        <a:buNone/>
                      </a:pPr>
                      <a:r>
                        <a:rPr lang="en" b="1" u="sng">
                          <a:solidFill>
                            <a:schemeClr val="hlink"/>
                          </a:solidFill>
                          <a:latin typeface="Calibri"/>
                          <a:ea typeface="Calibri"/>
                          <a:cs typeface="Calibri"/>
                          <a:sym typeface="Calibri"/>
                          <a:hlinkClick r:id="rId6" action="ppaction://hlinksldjump"/>
                        </a:rPr>
                        <a:t>Topic 3: Examining Money Habits</a:t>
                      </a:r>
                      <a:endParaRPr b="1">
                        <a:solidFill>
                          <a:srgbClr val="FF6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2200"/>
                        <a:buFont typeface="Arial"/>
                        <a:buNone/>
                      </a:pPr>
                      <a:r>
                        <a:rPr lang="en" sz="1300" i="1">
                          <a:solidFill>
                            <a:srgbClr val="000000"/>
                          </a:solidFill>
                          <a:latin typeface="Calibri"/>
                          <a:ea typeface="Calibri"/>
                          <a:cs typeface="Calibri"/>
                          <a:sym typeface="Calibri"/>
                        </a:rPr>
                        <a:t>What are your current money habits? Are they helping or preventing your future financial success? </a:t>
                      </a:r>
                      <a:endParaRPr sz="1300">
                        <a:solidFill>
                          <a:srgbClr val="000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593950">
                <a:tc>
                  <a:txBody>
                    <a:bodyPr/>
                    <a:lstStyle/>
                    <a:p>
                      <a:pPr marL="0" lvl="0" indent="0" algn="l" rtl="0">
                        <a:lnSpc>
                          <a:spcPct val="115000"/>
                        </a:lnSpc>
                        <a:spcBef>
                          <a:spcPts val="0"/>
                        </a:spcBef>
                        <a:spcAft>
                          <a:spcPts val="0"/>
                        </a:spcAft>
                        <a:buNone/>
                      </a:pPr>
                      <a:r>
                        <a:rPr lang="en" b="1" u="sng">
                          <a:solidFill>
                            <a:schemeClr val="hlink"/>
                          </a:solidFill>
                          <a:latin typeface="Calibri"/>
                          <a:ea typeface="Calibri"/>
                          <a:cs typeface="Calibri"/>
                          <a:sym typeface="Calibri"/>
                          <a:hlinkClick r:id="rId7" action="ppaction://hlinksldjump"/>
                        </a:rPr>
                        <a:t>Topic 4: Budgeting for Success</a:t>
                      </a:r>
                      <a:endParaRPr b="1">
                        <a:solidFill>
                          <a:srgbClr val="FF6000"/>
                        </a:solidFill>
                        <a:latin typeface="Calibri"/>
                        <a:ea typeface="Calibri"/>
                        <a:cs typeface="Calibri"/>
                        <a:sym typeface="Calibri"/>
                      </a:endParaRPr>
                    </a:p>
                    <a:p>
                      <a:pPr marL="0" lvl="0" indent="0" algn="l" rtl="0">
                        <a:lnSpc>
                          <a:spcPct val="115000"/>
                        </a:lnSpc>
                        <a:spcBef>
                          <a:spcPts val="0"/>
                        </a:spcBef>
                        <a:spcAft>
                          <a:spcPts val="0"/>
                        </a:spcAft>
                        <a:buNone/>
                      </a:pPr>
                      <a:r>
                        <a:rPr lang="en" sz="1300" i="1">
                          <a:solidFill>
                            <a:srgbClr val="000000"/>
                          </a:solidFill>
                          <a:latin typeface="Calibri"/>
                          <a:ea typeface="Calibri"/>
                          <a:cs typeface="Calibri"/>
                          <a:sym typeface="Calibri"/>
                        </a:rPr>
                        <a:t>How does developing a budget help you manage your money? Is one way of budgeting better than another?</a:t>
                      </a:r>
                      <a:endParaRPr sz="1300">
                        <a:solidFill>
                          <a:srgbClr val="000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4"/>
                  </a:ext>
                </a:extLst>
              </a:tr>
              <a:tr h="593950">
                <a:tc>
                  <a:txBody>
                    <a:bodyPr/>
                    <a:lstStyle/>
                    <a:p>
                      <a:pPr marL="0" lvl="0" indent="0" algn="l" rtl="0">
                        <a:lnSpc>
                          <a:spcPct val="115000"/>
                        </a:lnSpc>
                        <a:spcBef>
                          <a:spcPts val="0"/>
                        </a:spcBef>
                        <a:spcAft>
                          <a:spcPts val="0"/>
                        </a:spcAft>
                        <a:buNone/>
                      </a:pPr>
                      <a:r>
                        <a:rPr lang="en" b="1" u="sng">
                          <a:solidFill>
                            <a:schemeClr val="hlink"/>
                          </a:solidFill>
                          <a:latin typeface="Calibri"/>
                          <a:ea typeface="Calibri"/>
                          <a:cs typeface="Calibri"/>
                          <a:sym typeface="Calibri"/>
                          <a:hlinkClick r:id="rId8" action="ppaction://hlinksldjump"/>
                        </a:rPr>
                        <a:t>Topic 5: Spending Wisely</a:t>
                      </a:r>
                      <a:endParaRPr b="1">
                        <a:solidFill>
                          <a:srgbClr val="FF6000"/>
                        </a:solidFill>
                        <a:latin typeface="Calibri"/>
                        <a:ea typeface="Calibri"/>
                        <a:cs typeface="Calibri"/>
                        <a:sym typeface="Calibri"/>
                      </a:endParaRPr>
                    </a:p>
                    <a:p>
                      <a:pPr marL="0" lvl="0" indent="0" algn="l" rtl="0">
                        <a:lnSpc>
                          <a:spcPct val="115000"/>
                        </a:lnSpc>
                        <a:spcBef>
                          <a:spcPts val="0"/>
                        </a:spcBef>
                        <a:spcAft>
                          <a:spcPts val="0"/>
                        </a:spcAft>
                        <a:buNone/>
                      </a:pPr>
                      <a:r>
                        <a:rPr lang="en" sz="1300" i="1">
                          <a:solidFill>
                            <a:srgbClr val="000000"/>
                          </a:solidFill>
                          <a:latin typeface="Calibri"/>
                          <a:ea typeface="Calibri"/>
                          <a:cs typeface="Calibri"/>
                          <a:sym typeface="Calibri"/>
                        </a:rPr>
                        <a:t>What should you think about before making a purchase? </a:t>
                      </a:r>
                      <a:endParaRPr sz="1300">
                        <a:solidFill>
                          <a:srgbClr val="000000"/>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1024125">
                <a:tc>
                  <a:txBody>
                    <a:bodyPr/>
                    <a:lstStyle/>
                    <a:p>
                      <a:pPr marL="0" lvl="0" indent="0" algn="l" rtl="0">
                        <a:lnSpc>
                          <a:spcPct val="115000"/>
                        </a:lnSpc>
                        <a:spcBef>
                          <a:spcPts val="0"/>
                        </a:spcBef>
                        <a:spcAft>
                          <a:spcPts val="0"/>
                        </a:spcAft>
                        <a:buNone/>
                      </a:pPr>
                      <a:r>
                        <a:rPr lang="en" b="1">
                          <a:solidFill>
                            <a:srgbClr val="FF6000"/>
                          </a:solidFill>
                          <a:latin typeface="Calibri"/>
                          <a:ea typeface="Calibri"/>
                          <a:cs typeface="Calibri"/>
                          <a:sym typeface="Calibri"/>
                        </a:rPr>
                        <a:t>Wrap Up</a:t>
                      </a:r>
                      <a:endParaRPr b="1">
                        <a:solidFill>
                          <a:srgbClr val="FF6000"/>
                        </a:solidFill>
                        <a:latin typeface="Calibri"/>
                        <a:ea typeface="Calibri"/>
                        <a:cs typeface="Calibri"/>
                        <a:sym typeface="Calibri"/>
                      </a:endParaRPr>
                    </a:p>
                    <a:p>
                      <a:pPr marL="457200" lvl="0" indent="-317500" algn="l" rtl="0">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r:id="rId9" action="ppaction://hlinksldjump"/>
                        </a:rPr>
                        <a:t>Glossary of Key Terms</a:t>
                      </a:r>
                      <a:endParaRPr>
                        <a:solidFill>
                          <a:srgbClr val="595959"/>
                        </a:solidFill>
                        <a:latin typeface="Calibri"/>
                        <a:ea typeface="Calibri"/>
                        <a:cs typeface="Calibri"/>
                        <a:sym typeface="Calibri"/>
                      </a:endParaRPr>
                    </a:p>
                    <a:p>
                      <a:pPr marL="457200" lvl="0" indent="-317500" algn="l" rtl="0">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r:id="rId10" action="ppaction://hlinksldjump"/>
                        </a:rPr>
                        <a:t>Personal Action Plan</a:t>
                      </a:r>
                      <a:endParaRPr>
                        <a:solidFill>
                          <a:srgbClr val="595959"/>
                        </a:solidFill>
                        <a:latin typeface="Calibri"/>
                        <a:ea typeface="Calibri"/>
                        <a:cs typeface="Calibri"/>
                        <a:sym typeface="Calibri"/>
                      </a:endParaRPr>
                    </a:p>
                    <a:p>
                      <a:pPr marL="457200" lvl="0" indent="-317500" algn="l" rtl="0">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r:id="rId11" action="ppaction://hlinksldjump"/>
                        </a:rPr>
                        <a:t>Continuing the Conversation at Home</a:t>
                      </a:r>
                      <a:endParaRPr>
                        <a:solidFill>
                          <a:srgbClr val="595959"/>
                        </a:solidFill>
                        <a:latin typeface="Calibri"/>
                        <a:ea typeface="Calibri"/>
                        <a:cs typeface="Calibri"/>
                        <a:sym typeface="Calibri"/>
                      </a:endParaRPr>
                    </a:p>
                    <a:p>
                      <a:pPr marL="457200" lvl="0" indent="-317500" algn="l" rtl="0">
                        <a:lnSpc>
                          <a:spcPct val="115000"/>
                        </a:lnSpc>
                        <a:spcBef>
                          <a:spcPts val="0"/>
                        </a:spcBef>
                        <a:spcAft>
                          <a:spcPts val="0"/>
                        </a:spcAft>
                        <a:buClr>
                          <a:srgbClr val="595959"/>
                        </a:buClr>
                        <a:buSzPts val="1400"/>
                        <a:buFont typeface="Calibri"/>
                        <a:buChar char="●"/>
                      </a:pPr>
                      <a:r>
                        <a:rPr lang="en" u="sng">
                          <a:solidFill>
                            <a:schemeClr val="hlink"/>
                          </a:solidFill>
                          <a:latin typeface="Calibri"/>
                          <a:ea typeface="Calibri"/>
                          <a:cs typeface="Calibri"/>
                          <a:sym typeface="Calibri"/>
                          <a:hlinkClick r:id="rId12" action="ppaction://hlinksldjump"/>
                        </a:rPr>
                        <a:t>Dig Deeper</a:t>
                      </a:r>
                      <a:endParaRPr>
                        <a:solidFill>
                          <a:srgbClr val="595959"/>
                        </a:solidFill>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576075" y="1828800"/>
            <a:ext cx="6426900" cy="501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After completing your vision board, answer the questions below for one of the goals you set.</a:t>
            </a:r>
            <a:endParaRPr b="1"/>
          </a:p>
        </p:txBody>
      </p:sp>
      <p:sp>
        <p:nvSpPr>
          <p:cNvPr id="167" name="Google Shape;167;p25"/>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From Dream to Reality</a:t>
            </a:r>
            <a:endParaRPr/>
          </a:p>
        </p:txBody>
      </p:sp>
      <p:sp>
        <p:nvSpPr>
          <p:cNvPr id="168" name="Google Shape;168;p25"/>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b="1"/>
              <a:t>From Dream to Reality</a:t>
            </a:r>
            <a:r>
              <a:rPr lang="en"/>
              <a:t> classroom activity.</a:t>
            </a:r>
            <a:endParaRPr/>
          </a:p>
        </p:txBody>
      </p:sp>
      <p:graphicFrame>
        <p:nvGraphicFramePr>
          <p:cNvPr id="169" name="Google Shape;169;p25"/>
          <p:cNvGraphicFramePr/>
          <p:nvPr/>
        </p:nvGraphicFramePr>
        <p:xfrm>
          <a:off x="576072" y="2489443"/>
          <a:ext cx="6629400" cy="9377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What is your goal?</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39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0" name="Google Shape;170;p25"/>
          <p:cNvGraphicFramePr/>
          <p:nvPr/>
        </p:nvGraphicFramePr>
        <p:xfrm>
          <a:off x="576072" y="3545999"/>
          <a:ext cx="6629400" cy="9377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1200"/>
                        </a:spcAft>
                        <a:buNone/>
                      </a:pPr>
                      <a:r>
                        <a:rPr lang="en" b="1">
                          <a:solidFill>
                            <a:schemeClr val="lt1"/>
                          </a:solidFill>
                          <a:latin typeface="Calibri"/>
                          <a:ea typeface="Calibri"/>
                          <a:cs typeface="Calibri"/>
                          <a:sym typeface="Calibri"/>
                        </a:rPr>
                        <a:t>When do you plan to achieve this goal?</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39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1" name="Google Shape;171;p25"/>
          <p:cNvGraphicFramePr/>
          <p:nvPr/>
        </p:nvGraphicFramePr>
        <p:xfrm>
          <a:off x="576072" y="4602555"/>
          <a:ext cx="6629400" cy="9377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1200"/>
                        </a:spcAft>
                        <a:buNone/>
                      </a:pPr>
                      <a:r>
                        <a:rPr lang="en" b="1">
                          <a:solidFill>
                            <a:schemeClr val="lt1"/>
                          </a:solidFill>
                          <a:latin typeface="Calibri"/>
                          <a:ea typeface="Calibri"/>
                          <a:cs typeface="Calibri"/>
                          <a:sym typeface="Calibri"/>
                        </a:rPr>
                        <a:t>What resources will you need to achieve your goal (money, training, etc.)?</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39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2" name="Google Shape;172;p25"/>
          <p:cNvGraphicFramePr/>
          <p:nvPr/>
        </p:nvGraphicFramePr>
        <p:xfrm>
          <a:off x="576072" y="5659112"/>
          <a:ext cx="6629400" cy="9377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1200"/>
                        </a:spcAft>
                        <a:buNone/>
                      </a:pPr>
                      <a:r>
                        <a:rPr lang="en" b="1">
                          <a:solidFill>
                            <a:schemeClr val="lt1"/>
                          </a:solidFill>
                          <a:latin typeface="Calibri"/>
                          <a:ea typeface="Calibri"/>
                          <a:cs typeface="Calibri"/>
                          <a:sym typeface="Calibri"/>
                        </a:rPr>
                        <a:t>Who can help you achieve this goal?</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239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73" name="Google Shape;173;p25"/>
          <p:cNvGraphicFramePr/>
          <p:nvPr/>
        </p:nvGraphicFramePr>
        <p:xfrm>
          <a:off x="576072" y="6715668"/>
          <a:ext cx="6629400" cy="2918243"/>
        </p:xfrm>
        <a:graphic>
          <a:graphicData uri="http://schemas.openxmlformats.org/drawingml/2006/table">
            <a:tbl>
              <a:tblPr>
                <a:noFill/>
                <a:tableStyleId>{6E2E4046-0964-46B6-8E3B-DB9C23914A39}</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0">
                <a:tc gridSpan="2">
                  <a:txBody>
                    <a:bodyPr/>
                    <a:lstStyle/>
                    <a:p>
                      <a:pPr marL="0" lvl="0" indent="0" algn="l" rtl="0">
                        <a:lnSpc>
                          <a:spcPct val="115000"/>
                        </a:lnSpc>
                        <a:spcBef>
                          <a:spcPts val="0"/>
                        </a:spcBef>
                        <a:spcAft>
                          <a:spcPts val="1200"/>
                        </a:spcAft>
                        <a:buNone/>
                      </a:pPr>
                      <a:r>
                        <a:rPr lang="en" b="1">
                          <a:solidFill>
                            <a:schemeClr val="lt1"/>
                          </a:solidFill>
                          <a:latin typeface="Calibri"/>
                          <a:ea typeface="Calibri"/>
                          <a:cs typeface="Calibri"/>
                          <a:sym typeface="Calibri"/>
                        </a:rPr>
                        <a:t>What steps must you take to achieve this goal? What is the timeframe for each one?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Step</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r>
                        <a:rPr lang="en" sz="1200" b="1">
                          <a:latin typeface="Calibri"/>
                          <a:ea typeface="Calibri"/>
                          <a:cs typeface="Calibri"/>
                          <a:sym typeface="Calibri"/>
                        </a:rPr>
                        <a:t>Timeframe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530900">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0900">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0900">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6"/>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this page to reflect on what you have learned in Topic 1: Imagining Your Financial Future.</a:t>
            </a:r>
            <a:endParaRPr/>
          </a:p>
        </p:txBody>
      </p:sp>
      <p:graphicFrame>
        <p:nvGraphicFramePr>
          <p:cNvPr id="179" name="Google Shape;179;p26"/>
          <p:cNvGraphicFramePr/>
          <p:nvPr/>
        </p:nvGraphicFramePr>
        <p:xfrm>
          <a:off x="576072" y="1508760"/>
          <a:ext cx="6629400" cy="314406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Do you think it is important to set goals? Explain your thoughts.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74785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80" name="Google Shape;180;p26"/>
          <p:cNvGraphicFramePr/>
          <p:nvPr/>
        </p:nvGraphicFramePr>
        <p:xfrm>
          <a:off x="576072" y="6250793"/>
          <a:ext cx="6629050" cy="2605763"/>
        </p:xfrm>
        <a:graphic>
          <a:graphicData uri="http://schemas.openxmlformats.org/drawingml/2006/table">
            <a:tbl>
              <a:tblPr>
                <a:noFill/>
                <a:tableStyleId>{6E2E4046-0964-46B6-8E3B-DB9C23914A39}</a:tableStyleId>
              </a:tblPr>
              <a:tblGrid>
                <a:gridCol w="3125150">
                  <a:extLst>
                    <a:ext uri="{9D8B030D-6E8A-4147-A177-3AD203B41FA5}">
                      <a16:colId xmlns:a16="http://schemas.microsoft.com/office/drawing/2014/main" val="20000"/>
                    </a:ext>
                  </a:extLst>
                </a:gridCol>
                <a:gridCol w="875975">
                  <a:extLst>
                    <a:ext uri="{9D8B030D-6E8A-4147-A177-3AD203B41FA5}">
                      <a16:colId xmlns:a16="http://schemas.microsoft.com/office/drawing/2014/main" val="20001"/>
                    </a:ext>
                  </a:extLst>
                </a:gridCol>
                <a:gridCol w="875975">
                  <a:extLst>
                    <a:ext uri="{9D8B030D-6E8A-4147-A177-3AD203B41FA5}">
                      <a16:colId xmlns:a16="http://schemas.microsoft.com/office/drawing/2014/main" val="20002"/>
                    </a:ext>
                  </a:extLst>
                </a:gridCol>
                <a:gridCol w="875975">
                  <a:extLst>
                    <a:ext uri="{9D8B030D-6E8A-4147-A177-3AD203B41FA5}">
                      <a16:colId xmlns:a16="http://schemas.microsoft.com/office/drawing/2014/main" val="20003"/>
                    </a:ext>
                  </a:extLst>
                </a:gridCol>
                <a:gridCol w="875975">
                  <a:extLst>
                    <a:ext uri="{9D8B030D-6E8A-4147-A177-3AD203B41FA5}">
                      <a16:colId xmlns:a16="http://schemas.microsoft.com/office/drawing/2014/main" val="20004"/>
                    </a:ext>
                  </a:extLst>
                </a:gridCol>
              </a:tblGrid>
              <a:tr h="0">
                <a:tc gridSpan="5">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Consider the learning objectives for this module. How do you feel about each one after completing it?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Strongly</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Somewhat</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Somewhat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Strongly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can give examples of goals people set for themselves.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66650">
                <a:tc>
                  <a:txBody>
                    <a:bodyPr/>
                    <a:lstStyle/>
                    <a:p>
                      <a:pPr marL="0" lvl="0" indent="0" algn="l" rtl="0">
                        <a:spcBef>
                          <a:spcPts val="0"/>
                        </a:spcBef>
                        <a:spcAft>
                          <a:spcPts val="0"/>
                        </a:spcAft>
                        <a:buNone/>
                      </a:pPr>
                      <a:r>
                        <a:rPr lang="en" sz="1200">
                          <a:latin typeface="Calibri"/>
                          <a:ea typeface="Calibri"/>
                          <a:cs typeface="Calibri"/>
                          <a:sym typeface="Calibri"/>
                        </a:rPr>
                        <a:t>I can explain the importance of goal setting. </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can compare how goals vary from one life stage to another.</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181" name="Google Shape;181;p26"/>
          <p:cNvPicPr preferRelativeResize="0"/>
          <p:nvPr/>
        </p:nvPicPr>
        <p:blipFill>
          <a:blip r:embed="rId3">
            <a:alphaModFix/>
          </a:blip>
          <a:stretch>
            <a:fillRect/>
          </a:stretch>
        </p:blipFill>
        <p:spPr>
          <a:xfrm>
            <a:off x="576075" y="5240900"/>
            <a:ext cx="3486014" cy="896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Setting</a:t>
            </a:r>
            <a:endParaRPr/>
          </a:p>
          <a:p>
            <a:pPr marL="0" lvl="0" indent="0" algn="l" rtl="0">
              <a:spcBef>
                <a:spcPts val="0"/>
              </a:spcBef>
              <a:spcAft>
                <a:spcPts val="0"/>
              </a:spcAft>
              <a:buNone/>
            </a:pPr>
            <a:r>
              <a:rPr lang="en"/>
              <a:t>SMART Goals</a:t>
            </a:r>
            <a:endParaRPr/>
          </a:p>
        </p:txBody>
      </p:sp>
      <p:sp>
        <p:nvSpPr>
          <p:cNvPr id="187" name="Google Shape;187;p27"/>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After completing the module for this topic, you should be able to:</a:t>
            </a:r>
            <a:endParaRPr b="1"/>
          </a:p>
          <a:p>
            <a:pPr marL="457200" lvl="0" indent="-330200" algn="l" rtl="0">
              <a:spcBef>
                <a:spcPts val="0"/>
              </a:spcBef>
              <a:spcAft>
                <a:spcPts val="0"/>
              </a:spcAft>
              <a:buSzPts val="1600"/>
              <a:buChar char="●"/>
            </a:pPr>
            <a:r>
              <a:rPr lang="en"/>
              <a:t>Identify financial goals.</a:t>
            </a:r>
            <a:endParaRPr/>
          </a:p>
          <a:p>
            <a:pPr marL="457200" lvl="0" indent="-330200" algn="l" rtl="0">
              <a:spcBef>
                <a:spcPts val="0"/>
              </a:spcBef>
              <a:spcAft>
                <a:spcPts val="0"/>
              </a:spcAft>
              <a:buSzPts val="1600"/>
              <a:buChar char="●"/>
            </a:pPr>
            <a:r>
              <a:rPr lang="en"/>
              <a:t>Explain the importance of setting SMART goals.</a:t>
            </a:r>
            <a:endParaRPr/>
          </a:p>
          <a:p>
            <a:pPr marL="457200" lvl="0" indent="-330200" algn="l" rtl="0">
              <a:spcBef>
                <a:spcPts val="0"/>
              </a:spcBef>
              <a:spcAft>
                <a:spcPts val="0"/>
              </a:spcAft>
              <a:buSzPts val="1600"/>
              <a:buChar char="●"/>
            </a:pPr>
            <a:r>
              <a:rPr lang="en"/>
              <a:t>Determine whether a goal meets the criteria for a SMART goal.</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Setting Smart Goals</a:t>
            </a:r>
            <a:r>
              <a:rPr lang="en"/>
              <a:t> self-paced module.</a:t>
            </a:r>
            <a:endParaRPr/>
          </a:p>
        </p:txBody>
      </p:sp>
      <p:graphicFrame>
        <p:nvGraphicFramePr>
          <p:cNvPr id="193" name="Google Shape;193;p28"/>
          <p:cNvGraphicFramePr/>
          <p:nvPr/>
        </p:nvGraphicFramePr>
        <p:xfrm>
          <a:off x="576072" y="1508760"/>
          <a:ext cx="6629400" cy="190918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Have you ever set a goal for yourself? What was it? Did you accomplish it?</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5129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94" name="Google Shape;194;p28"/>
          <p:cNvGraphicFramePr/>
          <p:nvPr/>
        </p:nvGraphicFramePr>
        <p:xfrm>
          <a:off x="576072" y="3731193"/>
          <a:ext cx="6629400" cy="3647585"/>
        </p:xfrm>
        <a:graphic>
          <a:graphicData uri="http://schemas.openxmlformats.org/drawingml/2006/table">
            <a:tbl>
              <a:tblPr>
                <a:noFill/>
                <a:tableStyleId>{6E2E4046-0964-46B6-8E3B-DB9C23914A39}</a:tableStyleId>
              </a:tblPr>
              <a:tblGrid>
                <a:gridCol w="886825">
                  <a:extLst>
                    <a:ext uri="{9D8B030D-6E8A-4147-A177-3AD203B41FA5}">
                      <a16:colId xmlns:a16="http://schemas.microsoft.com/office/drawing/2014/main" val="20000"/>
                    </a:ext>
                  </a:extLst>
                </a:gridCol>
                <a:gridCol w="5742575">
                  <a:extLst>
                    <a:ext uri="{9D8B030D-6E8A-4147-A177-3AD203B41FA5}">
                      <a16:colId xmlns:a16="http://schemas.microsoft.com/office/drawing/2014/main" val="20001"/>
                    </a:ext>
                  </a:extLst>
                </a:gridCol>
              </a:tblGrid>
              <a:tr h="0">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What does each letter stand for in the term SMART goals?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S</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M</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A</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R</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T</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195" name="Google Shape;195;p28"/>
          <p:cNvGraphicFramePr/>
          <p:nvPr/>
        </p:nvGraphicFramePr>
        <p:xfrm>
          <a:off x="576072" y="7692025"/>
          <a:ext cx="6629400" cy="190918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Why do experts recommend making goals SMART? Do you agree with them? Explain.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5129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Setting SMART Goals</a:t>
            </a:r>
            <a:endParaRPr/>
          </a:p>
        </p:txBody>
      </p:sp>
      <p:sp>
        <p:nvSpPr>
          <p:cNvPr id="201" name="Google Shape;201;p29"/>
          <p:cNvSpPr txBox="1">
            <a:spLocks noGrp="1"/>
          </p:cNvSpPr>
          <p:nvPr>
            <p:ph type="body" idx="1"/>
          </p:nvPr>
        </p:nvSpPr>
        <p:spPr>
          <a:xfrm>
            <a:off x="576075" y="1828800"/>
            <a:ext cx="6629400" cy="792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The video in this module features a mountain climber. Use </a:t>
            </a:r>
            <a:r>
              <a:rPr lang="en" b="1" u="sng">
                <a:solidFill>
                  <a:schemeClr val="hlink"/>
                </a:solidFill>
                <a:hlinkClick r:id="rId3"/>
              </a:rPr>
              <a:t>this link</a:t>
            </a:r>
            <a:r>
              <a:rPr lang="en" b="1"/>
              <a:t> or the QR code below to replay the video. Imagine how someone climbing a mountain might think about setting SMART goals. Then, respond to the prompt below.</a:t>
            </a:r>
            <a:endParaRPr b="1"/>
          </a:p>
        </p:txBody>
      </p:sp>
      <p:sp>
        <p:nvSpPr>
          <p:cNvPr id="202" name="Google Shape;202;p29"/>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animated video found in the </a:t>
            </a:r>
            <a:r>
              <a:rPr lang="en" u="sng">
                <a:solidFill>
                  <a:schemeClr val="hlink"/>
                </a:solidFill>
                <a:hlinkClick r:id="rId4"/>
              </a:rPr>
              <a:t>Setting Smart Goals</a:t>
            </a:r>
            <a:r>
              <a:rPr lang="en"/>
              <a:t> self-paced module.</a:t>
            </a:r>
            <a:endParaRPr/>
          </a:p>
        </p:txBody>
      </p:sp>
      <p:graphicFrame>
        <p:nvGraphicFramePr>
          <p:cNvPr id="203" name="Google Shape;203;p29"/>
          <p:cNvGraphicFramePr/>
          <p:nvPr/>
        </p:nvGraphicFramePr>
        <p:xfrm>
          <a:off x="576072" y="4691375"/>
          <a:ext cx="6629400" cy="4927403"/>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Write a journal entry or letter that describes how a mountain climber might use SMART goals to achieve goals. Use your imagination. A letter, for example, could be addressed to a friend, mentor, new climber, or someone else. </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0228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204" name="Google Shape;204;p29">
            <a:hlinkClick r:id="rId3"/>
          </p:cNvPr>
          <p:cNvPicPr preferRelativeResize="0"/>
          <p:nvPr/>
        </p:nvPicPr>
        <p:blipFill>
          <a:blip r:embed="rId5">
            <a:alphaModFix/>
          </a:blip>
          <a:stretch>
            <a:fillRect/>
          </a:stretch>
        </p:blipFill>
        <p:spPr>
          <a:xfrm>
            <a:off x="576075" y="2805896"/>
            <a:ext cx="2647910" cy="1448076"/>
          </a:xfrm>
          <a:prstGeom prst="rect">
            <a:avLst/>
          </a:prstGeom>
          <a:noFill/>
          <a:ln>
            <a:noFill/>
          </a:ln>
        </p:spPr>
      </p:pic>
      <p:pic>
        <p:nvPicPr>
          <p:cNvPr id="205" name="Google Shape;205;p29"/>
          <p:cNvPicPr preferRelativeResize="0"/>
          <p:nvPr/>
        </p:nvPicPr>
        <p:blipFill>
          <a:blip r:embed="rId6">
            <a:alphaModFix/>
          </a:blip>
          <a:stretch>
            <a:fillRect/>
          </a:stretch>
        </p:blipFill>
        <p:spPr>
          <a:xfrm>
            <a:off x="3541450" y="2806050"/>
            <a:ext cx="1448100" cy="1448074"/>
          </a:xfrm>
          <a:prstGeom prst="rect">
            <a:avLst/>
          </a:prstGeom>
          <a:noFill/>
          <a:ln>
            <a:noFill/>
          </a:ln>
        </p:spPr>
      </p:pic>
      <p:pic>
        <p:nvPicPr>
          <p:cNvPr id="206" name="Google Shape;206;p29">
            <a:hlinkClick r:id="rId7"/>
          </p:cNvPr>
          <p:cNvPicPr preferRelativeResize="0"/>
          <p:nvPr/>
        </p:nvPicPr>
        <p:blipFill>
          <a:blip r:embed="rId8">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0"/>
          <p:cNvSpPr txBox="1">
            <a:spLocks noGrp="1"/>
          </p:cNvSpPr>
          <p:nvPr>
            <p:ph type="body" idx="1"/>
          </p:nvPr>
        </p:nvSpPr>
        <p:spPr>
          <a:xfrm>
            <a:off x="576075" y="1508760"/>
            <a:ext cx="6629400" cy="974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Think of something you wish to achieve in the future that has a financial connection. Write a corresponding SMART goal in the center of the wheel. Then, identify which part of the goal corresponds to each SMART characteristic and how. </a:t>
            </a:r>
            <a:endParaRPr b="1"/>
          </a:p>
        </p:txBody>
      </p:sp>
      <p:sp>
        <p:nvSpPr>
          <p:cNvPr id="212" name="Google Shape;212;p30"/>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Setting Smart Goals</a:t>
            </a:r>
            <a:r>
              <a:rPr lang="en"/>
              <a:t> self-paced module.</a:t>
            </a:r>
            <a:endParaRPr/>
          </a:p>
        </p:txBody>
      </p:sp>
      <p:pic>
        <p:nvPicPr>
          <p:cNvPr id="213" name="Google Shape;213;p30"/>
          <p:cNvPicPr preferRelativeResize="0"/>
          <p:nvPr/>
        </p:nvPicPr>
        <p:blipFill>
          <a:blip r:embed="rId4">
            <a:alphaModFix/>
          </a:blip>
          <a:stretch>
            <a:fillRect/>
          </a:stretch>
        </p:blipFill>
        <p:spPr>
          <a:xfrm>
            <a:off x="576075" y="2665725"/>
            <a:ext cx="6629402" cy="6629402"/>
          </a:xfrm>
          <a:prstGeom prst="rect">
            <a:avLst/>
          </a:prstGeom>
          <a:noFill/>
          <a:ln>
            <a:noFill/>
          </a:ln>
        </p:spPr>
      </p:pic>
      <p:sp>
        <p:nvSpPr>
          <p:cNvPr id="214" name="Google Shape;214;p30"/>
          <p:cNvSpPr txBox="1"/>
          <p:nvPr/>
        </p:nvSpPr>
        <p:spPr>
          <a:xfrm>
            <a:off x="2949863" y="5020650"/>
            <a:ext cx="1882800" cy="27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libri"/>
                <a:ea typeface="Calibri"/>
                <a:cs typeface="Calibri"/>
                <a:sym typeface="Calibri"/>
              </a:rPr>
              <a:t>Your SMART Goal</a:t>
            </a:r>
            <a:endParaRPr b="1">
              <a:latin typeface="Calibri"/>
              <a:ea typeface="Calibri"/>
              <a:cs typeface="Calibri"/>
              <a:sym typeface="Calibri"/>
            </a:endParaRPr>
          </a:p>
        </p:txBody>
      </p:sp>
      <p:sp>
        <p:nvSpPr>
          <p:cNvPr id="215" name="Google Shape;215;p30"/>
          <p:cNvSpPr txBox="1"/>
          <p:nvPr/>
        </p:nvSpPr>
        <p:spPr>
          <a:xfrm>
            <a:off x="2824275" y="5426063"/>
            <a:ext cx="2114100" cy="15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16" name="Google Shape;216;p30"/>
          <p:cNvSpPr txBox="1"/>
          <p:nvPr/>
        </p:nvSpPr>
        <p:spPr>
          <a:xfrm>
            <a:off x="2659125" y="3063250"/>
            <a:ext cx="2394900" cy="141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17" name="Google Shape;217;p30"/>
          <p:cNvSpPr txBox="1"/>
          <p:nvPr/>
        </p:nvSpPr>
        <p:spPr>
          <a:xfrm>
            <a:off x="650363" y="4162100"/>
            <a:ext cx="2242200" cy="25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18" name="Google Shape;218;p30"/>
          <p:cNvSpPr txBox="1"/>
          <p:nvPr/>
        </p:nvSpPr>
        <p:spPr>
          <a:xfrm>
            <a:off x="4889998" y="4162100"/>
            <a:ext cx="2242200" cy="25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19" name="Google Shape;219;p30"/>
          <p:cNvSpPr txBox="1"/>
          <p:nvPr/>
        </p:nvSpPr>
        <p:spPr>
          <a:xfrm>
            <a:off x="1238675" y="7075300"/>
            <a:ext cx="2394900" cy="18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
        <p:nvSpPr>
          <p:cNvPr id="220" name="Google Shape;220;p30"/>
          <p:cNvSpPr txBox="1"/>
          <p:nvPr/>
        </p:nvSpPr>
        <p:spPr>
          <a:xfrm>
            <a:off x="4149000" y="7075300"/>
            <a:ext cx="2394900" cy="18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Setting Smart Goals</a:t>
            </a:r>
            <a:r>
              <a:rPr lang="en"/>
              <a:t> self-paced module.</a:t>
            </a:r>
            <a:endParaRPr/>
          </a:p>
        </p:txBody>
      </p:sp>
      <p:graphicFrame>
        <p:nvGraphicFramePr>
          <p:cNvPr id="226" name="Google Shape;226;p31"/>
          <p:cNvGraphicFramePr/>
          <p:nvPr/>
        </p:nvGraphicFramePr>
        <p:xfrm>
          <a:off x="576072" y="1508760"/>
          <a:ext cx="6629400" cy="4443219"/>
        </p:xfrm>
        <a:graphic>
          <a:graphicData uri="http://schemas.openxmlformats.org/drawingml/2006/table">
            <a:tbl>
              <a:tblPr>
                <a:noFill/>
                <a:tableStyleId>{6E2E4046-0964-46B6-8E3B-DB9C23914A39}</a:tableStyleId>
              </a:tblPr>
              <a:tblGrid>
                <a:gridCol w="886825">
                  <a:extLst>
                    <a:ext uri="{9D8B030D-6E8A-4147-A177-3AD203B41FA5}">
                      <a16:colId xmlns:a16="http://schemas.microsoft.com/office/drawing/2014/main" val="20000"/>
                    </a:ext>
                  </a:extLst>
                </a:gridCol>
                <a:gridCol w="5742575">
                  <a:extLst>
                    <a:ext uri="{9D8B030D-6E8A-4147-A177-3AD203B41FA5}">
                      <a16:colId xmlns:a16="http://schemas.microsoft.com/office/drawing/2014/main" val="20001"/>
                    </a:ext>
                  </a:extLst>
                </a:gridCol>
              </a:tblGrid>
              <a:tr h="0">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As you click through the “Questions to Ask” section of the module, fill in the blanks for the questions you can ask yourself when setting SMART goals.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S</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What exactly do you plan to </a:t>
                      </a:r>
                      <a:r>
                        <a:rPr lang="en" sz="1200" u="sng">
                          <a:latin typeface="Calibri"/>
                          <a:ea typeface="Calibri"/>
                          <a:cs typeface="Calibri"/>
                          <a:sym typeface="Calibri"/>
                        </a:rPr>
                        <a:t>_______________</a:t>
                      </a:r>
                      <a:r>
                        <a:rPr lang="en" sz="1200">
                          <a:latin typeface="Calibri"/>
                          <a:ea typeface="Calibri"/>
                          <a:cs typeface="Calibri"/>
                          <a:sym typeface="Calibri"/>
                        </a:rPr>
                        <a:t>?</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Where or how will this take place?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What </a:t>
                      </a:r>
                      <a:r>
                        <a:rPr lang="en" sz="1200" u="sng">
                          <a:latin typeface="Calibri"/>
                          <a:ea typeface="Calibri"/>
                          <a:cs typeface="Calibri"/>
                          <a:sym typeface="Calibri"/>
                        </a:rPr>
                        <a:t>_______________</a:t>
                      </a:r>
                      <a:r>
                        <a:rPr lang="en" sz="1200">
                          <a:latin typeface="Calibri"/>
                          <a:ea typeface="Calibri"/>
                          <a:cs typeface="Calibri"/>
                          <a:sym typeface="Calibri"/>
                        </a:rPr>
                        <a:t> do you need to succeed?</a:t>
                      </a:r>
                      <a:endParaRPr sz="1200">
                        <a:latin typeface="Calibri"/>
                        <a:ea typeface="Calibri"/>
                        <a:cs typeface="Calibri"/>
                        <a:sym typeface="Calibri"/>
                      </a:endParaRPr>
                    </a:p>
                  </a:txBody>
                  <a:tcPr marL="91425" marR="91425" marT="137150" marB="137150">
                    <a:lnL w="9525" cap="flat" cmpd="sng">
                      <a:solidFill>
                        <a:srgbClr val="454545"/>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rgbClr val="454545"/>
                      </a:solidFill>
                      <a:prstDash val="solid"/>
                      <a:round/>
                      <a:headEnd type="none" w="sm" len="sm"/>
                      <a:tailEnd type="none" w="sm" len="sm"/>
                    </a:lnT>
                    <a:lnB w="9525" cap="flat" cmpd="sng">
                      <a:solidFill>
                        <a:srgbClr val="454545"/>
                      </a:solidFill>
                      <a:prstDash val="solid"/>
                      <a:round/>
                      <a:headEnd type="none" w="sm" len="sm"/>
                      <a:tailEnd type="none" w="sm" len="sm"/>
                    </a:lnB>
                  </a:tcPr>
                </a:tc>
                <a:extLst>
                  <a:ext uri="{0D108BD9-81ED-4DB2-BD59-A6C34878D82A}">
                    <a16:rowId xmlns:a16="http://schemas.microsoft.com/office/drawing/2014/main" val="10001"/>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M</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How will you know </a:t>
                      </a:r>
                      <a:r>
                        <a:rPr lang="en" sz="1200" u="sng">
                          <a:latin typeface="Calibri"/>
                          <a:ea typeface="Calibri"/>
                          <a:cs typeface="Calibri"/>
                          <a:sym typeface="Calibri"/>
                        </a:rPr>
                        <a:t>________</a:t>
                      </a:r>
                      <a:r>
                        <a:rPr lang="en" sz="1200">
                          <a:latin typeface="Calibri"/>
                          <a:ea typeface="Calibri"/>
                          <a:cs typeface="Calibri"/>
                          <a:sym typeface="Calibri"/>
                        </a:rPr>
                        <a:t> you have achieved this goal?</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What would be one of the best ways for you to </a:t>
                      </a:r>
                      <a:r>
                        <a:rPr lang="en" sz="1200" u="sng">
                          <a:latin typeface="Calibri"/>
                          <a:ea typeface="Calibri"/>
                          <a:cs typeface="Calibri"/>
                          <a:sym typeface="Calibri"/>
                        </a:rPr>
                        <a:t>__________</a:t>
                      </a:r>
                      <a:r>
                        <a:rPr lang="en" sz="1200">
                          <a:latin typeface="Calibri"/>
                          <a:ea typeface="Calibri"/>
                          <a:cs typeface="Calibri"/>
                          <a:sym typeface="Calibri"/>
                        </a:rPr>
                        <a:t>  </a:t>
                      </a:r>
                      <a:r>
                        <a:rPr lang="en" sz="1200" u="sng">
                          <a:latin typeface="Calibri"/>
                          <a:ea typeface="Calibri"/>
                          <a:cs typeface="Calibri"/>
                          <a:sym typeface="Calibri"/>
                        </a:rPr>
                        <a:t>_____________</a:t>
                      </a:r>
                      <a:r>
                        <a:rPr lang="en" sz="1200">
                          <a:latin typeface="Calibri"/>
                          <a:ea typeface="Calibri"/>
                          <a:cs typeface="Calibri"/>
                          <a:sym typeface="Calibri"/>
                        </a:rPr>
                        <a:t> on this goal?</a:t>
                      </a:r>
                      <a:endParaRPr sz="1200">
                        <a:latin typeface="Calibri"/>
                        <a:ea typeface="Calibri"/>
                        <a:cs typeface="Calibri"/>
                        <a:sym typeface="Calibri"/>
                      </a:endParaRPr>
                    </a:p>
                  </a:txBody>
                  <a:tcPr marL="91425" marR="91425" marT="137150" marB="137150">
                    <a:lnL w="9525" cap="flat" cmpd="sng">
                      <a:solidFill>
                        <a:srgbClr val="454545"/>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rgbClr val="454545"/>
                      </a:solidFill>
                      <a:prstDash val="solid"/>
                      <a:round/>
                      <a:headEnd type="none" w="sm" len="sm"/>
                      <a:tailEnd type="none" w="sm" len="sm"/>
                    </a:lnT>
                    <a:lnB w="9525" cap="flat" cmpd="sng">
                      <a:solidFill>
                        <a:srgbClr val="454545"/>
                      </a:solidFill>
                      <a:prstDash val="solid"/>
                      <a:round/>
                      <a:headEnd type="none" w="sm" len="sm"/>
                      <a:tailEnd type="none" w="sm" len="sm"/>
                    </a:lnB>
                  </a:tcPr>
                </a:tc>
                <a:extLst>
                  <a:ext uri="{0D108BD9-81ED-4DB2-BD59-A6C34878D82A}">
                    <a16:rowId xmlns:a16="http://schemas.microsoft.com/office/drawing/2014/main" val="10002"/>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A</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How </a:t>
                      </a:r>
                      <a:r>
                        <a:rPr lang="en" sz="1200" u="sng">
                          <a:latin typeface="Calibri"/>
                          <a:ea typeface="Calibri"/>
                          <a:cs typeface="Calibri"/>
                          <a:sym typeface="Calibri"/>
                        </a:rPr>
                        <a:t>_______________</a:t>
                      </a:r>
                      <a:r>
                        <a:rPr lang="en" sz="1200">
                          <a:latin typeface="Calibri"/>
                          <a:ea typeface="Calibri"/>
                          <a:cs typeface="Calibri"/>
                          <a:sym typeface="Calibri"/>
                        </a:rPr>
                        <a:t> are you that you can reach this goal?</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Are there major </a:t>
                      </a:r>
                      <a:r>
                        <a:rPr lang="en" sz="1200" u="sng">
                          <a:latin typeface="Calibri"/>
                          <a:ea typeface="Calibri"/>
                          <a:cs typeface="Calibri"/>
                          <a:sym typeface="Calibri"/>
                        </a:rPr>
                        <a:t>_______________</a:t>
                      </a:r>
                      <a:r>
                        <a:rPr lang="en" sz="1200">
                          <a:latin typeface="Calibri"/>
                          <a:ea typeface="Calibri"/>
                          <a:cs typeface="Calibri"/>
                          <a:sym typeface="Calibri"/>
                        </a:rPr>
                        <a:t> standing in your way of success?</a:t>
                      </a:r>
                      <a:endParaRPr sz="1200">
                        <a:latin typeface="Calibri"/>
                        <a:ea typeface="Calibri"/>
                        <a:cs typeface="Calibri"/>
                        <a:sym typeface="Calibri"/>
                      </a:endParaRPr>
                    </a:p>
                  </a:txBody>
                  <a:tcPr marL="91425" marR="91425" marT="137150" marB="137150">
                    <a:lnL w="9525" cap="flat" cmpd="sng">
                      <a:solidFill>
                        <a:srgbClr val="454545"/>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rgbClr val="454545"/>
                      </a:solidFill>
                      <a:prstDash val="solid"/>
                      <a:round/>
                      <a:headEnd type="none" w="sm" len="sm"/>
                      <a:tailEnd type="none" w="sm" len="sm"/>
                    </a:lnT>
                    <a:lnB w="9525" cap="flat" cmpd="sng">
                      <a:solidFill>
                        <a:srgbClr val="454545"/>
                      </a:solidFill>
                      <a:prstDash val="solid"/>
                      <a:round/>
                      <a:headEnd type="none" w="sm" len="sm"/>
                      <a:tailEnd type="none" w="sm" len="sm"/>
                    </a:lnB>
                  </a:tcPr>
                </a:tc>
                <a:extLst>
                  <a:ext uri="{0D108BD9-81ED-4DB2-BD59-A6C34878D82A}">
                    <a16:rowId xmlns:a16="http://schemas.microsoft.com/office/drawing/2014/main" val="10003"/>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R</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What is </a:t>
                      </a:r>
                      <a:r>
                        <a:rPr lang="en" sz="1200" u="sng">
                          <a:latin typeface="Calibri"/>
                          <a:ea typeface="Calibri"/>
                          <a:cs typeface="Calibri"/>
                          <a:sym typeface="Calibri"/>
                        </a:rPr>
                        <a:t>__________________</a:t>
                      </a:r>
                      <a:r>
                        <a:rPr lang="en" sz="1200">
                          <a:latin typeface="Calibri"/>
                          <a:ea typeface="Calibri"/>
                          <a:cs typeface="Calibri"/>
                          <a:sym typeface="Calibri"/>
                        </a:rPr>
                        <a:t> to you about this goal?</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How does this goal relate to what you </a:t>
                      </a:r>
                      <a:r>
                        <a:rPr lang="en" sz="1200" u="sng">
                          <a:latin typeface="Calibri"/>
                          <a:ea typeface="Calibri"/>
                          <a:cs typeface="Calibri"/>
                          <a:sym typeface="Calibri"/>
                        </a:rPr>
                        <a:t>_______________</a:t>
                      </a:r>
                      <a:r>
                        <a:rPr lang="en" sz="1200">
                          <a:latin typeface="Calibri"/>
                          <a:ea typeface="Calibri"/>
                          <a:cs typeface="Calibri"/>
                          <a:sym typeface="Calibri"/>
                        </a:rPr>
                        <a:t>?</a:t>
                      </a:r>
                      <a:endParaRPr sz="1200">
                        <a:latin typeface="Calibri"/>
                        <a:ea typeface="Calibri"/>
                        <a:cs typeface="Calibri"/>
                        <a:sym typeface="Calibri"/>
                      </a:endParaRPr>
                    </a:p>
                  </a:txBody>
                  <a:tcPr marL="91425" marR="91425" marT="137150" marB="137150">
                    <a:lnL w="9525" cap="flat" cmpd="sng">
                      <a:solidFill>
                        <a:srgbClr val="454545"/>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rgbClr val="454545"/>
                      </a:solidFill>
                      <a:prstDash val="solid"/>
                      <a:round/>
                      <a:headEnd type="none" w="sm" len="sm"/>
                      <a:tailEnd type="none" w="sm" len="sm"/>
                    </a:lnT>
                    <a:lnB w="9525" cap="flat" cmpd="sng">
                      <a:solidFill>
                        <a:srgbClr val="454545"/>
                      </a:solidFill>
                      <a:prstDash val="solid"/>
                      <a:round/>
                      <a:headEnd type="none" w="sm" len="sm"/>
                      <a:tailEnd type="none" w="sm" len="sm"/>
                    </a:lnB>
                  </a:tcPr>
                </a:tc>
                <a:extLst>
                  <a:ext uri="{0D108BD9-81ED-4DB2-BD59-A6C34878D82A}">
                    <a16:rowId xmlns:a16="http://schemas.microsoft.com/office/drawing/2014/main" val="10004"/>
                  </a:ext>
                </a:extLst>
              </a:tr>
              <a:tr h="650275">
                <a:tc>
                  <a:txBody>
                    <a:bodyPr/>
                    <a:lstStyle/>
                    <a:p>
                      <a:pPr marL="0" lvl="0" indent="0" algn="ctr" rtl="0">
                        <a:lnSpc>
                          <a:spcPct val="115000"/>
                        </a:lnSpc>
                        <a:spcBef>
                          <a:spcPts val="0"/>
                        </a:spcBef>
                        <a:spcAft>
                          <a:spcPts val="0"/>
                        </a:spcAft>
                        <a:buNone/>
                      </a:pPr>
                      <a:r>
                        <a:rPr lang="en" sz="2200" b="1">
                          <a:latin typeface="Calibri"/>
                          <a:ea typeface="Calibri"/>
                          <a:cs typeface="Calibri"/>
                          <a:sym typeface="Calibri"/>
                        </a:rPr>
                        <a:t>T</a:t>
                      </a:r>
                      <a:endParaRPr sz="2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What is your </a:t>
                      </a:r>
                      <a:r>
                        <a:rPr lang="en" sz="1200" u="sng">
                          <a:latin typeface="Calibri"/>
                          <a:ea typeface="Calibri"/>
                          <a:cs typeface="Calibri"/>
                          <a:sym typeface="Calibri"/>
                        </a:rPr>
                        <a:t>___________________</a:t>
                      </a:r>
                      <a:r>
                        <a:rPr lang="en" sz="1200">
                          <a:latin typeface="Calibri"/>
                          <a:ea typeface="Calibri"/>
                          <a:cs typeface="Calibri"/>
                          <a:sym typeface="Calibri"/>
                        </a:rPr>
                        <a:t> to accomplish this goal?</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 sz="1200">
                          <a:latin typeface="Calibri"/>
                          <a:ea typeface="Calibri"/>
                          <a:cs typeface="Calibri"/>
                          <a:sym typeface="Calibri"/>
                        </a:rPr>
                        <a:t>When do you need to start taking </a:t>
                      </a:r>
                      <a:r>
                        <a:rPr lang="en" sz="1200" u="sng">
                          <a:latin typeface="Calibri"/>
                          <a:ea typeface="Calibri"/>
                          <a:cs typeface="Calibri"/>
                          <a:sym typeface="Calibri"/>
                        </a:rPr>
                        <a:t>_________________</a:t>
                      </a:r>
                      <a:r>
                        <a:rPr lang="en" sz="1200">
                          <a:latin typeface="Calibri"/>
                          <a:ea typeface="Calibri"/>
                          <a:cs typeface="Calibri"/>
                          <a:sym typeface="Calibri"/>
                        </a:rPr>
                        <a:t>?</a:t>
                      </a:r>
                      <a:endParaRPr sz="1200">
                        <a:latin typeface="Calibri"/>
                        <a:ea typeface="Calibri"/>
                        <a:cs typeface="Calibri"/>
                        <a:sym typeface="Calibri"/>
                      </a:endParaRPr>
                    </a:p>
                  </a:txBody>
                  <a:tcPr marL="91425" marR="91425" marT="137150" marB="137150">
                    <a:lnL w="9525" cap="flat" cmpd="sng">
                      <a:solidFill>
                        <a:srgbClr val="454545"/>
                      </a:solidFill>
                      <a:prstDash val="solid"/>
                      <a:round/>
                      <a:headEnd type="none" w="sm" len="sm"/>
                      <a:tailEnd type="none" w="sm" len="sm"/>
                    </a:lnL>
                    <a:lnR w="9525" cap="flat" cmpd="sng">
                      <a:solidFill>
                        <a:srgbClr val="454545"/>
                      </a:solidFill>
                      <a:prstDash val="solid"/>
                      <a:round/>
                      <a:headEnd type="none" w="sm" len="sm"/>
                      <a:tailEnd type="none" w="sm" len="sm"/>
                    </a:lnR>
                    <a:lnT w="9525" cap="flat" cmpd="sng">
                      <a:solidFill>
                        <a:srgbClr val="454545"/>
                      </a:solidFill>
                      <a:prstDash val="solid"/>
                      <a:round/>
                      <a:headEnd type="none" w="sm" len="sm"/>
                      <a:tailEnd type="none" w="sm" len="sm"/>
                    </a:lnT>
                    <a:lnB w="9525" cap="flat" cmpd="sng">
                      <a:solidFill>
                        <a:srgbClr val="454545"/>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aphicFrame>
        <p:nvGraphicFramePr>
          <p:cNvPr id="227" name="Google Shape;227;p31"/>
          <p:cNvGraphicFramePr/>
          <p:nvPr/>
        </p:nvGraphicFramePr>
        <p:xfrm>
          <a:off x="571497" y="6157118"/>
          <a:ext cx="6629400" cy="2804010"/>
        </p:xfrm>
        <a:graphic>
          <a:graphicData uri="http://schemas.openxmlformats.org/drawingml/2006/table">
            <a:tbl>
              <a:tblPr>
                <a:noFill/>
                <a:tableStyleId>{6E2E4046-0964-46B6-8E3B-DB9C23914A39}</a:tableStyleId>
              </a:tblPr>
              <a:tblGrid>
                <a:gridCol w="4708350">
                  <a:extLst>
                    <a:ext uri="{9D8B030D-6E8A-4147-A177-3AD203B41FA5}">
                      <a16:colId xmlns:a16="http://schemas.microsoft.com/office/drawing/2014/main" val="20000"/>
                    </a:ext>
                  </a:extLst>
                </a:gridCol>
                <a:gridCol w="960525">
                  <a:extLst>
                    <a:ext uri="{9D8B030D-6E8A-4147-A177-3AD203B41FA5}">
                      <a16:colId xmlns:a16="http://schemas.microsoft.com/office/drawing/2014/main" val="20001"/>
                    </a:ext>
                  </a:extLst>
                </a:gridCol>
                <a:gridCol w="9605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Consider each goal below. Is it one you can imagine setting for yourself?</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1200"/>
                        </a:spcAft>
                        <a:buNone/>
                      </a:pPr>
                      <a:r>
                        <a:rPr lang="en" b="1">
                          <a:solidFill>
                            <a:schemeClr val="lt1"/>
                          </a:solidFill>
                          <a:latin typeface="Calibri"/>
                          <a:ea typeface="Calibri"/>
                          <a:cs typeface="Calibri"/>
                          <a:sym typeface="Calibri"/>
                        </a:rPr>
                        <a:t>Yes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a:solidFill>
                            <a:schemeClr val="lt1"/>
                          </a:solidFill>
                          <a:latin typeface="Calibri"/>
                          <a:ea typeface="Calibri"/>
                          <a:cs typeface="Calibri"/>
                          <a:sym typeface="Calibri"/>
                        </a:rPr>
                        <a:t>No</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will keep track of all my expenses for the next week using the notes app on my phone.</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will find out the current interest rate and deposit requirements for savings accounts at four banks or credit unions by the end of the month.</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will review my passwords for at least five online accounts and make sure they are all different by the end of next month.</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Over the weekend, I will ask my family to help me identify two ways to earn money next summer.</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
              <a:t>Other Acronyms for Goals</a:t>
            </a:r>
            <a:endParaRPr/>
          </a:p>
        </p:txBody>
      </p:sp>
      <p:sp>
        <p:nvSpPr>
          <p:cNvPr id="233" name="Google Shape;233;p32"/>
          <p:cNvSpPr txBox="1">
            <a:spLocks noGrp="1"/>
          </p:cNvSpPr>
          <p:nvPr>
            <p:ph type="body" idx="1"/>
          </p:nvPr>
        </p:nvSpPr>
        <p:spPr>
          <a:xfrm>
            <a:off x="576075" y="1828800"/>
            <a:ext cx="6629400" cy="1470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In this module, you learned about setting SMART goals. There are other acronyms for goals. Consider the ones below and explain which you would choose: SMART, HARD, SMARTER, or an acronym of your own creation.</a:t>
            </a:r>
            <a:endParaRPr b="1"/>
          </a:p>
          <a:p>
            <a:pPr marL="457200" lvl="0" indent="-317500" algn="l" rtl="0">
              <a:spcBef>
                <a:spcPts val="1200"/>
              </a:spcBef>
              <a:spcAft>
                <a:spcPts val="0"/>
              </a:spcAft>
              <a:buSzPts val="1400"/>
              <a:buChar char="●"/>
            </a:pPr>
            <a:r>
              <a:rPr lang="en" b="1"/>
              <a:t>HARD: </a:t>
            </a:r>
            <a:r>
              <a:rPr lang="en"/>
              <a:t>H = Heartfelt, A = Animated, R = Required, D = Difficult</a:t>
            </a:r>
            <a:endParaRPr/>
          </a:p>
          <a:p>
            <a:pPr marL="457200" lvl="0" indent="-317500" algn="l" rtl="0">
              <a:spcBef>
                <a:spcPts val="0"/>
              </a:spcBef>
              <a:spcAft>
                <a:spcPts val="0"/>
              </a:spcAft>
              <a:buSzPts val="1400"/>
              <a:buChar char="●"/>
            </a:pPr>
            <a:r>
              <a:rPr lang="en" b="1"/>
              <a:t>SMARTER:</a:t>
            </a:r>
            <a:r>
              <a:rPr lang="en"/>
              <a:t> E = Evaluated and R = Reviewed</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endParaRPr/>
          </a:p>
        </p:txBody>
      </p:sp>
      <p:sp>
        <p:nvSpPr>
          <p:cNvPr id="234" name="Google Shape;234;p32"/>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this page to reflect on what you have learned in Topic 2: Setting SMART Goals.</a:t>
            </a:r>
            <a:endParaRPr/>
          </a:p>
        </p:txBody>
      </p:sp>
      <p:graphicFrame>
        <p:nvGraphicFramePr>
          <p:cNvPr id="235" name="Google Shape;235;p32"/>
          <p:cNvGraphicFramePr/>
          <p:nvPr/>
        </p:nvGraphicFramePr>
        <p:xfrm>
          <a:off x="576072" y="6845368"/>
          <a:ext cx="6629050" cy="2605763"/>
        </p:xfrm>
        <a:graphic>
          <a:graphicData uri="http://schemas.openxmlformats.org/drawingml/2006/table">
            <a:tbl>
              <a:tblPr>
                <a:noFill/>
                <a:tableStyleId>{6E2E4046-0964-46B6-8E3B-DB9C23914A39}</a:tableStyleId>
              </a:tblPr>
              <a:tblGrid>
                <a:gridCol w="3125150">
                  <a:extLst>
                    <a:ext uri="{9D8B030D-6E8A-4147-A177-3AD203B41FA5}">
                      <a16:colId xmlns:a16="http://schemas.microsoft.com/office/drawing/2014/main" val="20000"/>
                    </a:ext>
                  </a:extLst>
                </a:gridCol>
                <a:gridCol w="875975">
                  <a:extLst>
                    <a:ext uri="{9D8B030D-6E8A-4147-A177-3AD203B41FA5}">
                      <a16:colId xmlns:a16="http://schemas.microsoft.com/office/drawing/2014/main" val="20001"/>
                    </a:ext>
                  </a:extLst>
                </a:gridCol>
                <a:gridCol w="875975">
                  <a:extLst>
                    <a:ext uri="{9D8B030D-6E8A-4147-A177-3AD203B41FA5}">
                      <a16:colId xmlns:a16="http://schemas.microsoft.com/office/drawing/2014/main" val="20002"/>
                    </a:ext>
                  </a:extLst>
                </a:gridCol>
                <a:gridCol w="875975">
                  <a:extLst>
                    <a:ext uri="{9D8B030D-6E8A-4147-A177-3AD203B41FA5}">
                      <a16:colId xmlns:a16="http://schemas.microsoft.com/office/drawing/2014/main" val="20003"/>
                    </a:ext>
                  </a:extLst>
                </a:gridCol>
                <a:gridCol w="875975">
                  <a:extLst>
                    <a:ext uri="{9D8B030D-6E8A-4147-A177-3AD203B41FA5}">
                      <a16:colId xmlns:a16="http://schemas.microsoft.com/office/drawing/2014/main" val="20004"/>
                    </a:ext>
                  </a:extLst>
                </a:gridCol>
              </a:tblGrid>
              <a:tr h="0">
                <a:tc gridSpan="5">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Consider the learning objectives for this module. How do you feel about each one after completing it?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Strongly</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Somewhat</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Somewhat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Strongly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I can identify financial goals.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feel confident explaining the importance of setting SMART goals.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I can determine whether a goal meets the criteria for a SMART goal.</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graphicFrame>
        <p:nvGraphicFramePr>
          <p:cNvPr id="236" name="Google Shape;236;p32"/>
          <p:cNvGraphicFramePr/>
          <p:nvPr/>
        </p:nvGraphicFramePr>
        <p:xfrm>
          <a:off x="576072" y="3419625"/>
          <a:ext cx="6629400" cy="18097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18097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37" name="Google Shape;237;p32"/>
          <p:cNvPicPr preferRelativeResize="0"/>
          <p:nvPr/>
        </p:nvPicPr>
        <p:blipFill>
          <a:blip r:embed="rId3">
            <a:alphaModFix/>
          </a:blip>
          <a:stretch>
            <a:fillRect/>
          </a:stretch>
        </p:blipFill>
        <p:spPr>
          <a:xfrm>
            <a:off x="576075" y="5835475"/>
            <a:ext cx="3486014" cy="896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3"/>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Examining </a:t>
            </a:r>
            <a:br>
              <a:rPr lang="en"/>
            </a:br>
            <a:r>
              <a:rPr lang="en"/>
              <a:t>Money Habits</a:t>
            </a:r>
            <a:endParaRPr/>
          </a:p>
        </p:txBody>
      </p:sp>
      <p:sp>
        <p:nvSpPr>
          <p:cNvPr id="243" name="Google Shape;243;p33"/>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After completing the module for this topic, you should be able to:</a:t>
            </a:r>
            <a:endParaRPr b="1"/>
          </a:p>
          <a:p>
            <a:pPr marL="457200" lvl="0" indent="-330200" algn="l" rtl="0">
              <a:spcBef>
                <a:spcPts val="0"/>
              </a:spcBef>
              <a:spcAft>
                <a:spcPts val="0"/>
              </a:spcAft>
              <a:buSzPts val="1600"/>
              <a:buChar char="●"/>
            </a:pPr>
            <a:r>
              <a:rPr lang="en"/>
              <a:t>Assess your personal money habits.</a:t>
            </a:r>
            <a:endParaRPr/>
          </a:p>
          <a:p>
            <a:pPr marL="457200" lvl="0" indent="-330200" algn="l" rtl="0">
              <a:spcBef>
                <a:spcPts val="0"/>
              </a:spcBef>
              <a:spcAft>
                <a:spcPts val="0"/>
              </a:spcAft>
              <a:buSzPts val="1600"/>
              <a:buChar char="●"/>
            </a:pPr>
            <a:r>
              <a:rPr lang="en"/>
              <a:t>Examine the origin of your money habits.</a:t>
            </a:r>
            <a:endParaRPr/>
          </a:p>
          <a:p>
            <a:pPr marL="457200" lvl="0" indent="-330200" algn="l" rtl="0">
              <a:spcBef>
                <a:spcPts val="0"/>
              </a:spcBef>
              <a:spcAft>
                <a:spcPts val="0"/>
              </a:spcAft>
              <a:buSzPts val="1600"/>
              <a:buChar char="●"/>
            </a:pPr>
            <a:r>
              <a:rPr lang="en"/>
              <a:t>Evaluate the impact your money habits have on you and others.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48" name="Google Shape;248;p34"/>
          <p:cNvGraphicFramePr/>
          <p:nvPr/>
        </p:nvGraphicFramePr>
        <p:xfrm>
          <a:off x="576072" y="4493730"/>
          <a:ext cx="6629400" cy="4637100"/>
        </p:xfrm>
        <a:graphic>
          <a:graphicData uri="http://schemas.openxmlformats.org/drawingml/2006/table">
            <a:tbl>
              <a:tblPr>
                <a:noFill/>
                <a:tableStyleId>{6E2E4046-0964-46B6-8E3B-DB9C23914A39}</a:tableStyleId>
              </a:tblPr>
              <a:tblGrid>
                <a:gridCol w="3310125">
                  <a:extLst>
                    <a:ext uri="{9D8B030D-6E8A-4147-A177-3AD203B41FA5}">
                      <a16:colId xmlns:a16="http://schemas.microsoft.com/office/drawing/2014/main" val="20000"/>
                    </a:ext>
                  </a:extLst>
                </a:gridCol>
                <a:gridCol w="3319275">
                  <a:extLst>
                    <a:ext uri="{9D8B030D-6E8A-4147-A177-3AD203B41FA5}">
                      <a16:colId xmlns:a16="http://schemas.microsoft.com/office/drawing/2014/main" val="20001"/>
                    </a:ext>
                  </a:extLst>
                </a:gridCol>
              </a:tblGrid>
              <a:tr h="412800">
                <a:tc>
                  <a:txBody>
                    <a:bodyPr/>
                    <a:lstStyle/>
                    <a:p>
                      <a:pPr marL="0" lvl="0" indent="0" algn="l" rtl="0">
                        <a:spcBef>
                          <a:spcPts val="0"/>
                        </a:spcBef>
                        <a:spcAft>
                          <a:spcPts val="0"/>
                        </a:spcAft>
                        <a:buNone/>
                      </a:pPr>
                      <a:r>
                        <a:rPr lang="en" b="1">
                          <a:latin typeface="Calibri"/>
                          <a:ea typeface="Calibri"/>
                          <a:cs typeface="Calibri"/>
                          <a:sym typeface="Calibri"/>
                        </a:rPr>
                        <a:t>Family</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r" rtl="0">
                        <a:lnSpc>
                          <a:spcPct val="115000"/>
                        </a:lnSpc>
                        <a:spcBef>
                          <a:spcPts val="0"/>
                        </a:spcBef>
                        <a:spcAft>
                          <a:spcPts val="0"/>
                        </a:spcAft>
                        <a:buNone/>
                      </a:pPr>
                      <a:r>
                        <a:rPr lang="en" b="1">
                          <a:latin typeface="Calibri"/>
                          <a:ea typeface="Calibri"/>
                          <a:cs typeface="Calibri"/>
                          <a:sym typeface="Calibri"/>
                        </a:rPr>
                        <a:t>Friends</a:t>
                      </a:r>
                      <a:endParaRPr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0"/>
                  </a:ext>
                </a:extLst>
              </a:tr>
              <a:tr h="190475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90475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r" rtl="0">
                        <a:spcBef>
                          <a:spcPts val="0"/>
                        </a:spcBef>
                        <a:spcAft>
                          <a:spcPts val="0"/>
                        </a:spcAft>
                        <a:buNone/>
                      </a:pPr>
                      <a:endParaRPr sz="1200">
                        <a:latin typeface="Calibri"/>
                        <a:ea typeface="Calibri"/>
                        <a:cs typeface="Calibri"/>
                        <a:sym typeface="Calibri"/>
                      </a:endParaRPr>
                    </a:p>
                  </a:txBody>
                  <a:tcPr marL="91425" marR="91425" marT="91425" marB="91425" anchor="b">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12800">
                <a:tc>
                  <a:txBody>
                    <a:bodyPr/>
                    <a:lstStyle/>
                    <a:p>
                      <a:pPr marL="0" lvl="0" indent="0" algn="l" rtl="0">
                        <a:spcBef>
                          <a:spcPts val="0"/>
                        </a:spcBef>
                        <a:spcAft>
                          <a:spcPts val="0"/>
                        </a:spcAft>
                        <a:buNone/>
                      </a:pPr>
                      <a:r>
                        <a:rPr lang="en" b="1">
                          <a:latin typeface="Calibri"/>
                          <a:ea typeface="Calibri"/>
                          <a:cs typeface="Calibri"/>
                          <a:sym typeface="Calibri"/>
                        </a:rPr>
                        <a:t>Media</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r" rtl="0">
                        <a:lnSpc>
                          <a:spcPct val="115000"/>
                        </a:lnSpc>
                        <a:spcBef>
                          <a:spcPts val="0"/>
                        </a:spcBef>
                        <a:spcAft>
                          <a:spcPts val="0"/>
                        </a:spcAft>
                        <a:buNone/>
                      </a:pPr>
                      <a:r>
                        <a:rPr lang="en" b="1">
                          <a:latin typeface="Calibri"/>
                          <a:ea typeface="Calibri"/>
                          <a:cs typeface="Calibri"/>
                          <a:sym typeface="Calibri"/>
                        </a:rPr>
                        <a:t>Technology</a:t>
                      </a:r>
                      <a:endParaRPr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3"/>
                  </a:ext>
                </a:extLst>
              </a:tr>
            </a:tbl>
          </a:graphicData>
        </a:graphic>
      </p:graphicFrame>
      <p:sp>
        <p:nvSpPr>
          <p:cNvPr id="249" name="Google Shape;249;p34"/>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Examining Money Habits </a:t>
            </a:r>
            <a:r>
              <a:rPr lang="en"/>
              <a:t>self-paced module.</a:t>
            </a:r>
            <a:endParaRPr/>
          </a:p>
        </p:txBody>
      </p:sp>
      <p:graphicFrame>
        <p:nvGraphicFramePr>
          <p:cNvPr id="250" name="Google Shape;250;p34"/>
          <p:cNvGraphicFramePr/>
          <p:nvPr/>
        </p:nvGraphicFramePr>
        <p:xfrm>
          <a:off x="576072" y="1371593"/>
          <a:ext cx="6629400" cy="2202270"/>
        </p:xfrm>
        <a:graphic>
          <a:graphicData uri="http://schemas.openxmlformats.org/drawingml/2006/table">
            <a:tbl>
              <a:tblPr>
                <a:noFill/>
                <a:tableStyleId>{6E2E4046-0964-46B6-8E3B-DB9C23914A39}</a:tableStyleId>
              </a:tblPr>
              <a:tblGrid>
                <a:gridCol w="2009400">
                  <a:extLst>
                    <a:ext uri="{9D8B030D-6E8A-4147-A177-3AD203B41FA5}">
                      <a16:colId xmlns:a16="http://schemas.microsoft.com/office/drawing/2014/main" val="20000"/>
                    </a:ext>
                  </a:extLst>
                </a:gridCol>
                <a:gridCol w="4620000">
                  <a:extLst>
                    <a:ext uri="{9D8B030D-6E8A-4147-A177-3AD203B41FA5}">
                      <a16:colId xmlns:a16="http://schemas.microsoft.com/office/drawing/2014/main" val="20001"/>
                    </a:ext>
                  </a:extLst>
                </a:gridCol>
              </a:tblGrid>
              <a:tr h="0">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People have all kinds of money habits. What money habits do you associate with each of these financial topics?  </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530900">
                <a:tc>
                  <a:txBody>
                    <a:bodyPr/>
                    <a:lstStyle/>
                    <a:p>
                      <a:pPr marL="0" lvl="0" indent="0" algn="l" rtl="0">
                        <a:spcBef>
                          <a:spcPts val="0"/>
                        </a:spcBef>
                        <a:spcAft>
                          <a:spcPts val="0"/>
                        </a:spcAft>
                        <a:buNone/>
                      </a:pPr>
                      <a:r>
                        <a:rPr lang="en" b="1">
                          <a:latin typeface="Calibri"/>
                          <a:ea typeface="Calibri"/>
                          <a:cs typeface="Calibri"/>
                          <a:sym typeface="Calibri"/>
                        </a:rPr>
                        <a:t>Spending</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0900">
                <a:tc>
                  <a:txBody>
                    <a:bodyPr/>
                    <a:lstStyle/>
                    <a:p>
                      <a:pPr marL="0" lvl="0" indent="0" algn="l" rtl="0">
                        <a:spcBef>
                          <a:spcPts val="0"/>
                        </a:spcBef>
                        <a:spcAft>
                          <a:spcPts val="0"/>
                        </a:spcAft>
                        <a:buNone/>
                      </a:pPr>
                      <a:r>
                        <a:rPr lang="en" b="1">
                          <a:latin typeface="Calibri"/>
                          <a:ea typeface="Calibri"/>
                          <a:cs typeface="Calibri"/>
                          <a:sym typeface="Calibri"/>
                        </a:rPr>
                        <a:t>Saving</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0900">
                <a:tc>
                  <a:txBody>
                    <a:bodyPr/>
                    <a:lstStyle/>
                    <a:p>
                      <a:pPr marL="0" lvl="0" indent="0" algn="l" rtl="0">
                        <a:spcBef>
                          <a:spcPts val="0"/>
                        </a:spcBef>
                        <a:spcAft>
                          <a:spcPts val="0"/>
                        </a:spcAft>
                        <a:buNone/>
                      </a:pPr>
                      <a:r>
                        <a:rPr lang="en" b="1">
                          <a:latin typeface="Calibri"/>
                          <a:ea typeface="Calibri"/>
                          <a:cs typeface="Calibri"/>
                          <a:sym typeface="Calibri"/>
                        </a:rPr>
                        <a:t>Talking About Money</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251" name="Google Shape;251;p34"/>
          <p:cNvSpPr txBox="1">
            <a:spLocks noGrp="1"/>
          </p:cNvSpPr>
          <p:nvPr>
            <p:ph type="body" idx="1"/>
          </p:nvPr>
        </p:nvSpPr>
        <p:spPr>
          <a:xfrm>
            <a:off x="576075" y="3881325"/>
            <a:ext cx="6629400" cy="5703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Many factors can impact money habits. Fill in the graphic organizer below with ways each factor has made—or could make—a difference with your personal money habits.</a:t>
            </a:r>
            <a:endParaRPr b="1"/>
          </a:p>
        </p:txBody>
      </p:sp>
      <p:sp>
        <p:nvSpPr>
          <p:cNvPr id="252" name="Google Shape;252;p34"/>
          <p:cNvSpPr txBox="1"/>
          <p:nvPr/>
        </p:nvSpPr>
        <p:spPr>
          <a:xfrm>
            <a:off x="2390775" y="6611175"/>
            <a:ext cx="3000000" cy="4002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b="1">
                <a:solidFill>
                  <a:schemeClr val="lt1"/>
                </a:solidFill>
                <a:latin typeface="Calibri"/>
                <a:ea typeface="Calibri"/>
                <a:cs typeface="Calibri"/>
                <a:sym typeface="Calibri"/>
              </a:rPr>
              <a:t>What Influences Money Habits?</a:t>
            </a:r>
            <a:endParaRPr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Unit 1: Getting Started</a:t>
            </a:r>
            <a:endParaRPr/>
          </a:p>
        </p:txBody>
      </p:sp>
      <p:graphicFrame>
        <p:nvGraphicFramePr>
          <p:cNvPr id="98" name="Google Shape;98;p17"/>
          <p:cNvGraphicFramePr/>
          <p:nvPr/>
        </p:nvGraphicFramePr>
        <p:xfrm>
          <a:off x="576072" y="2741575"/>
          <a:ext cx="6687400" cy="6976571"/>
        </p:xfrm>
        <a:graphic>
          <a:graphicData uri="http://schemas.openxmlformats.org/drawingml/2006/table">
            <a:tbl>
              <a:tblPr>
                <a:noFill/>
                <a:tableStyleId>{6E2E4046-0964-46B6-8E3B-DB9C23914A39}</a:tableStyleId>
              </a:tblPr>
              <a:tblGrid>
                <a:gridCol w="4376200">
                  <a:extLst>
                    <a:ext uri="{9D8B030D-6E8A-4147-A177-3AD203B41FA5}">
                      <a16:colId xmlns:a16="http://schemas.microsoft.com/office/drawing/2014/main" val="20000"/>
                    </a:ext>
                  </a:extLst>
                </a:gridCol>
                <a:gridCol w="814450">
                  <a:extLst>
                    <a:ext uri="{9D8B030D-6E8A-4147-A177-3AD203B41FA5}">
                      <a16:colId xmlns:a16="http://schemas.microsoft.com/office/drawing/2014/main" val="20001"/>
                    </a:ext>
                  </a:extLst>
                </a:gridCol>
                <a:gridCol w="748375">
                  <a:extLst>
                    <a:ext uri="{9D8B030D-6E8A-4147-A177-3AD203B41FA5}">
                      <a16:colId xmlns:a16="http://schemas.microsoft.com/office/drawing/2014/main" val="20002"/>
                    </a:ext>
                  </a:extLst>
                </a:gridCol>
                <a:gridCol w="748375">
                  <a:extLst>
                    <a:ext uri="{9D8B030D-6E8A-4147-A177-3AD203B41FA5}">
                      <a16:colId xmlns:a16="http://schemas.microsoft.com/office/drawing/2014/main" val="20003"/>
                    </a:ext>
                  </a:extLst>
                </a:gridCol>
              </a:tblGrid>
              <a:tr h="410750">
                <a:tc>
                  <a:txBody>
                    <a:bodyPr/>
                    <a:lstStyle/>
                    <a:p>
                      <a:pPr marL="0" lvl="0" indent="0" algn="l" rtl="0">
                        <a:lnSpc>
                          <a:spcPct val="115000"/>
                        </a:lnSpc>
                        <a:spcBef>
                          <a:spcPts val="0"/>
                        </a:spcBef>
                        <a:spcAft>
                          <a:spcPts val="0"/>
                        </a:spcAft>
                        <a:buClr>
                          <a:srgbClr val="000000"/>
                        </a:buClr>
                        <a:buSzPts val="1100"/>
                        <a:buFont typeface="Arial"/>
                        <a:buNone/>
                      </a:pPr>
                      <a:endParaRPr b="1">
                        <a:solidFill>
                          <a:schemeClr val="lt1"/>
                        </a:solidFill>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n" b="1">
                          <a:solidFill>
                            <a:schemeClr val="lt1"/>
                          </a:solidFill>
                          <a:latin typeface="Calibri"/>
                          <a:ea typeface="Calibri"/>
                          <a:cs typeface="Calibri"/>
                          <a:sym typeface="Calibri"/>
                        </a:rPr>
                        <a:t>Not Much</a:t>
                      </a:r>
                      <a:endParaRPr b="1">
                        <a:solidFill>
                          <a:schemeClr val="lt1"/>
                        </a:solidFill>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n" b="1">
                          <a:solidFill>
                            <a:schemeClr val="lt1"/>
                          </a:solidFill>
                          <a:latin typeface="Calibri"/>
                          <a:ea typeface="Calibri"/>
                          <a:cs typeface="Calibri"/>
                          <a:sym typeface="Calibri"/>
                        </a:rPr>
                        <a:t>Some</a:t>
                      </a:r>
                      <a:endParaRPr b="1">
                        <a:solidFill>
                          <a:schemeClr val="lt1"/>
                        </a:solidFill>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n" b="1">
                          <a:solidFill>
                            <a:schemeClr val="lt1"/>
                          </a:solidFill>
                          <a:latin typeface="Calibri"/>
                          <a:ea typeface="Calibri"/>
                          <a:cs typeface="Calibri"/>
                          <a:sym typeface="Calibri"/>
                        </a:rPr>
                        <a:t>A Lot</a:t>
                      </a:r>
                      <a:endParaRPr b="1">
                        <a:solidFill>
                          <a:schemeClr val="lt1"/>
                        </a:solidFill>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168100">
                <a:tc>
                  <a:txBody>
                    <a:bodyPr/>
                    <a:lstStyle/>
                    <a:p>
                      <a:pPr marL="0" lvl="0" indent="0" algn="l" rtl="0">
                        <a:lnSpc>
                          <a:spcPct val="115000"/>
                        </a:lnSpc>
                        <a:spcBef>
                          <a:spcPts val="0"/>
                        </a:spcBef>
                        <a:spcAft>
                          <a:spcPts val="0"/>
                        </a:spcAft>
                        <a:buNone/>
                      </a:pPr>
                      <a:r>
                        <a:rPr lang="en" sz="1200" b="1">
                          <a:solidFill>
                            <a:srgbClr val="000000"/>
                          </a:solidFill>
                          <a:latin typeface="Calibri"/>
                          <a:ea typeface="Calibri"/>
                          <a:cs typeface="Calibri"/>
                          <a:sym typeface="Calibri"/>
                        </a:rPr>
                        <a:t>Topic 1: Imagining Your Financial Future</a:t>
                      </a:r>
                      <a:endParaRPr sz="12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200" i="1">
                          <a:solidFill>
                            <a:srgbClr val="000000"/>
                          </a:solidFill>
                          <a:latin typeface="Calibri"/>
                          <a:ea typeface="Calibri"/>
                          <a:cs typeface="Calibri"/>
                          <a:sym typeface="Calibri"/>
                        </a:rPr>
                        <a:t>What does the future hold for you? How will your goals change over time?</a:t>
                      </a:r>
                      <a:r>
                        <a:rPr lang="en" sz="1200">
                          <a:solidFill>
                            <a:srgbClr val="000000"/>
                          </a:solidFill>
                          <a:latin typeface="Calibri"/>
                          <a:ea typeface="Calibri"/>
                          <a:cs typeface="Calibri"/>
                          <a:sym typeface="Calibri"/>
                        </a:rPr>
                        <a:t> Learn about goal setting and how your goals for the future (e.g., job, relationships, social) are likely to change over time.</a:t>
                      </a:r>
                      <a:endParaRPr sz="1200">
                        <a:solidFill>
                          <a:srgbClr val="000000"/>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137600">
                <a:tc>
                  <a:txBody>
                    <a:bodyPr/>
                    <a:lstStyle/>
                    <a:p>
                      <a:pPr marL="0" lvl="0" indent="0" algn="l" rtl="0">
                        <a:lnSpc>
                          <a:spcPct val="115000"/>
                        </a:lnSpc>
                        <a:spcBef>
                          <a:spcPts val="0"/>
                        </a:spcBef>
                        <a:spcAft>
                          <a:spcPts val="0"/>
                        </a:spcAft>
                        <a:buNone/>
                      </a:pPr>
                      <a:r>
                        <a:rPr lang="en" sz="1200" b="1">
                          <a:solidFill>
                            <a:srgbClr val="000000"/>
                          </a:solidFill>
                          <a:latin typeface="Calibri"/>
                          <a:ea typeface="Calibri"/>
                          <a:cs typeface="Calibri"/>
                          <a:sym typeface="Calibri"/>
                        </a:rPr>
                        <a:t>Topic 2: Setting SMART Goals</a:t>
                      </a:r>
                      <a:endParaRPr sz="12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200" i="1">
                          <a:solidFill>
                            <a:srgbClr val="000000"/>
                          </a:solidFill>
                          <a:latin typeface="Calibri"/>
                          <a:ea typeface="Calibri"/>
                          <a:cs typeface="Calibri"/>
                          <a:sym typeface="Calibri"/>
                        </a:rPr>
                        <a:t>What are your financial goals? How can you increase your chances of achieving these goals? </a:t>
                      </a:r>
                      <a:r>
                        <a:rPr lang="en" sz="1200">
                          <a:solidFill>
                            <a:srgbClr val="000000"/>
                          </a:solidFill>
                          <a:latin typeface="Calibri"/>
                          <a:ea typeface="Calibri"/>
                          <a:cs typeface="Calibri"/>
                          <a:sym typeface="Calibri"/>
                        </a:rPr>
                        <a:t>Make connections between personal and financial goals and the value of SMART goals.</a:t>
                      </a:r>
                      <a:endParaRPr sz="1200">
                        <a:solidFill>
                          <a:srgbClr val="000000"/>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137575">
                <a:tc>
                  <a:txBody>
                    <a:bodyPr/>
                    <a:lstStyle/>
                    <a:p>
                      <a:pPr marL="0" lvl="0" indent="0" algn="l" rtl="0">
                        <a:lnSpc>
                          <a:spcPct val="115000"/>
                        </a:lnSpc>
                        <a:spcBef>
                          <a:spcPts val="0"/>
                        </a:spcBef>
                        <a:spcAft>
                          <a:spcPts val="0"/>
                        </a:spcAft>
                        <a:buClr>
                          <a:srgbClr val="000000"/>
                        </a:buClr>
                        <a:buSzPts val="2200"/>
                        <a:buFont typeface="Arial"/>
                        <a:buNone/>
                      </a:pPr>
                      <a:r>
                        <a:rPr lang="en" sz="1200" b="1">
                          <a:solidFill>
                            <a:srgbClr val="000000"/>
                          </a:solidFill>
                          <a:latin typeface="Calibri"/>
                          <a:ea typeface="Calibri"/>
                          <a:cs typeface="Calibri"/>
                          <a:sym typeface="Calibri"/>
                        </a:rPr>
                        <a:t>Topic 3: Examining Money Habits</a:t>
                      </a:r>
                      <a:endParaRPr sz="1200" b="1">
                        <a:solidFill>
                          <a:srgbClr val="000000"/>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2200"/>
                        <a:buFont typeface="Arial"/>
                        <a:buNone/>
                      </a:pPr>
                      <a:r>
                        <a:rPr lang="en" sz="1200" i="1">
                          <a:solidFill>
                            <a:srgbClr val="000000"/>
                          </a:solidFill>
                          <a:latin typeface="Calibri"/>
                          <a:ea typeface="Calibri"/>
                          <a:cs typeface="Calibri"/>
                          <a:sym typeface="Calibri"/>
                        </a:rPr>
                        <a:t>What are your current money habits? Are they helping or preventing your future financial success? </a:t>
                      </a:r>
                      <a:r>
                        <a:rPr lang="en" sz="1200">
                          <a:solidFill>
                            <a:srgbClr val="000000"/>
                          </a:solidFill>
                          <a:latin typeface="Calibri"/>
                          <a:ea typeface="Calibri"/>
                          <a:cs typeface="Calibri"/>
                          <a:sym typeface="Calibri"/>
                        </a:rPr>
                        <a:t>Explore your current money habits and the impact they might have on your future. </a:t>
                      </a:r>
                      <a:endParaRPr sz="1200">
                        <a:solidFill>
                          <a:srgbClr val="000000"/>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178250">
                <a:tc>
                  <a:txBody>
                    <a:bodyPr/>
                    <a:lstStyle/>
                    <a:p>
                      <a:pPr marL="0" lvl="0" indent="0" algn="l" rtl="0">
                        <a:lnSpc>
                          <a:spcPct val="115000"/>
                        </a:lnSpc>
                        <a:spcBef>
                          <a:spcPts val="0"/>
                        </a:spcBef>
                        <a:spcAft>
                          <a:spcPts val="0"/>
                        </a:spcAft>
                        <a:buNone/>
                      </a:pPr>
                      <a:r>
                        <a:rPr lang="en" sz="1200" b="1">
                          <a:solidFill>
                            <a:srgbClr val="000000"/>
                          </a:solidFill>
                          <a:latin typeface="Calibri"/>
                          <a:ea typeface="Calibri"/>
                          <a:cs typeface="Calibri"/>
                          <a:sym typeface="Calibri"/>
                        </a:rPr>
                        <a:t>Topic 4: Budgeting for Success</a:t>
                      </a:r>
                      <a:endParaRPr sz="12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200" i="1">
                          <a:solidFill>
                            <a:srgbClr val="000000"/>
                          </a:solidFill>
                          <a:latin typeface="Calibri"/>
                          <a:ea typeface="Calibri"/>
                          <a:cs typeface="Calibri"/>
                          <a:sym typeface="Calibri"/>
                        </a:rPr>
                        <a:t>How does developing a budget help you manage your money? Is one way of budgeting better than another? </a:t>
                      </a:r>
                      <a:r>
                        <a:rPr lang="en" sz="1200">
                          <a:solidFill>
                            <a:srgbClr val="000000"/>
                          </a:solidFill>
                          <a:latin typeface="Calibri"/>
                          <a:ea typeface="Calibri"/>
                          <a:cs typeface="Calibri"/>
                          <a:sym typeface="Calibri"/>
                        </a:rPr>
                        <a:t>Examine why budgeting is important and learn different approaches to budgeting. </a:t>
                      </a:r>
                      <a:endParaRPr sz="1200">
                        <a:solidFill>
                          <a:srgbClr val="000000"/>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1381675">
                <a:tc>
                  <a:txBody>
                    <a:bodyPr/>
                    <a:lstStyle/>
                    <a:p>
                      <a:pPr marL="0" lvl="0" indent="0" algn="l" rtl="0">
                        <a:lnSpc>
                          <a:spcPct val="115000"/>
                        </a:lnSpc>
                        <a:spcBef>
                          <a:spcPts val="0"/>
                        </a:spcBef>
                        <a:spcAft>
                          <a:spcPts val="0"/>
                        </a:spcAft>
                        <a:buNone/>
                      </a:pPr>
                      <a:r>
                        <a:rPr lang="en" sz="1200" b="1">
                          <a:solidFill>
                            <a:srgbClr val="000000"/>
                          </a:solidFill>
                          <a:latin typeface="Calibri"/>
                          <a:ea typeface="Calibri"/>
                          <a:cs typeface="Calibri"/>
                          <a:sym typeface="Calibri"/>
                        </a:rPr>
                        <a:t>Topic 5: Spending Wisely</a:t>
                      </a:r>
                      <a:endParaRPr sz="1200" b="1">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200" i="1">
                          <a:solidFill>
                            <a:srgbClr val="000000"/>
                          </a:solidFill>
                          <a:latin typeface="Calibri"/>
                          <a:ea typeface="Calibri"/>
                          <a:cs typeface="Calibri"/>
                          <a:sym typeface="Calibri"/>
                        </a:rPr>
                        <a:t>What should you think about before making a purchase? </a:t>
                      </a:r>
                      <a:r>
                        <a:rPr lang="en" sz="1200">
                          <a:solidFill>
                            <a:srgbClr val="000000"/>
                          </a:solidFill>
                          <a:latin typeface="Calibri"/>
                          <a:ea typeface="Calibri"/>
                          <a:cs typeface="Calibri"/>
                          <a:sym typeface="Calibri"/>
                        </a:rPr>
                        <a:t>Explore factors that influence people’s spending decisions (affordability, price, durability, etc.) and how technology allows consumers to make more informed choices.</a:t>
                      </a:r>
                      <a:endParaRPr sz="1200">
                        <a:solidFill>
                          <a:srgbClr val="000000"/>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77700" marR="77700" marT="178775" marB="17877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9" name="Google Shape;99;p17"/>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This unit explores a wide variety of personal finance topics within the theme of </a:t>
            </a:r>
            <a:r>
              <a:rPr lang="en" b="1"/>
              <a:t>Being Financially Responsible</a:t>
            </a:r>
            <a:r>
              <a:rPr lang="en"/>
              <a:t>. Going into this unit, how much do you already know about each topic?</a:t>
            </a:r>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Two Truths and a Lie: Money Habits Edition</a:t>
            </a:r>
            <a:endParaRPr/>
          </a:p>
        </p:txBody>
      </p:sp>
      <p:sp>
        <p:nvSpPr>
          <p:cNvPr id="258" name="Google Shape;258;p35"/>
          <p:cNvSpPr txBox="1">
            <a:spLocks noGrp="1"/>
          </p:cNvSpPr>
          <p:nvPr>
            <p:ph type="body" idx="1"/>
          </p:nvPr>
        </p:nvSpPr>
        <p:spPr>
          <a:xfrm>
            <a:off x="576075" y="1828800"/>
            <a:ext cx="6629400" cy="16338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Have you ever played the game </a:t>
            </a:r>
            <a:r>
              <a:rPr lang="en" i="1"/>
              <a:t>Two Truths and a Lie?</a:t>
            </a:r>
            <a:r>
              <a:rPr lang="en"/>
              <a:t> The idea behind the game is that you share three statements about yourself and others have to guess which two are true and which one is false. </a:t>
            </a:r>
            <a:endParaRPr/>
          </a:p>
          <a:p>
            <a:pPr marL="0" lvl="0" indent="0" algn="l" rtl="0">
              <a:spcBef>
                <a:spcPts val="1200"/>
              </a:spcBef>
              <a:spcAft>
                <a:spcPts val="1200"/>
              </a:spcAft>
              <a:buNone/>
            </a:pPr>
            <a:r>
              <a:rPr lang="en"/>
              <a:t>Use </a:t>
            </a:r>
            <a:r>
              <a:rPr lang="en" u="sng">
                <a:solidFill>
                  <a:schemeClr val="hlink"/>
                </a:solidFill>
                <a:hlinkClick r:id="rId3"/>
              </a:rPr>
              <a:t>this link</a:t>
            </a:r>
            <a:r>
              <a:rPr lang="en"/>
              <a:t> or the QR code below to replay the video from this module. As you watch it, think of two true statements about your own personal money habits and one false statement.</a:t>
            </a:r>
            <a:endParaRPr/>
          </a:p>
        </p:txBody>
      </p:sp>
      <p:sp>
        <p:nvSpPr>
          <p:cNvPr id="259" name="Google Shape;259;p35"/>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animated video found in the </a:t>
            </a:r>
            <a:r>
              <a:rPr lang="en" u="sng">
                <a:solidFill>
                  <a:schemeClr val="hlink"/>
                </a:solidFill>
                <a:hlinkClick r:id="rId4"/>
              </a:rPr>
              <a:t>Examining Money Habits</a:t>
            </a:r>
            <a:r>
              <a:rPr lang="en"/>
              <a:t> self-paced module.</a:t>
            </a:r>
            <a:endParaRPr/>
          </a:p>
        </p:txBody>
      </p:sp>
      <p:pic>
        <p:nvPicPr>
          <p:cNvPr id="260" name="Google Shape;260;p35">
            <a:hlinkClick r:id="rId3"/>
          </p:cNvPr>
          <p:cNvPicPr preferRelativeResize="0"/>
          <p:nvPr/>
        </p:nvPicPr>
        <p:blipFill rotWithShape="1">
          <a:blip r:embed="rId5">
            <a:alphaModFix/>
          </a:blip>
          <a:srcRect l="19" r="19"/>
          <a:stretch/>
        </p:blipFill>
        <p:spPr>
          <a:xfrm>
            <a:off x="576075" y="3581121"/>
            <a:ext cx="2647910" cy="1448628"/>
          </a:xfrm>
          <a:prstGeom prst="rect">
            <a:avLst/>
          </a:prstGeom>
          <a:noFill/>
          <a:ln>
            <a:noFill/>
          </a:ln>
        </p:spPr>
      </p:pic>
      <p:graphicFrame>
        <p:nvGraphicFramePr>
          <p:cNvPr id="261" name="Google Shape;261;p35"/>
          <p:cNvGraphicFramePr/>
          <p:nvPr/>
        </p:nvGraphicFramePr>
        <p:xfrm>
          <a:off x="576072" y="5335493"/>
          <a:ext cx="6629400" cy="4250759"/>
        </p:xfrm>
        <a:graphic>
          <a:graphicData uri="http://schemas.openxmlformats.org/drawingml/2006/table">
            <a:tbl>
              <a:tblPr>
                <a:noFill/>
                <a:tableStyleId>{6E2E4046-0964-46B6-8E3B-DB9C23914A39}</a:tableStyleId>
              </a:tblPr>
              <a:tblGrid>
                <a:gridCol w="1184150">
                  <a:extLst>
                    <a:ext uri="{9D8B030D-6E8A-4147-A177-3AD203B41FA5}">
                      <a16:colId xmlns:a16="http://schemas.microsoft.com/office/drawing/2014/main" val="20000"/>
                    </a:ext>
                  </a:extLst>
                </a:gridCol>
                <a:gridCol w="2722625">
                  <a:extLst>
                    <a:ext uri="{9D8B030D-6E8A-4147-A177-3AD203B41FA5}">
                      <a16:colId xmlns:a16="http://schemas.microsoft.com/office/drawing/2014/main" val="20001"/>
                    </a:ext>
                  </a:extLst>
                </a:gridCol>
                <a:gridCol w="2722625">
                  <a:extLst>
                    <a:ext uri="{9D8B030D-6E8A-4147-A177-3AD203B41FA5}">
                      <a16:colId xmlns:a16="http://schemas.microsoft.com/office/drawing/2014/main" val="20002"/>
                    </a:ext>
                  </a:extLst>
                </a:gridCol>
              </a:tblGrid>
              <a:tr h="618225">
                <a:tc gridSpan="3">
                  <a:txBody>
                    <a:bodyPr/>
                    <a:lstStyle/>
                    <a:p>
                      <a:pPr marL="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Share each of your statements below. Explain the true ones and share why people might believe the false one.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2725">
                <a:tc>
                  <a:txBody>
                    <a:bodyPr/>
                    <a:lstStyle/>
                    <a:p>
                      <a:pPr marL="0" lvl="0" indent="0" algn="l" rtl="0">
                        <a:spcBef>
                          <a:spcPts val="0"/>
                        </a:spcBef>
                        <a:spcAft>
                          <a:spcPts val="0"/>
                        </a:spcAft>
                        <a:buNone/>
                      </a:pPr>
                      <a:r>
                        <a:rPr lang="en" b="1">
                          <a:latin typeface="Calibri"/>
                          <a:ea typeface="Calibri"/>
                          <a:cs typeface="Calibri"/>
                          <a:sym typeface="Calibri"/>
                        </a:rPr>
                        <a:t>Category</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r>
                        <a:rPr lang="en" b="1">
                          <a:latin typeface="Calibri"/>
                          <a:ea typeface="Calibri"/>
                          <a:cs typeface="Calibri"/>
                          <a:sym typeface="Calibri"/>
                        </a:rPr>
                        <a:t>Statement</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r>
                        <a:rPr lang="en" b="1">
                          <a:latin typeface="Calibri"/>
                          <a:ea typeface="Calibri"/>
                          <a:cs typeface="Calibri"/>
                          <a:sym typeface="Calibri"/>
                        </a:rPr>
                        <a:t>Explanation</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998575">
                <a:tc>
                  <a:txBody>
                    <a:bodyPr/>
                    <a:lstStyle/>
                    <a:p>
                      <a:pPr marL="0" lvl="0" indent="0" algn="l" rtl="0">
                        <a:spcBef>
                          <a:spcPts val="0"/>
                        </a:spcBef>
                        <a:spcAft>
                          <a:spcPts val="0"/>
                        </a:spcAft>
                        <a:buNone/>
                      </a:pPr>
                      <a:r>
                        <a:rPr lang="en">
                          <a:latin typeface="Calibri"/>
                          <a:ea typeface="Calibri"/>
                          <a:cs typeface="Calibri"/>
                          <a:sym typeface="Calibri"/>
                        </a:rPr>
                        <a:t>Truth</a:t>
                      </a:r>
                      <a:br>
                        <a:rPr lang="en">
                          <a:latin typeface="Calibri"/>
                          <a:ea typeface="Calibri"/>
                          <a:cs typeface="Calibri"/>
                          <a:sym typeface="Calibri"/>
                        </a:rPr>
                      </a:br>
                      <a:br>
                        <a:rPr lang="en">
                          <a:latin typeface="Calibri"/>
                          <a:ea typeface="Calibri"/>
                          <a:cs typeface="Calibri"/>
                          <a:sym typeface="Calibri"/>
                        </a:rPr>
                      </a:br>
                      <a:br>
                        <a:rPr lang="en">
                          <a:latin typeface="Calibri"/>
                          <a:ea typeface="Calibri"/>
                          <a:cs typeface="Calibri"/>
                          <a:sym typeface="Calibri"/>
                        </a:rPr>
                      </a:br>
                      <a:endParaRPr>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98575">
                <a:tc>
                  <a:txBody>
                    <a:bodyPr/>
                    <a:lstStyle/>
                    <a:p>
                      <a:pPr marL="0" lvl="0" indent="0" algn="l" rtl="0">
                        <a:spcBef>
                          <a:spcPts val="0"/>
                        </a:spcBef>
                        <a:spcAft>
                          <a:spcPts val="0"/>
                        </a:spcAft>
                        <a:buNone/>
                      </a:pPr>
                      <a:r>
                        <a:rPr lang="en">
                          <a:latin typeface="Calibri"/>
                          <a:ea typeface="Calibri"/>
                          <a:cs typeface="Calibri"/>
                          <a:sym typeface="Calibri"/>
                        </a:rPr>
                        <a:t>Truth</a:t>
                      </a:r>
                      <a:br>
                        <a:rPr lang="en">
                          <a:latin typeface="Calibri"/>
                          <a:ea typeface="Calibri"/>
                          <a:cs typeface="Calibri"/>
                          <a:sym typeface="Calibri"/>
                        </a:rPr>
                      </a:br>
                      <a:br>
                        <a:rPr lang="en">
                          <a:latin typeface="Calibri"/>
                          <a:ea typeface="Calibri"/>
                          <a:cs typeface="Calibri"/>
                          <a:sym typeface="Calibri"/>
                        </a:rPr>
                      </a:br>
                      <a:br>
                        <a:rPr lang="en">
                          <a:latin typeface="Calibri"/>
                          <a:ea typeface="Calibri"/>
                          <a:cs typeface="Calibri"/>
                          <a:sym typeface="Calibri"/>
                        </a:rPr>
                      </a:br>
                      <a:endParaRPr>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98575">
                <a:tc>
                  <a:txBody>
                    <a:bodyPr/>
                    <a:lstStyle/>
                    <a:p>
                      <a:pPr marL="0" lvl="0" indent="0" algn="l" rtl="0">
                        <a:spcBef>
                          <a:spcPts val="0"/>
                        </a:spcBef>
                        <a:spcAft>
                          <a:spcPts val="0"/>
                        </a:spcAft>
                        <a:buNone/>
                      </a:pPr>
                      <a:r>
                        <a:rPr lang="en">
                          <a:latin typeface="Calibri"/>
                          <a:ea typeface="Calibri"/>
                          <a:cs typeface="Calibri"/>
                          <a:sym typeface="Calibri"/>
                        </a:rPr>
                        <a:t>Lie</a:t>
                      </a:r>
                      <a:br>
                        <a:rPr lang="en">
                          <a:latin typeface="Calibri"/>
                          <a:ea typeface="Calibri"/>
                          <a:cs typeface="Calibri"/>
                          <a:sym typeface="Calibri"/>
                        </a:rPr>
                      </a:br>
                      <a:br>
                        <a:rPr lang="en">
                          <a:latin typeface="Calibri"/>
                          <a:ea typeface="Calibri"/>
                          <a:cs typeface="Calibri"/>
                          <a:sym typeface="Calibri"/>
                        </a:rPr>
                      </a:br>
                      <a:br>
                        <a:rPr lang="en">
                          <a:latin typeface="Calibri"/>
                          <a:ea typeface="Calibri"/>
                          <a:cs typeface="Calibri"/>
                          <a:sym typeface="Calibri"/>
                        </a:rPr>
                      </a:br>
                      <a:endParaRPr>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262" name="Google Shape;262;p35"/>
          <p:cNvPicPr preferRelativeResize="0"/>
          <p:nvPr/>
        </p:nvPicPr>
        <p:blipFill>
          <a:blip r:embed="rId6">
            <a:alphaModFix/>
          </a:blip>
          <a:stretch>
            <a:fillRect/>
          </a:stretch>
        </p:blipFill>
        <p:spPr>
          <a:xfrm>
            <a:off x="3495500" y="3581124"/>
            <a:ext cx="1448626" cy="1448626"/>
          </a:xfrm>
          <a:prstGeom prst="rect">
            <a:avLst/>
          </a:prstGeom>
          <a:noFill/>
          <a:ln>
            <a:noFill/>
          </a:ln>
        </p:spPr>
      </p:pic>
      <p:pic>
        <p:nvPicPr>
          <p:cNvPr id="263" name="Google Shape;263;p35">
            <a:hlinkClick r:id="rId7"/>
          </p:cNvPr>
          <p:cNvPicPr preferRelativeResize="0"/>
          <p:nvPr/>
        </p:nvPicPr>
        <p:blipFill>
          <a:blip r:embed="rId8">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body" idx="1"/>
          </p:nvPr>
        </p:nvSpPr>
        <p:spPr>
          <a:xfrm>
            <a:off x="576075" y="1508760"/>
            <a:ext cx="6790200" cy="20412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Below is a list of potential money habits. Select two you would like to improve on or make up your own. Describe why you chose each one and steps you can take to make progress.</a:t>
            </a:r>
            <a:endParaRPr b="1"/>
          </a:p>
          <a:p>
            <a:pPr marL="457200" lvl="0" indent="-317500" algn="l" rtl="0">
              <a:spcBef>
                <a:spcPts val="0"/>
              </a:spcBef>
              <a:spcAft>
                <a:spcPts val="0"/>
              </a:spcAft>
              <a:buSzPts val="1400"/>
              <a:buChar char="●"/>
            </a:pPr>
            <a:r>
              <a:rPr lang="en"/>
              <a:t>Track my expenses</a:t>
            </a:r>
            <a:endParaRPr/>
          </a:p>
          <a:p>
            <a:pPr marL="457200" lvl="0" indent="-317500" algn="l" rtl="0">
              <a:spcBef>
                <a:spcPts val="0"/>
              </a:spcBef>
              <a:spcAft>
                <a:spcPts val="0"/>
              </a:spcAft>
              <a:buSzPts val="1400"/>
              <a:buChar char="●"/>
            </a:pPr>
            <a:r>
              <a:rPr lang="en"/>
              <a:t>Make fewer unplanned purchases</a:t>
            </a:r>
            <a:endParaRPr/>
          </a:p>
          <a:p>
            <a:pPr marL="457200" lvl="0" indent="-317500" algn="l" rtl="0">
              <a:spcBef>
                <a:spcPts val="0"/>
              </a:spcBef>
              <a:spcAft>
                <a:spcPts val="0"/>
              </a:spcAft>
              <a:buSzPts val="1400"/>
              <a:buChar char="●"/>
            </a:pPr>
            <a:r>
              <a:rPr lang="en"/>
              <a:t>Save money for the future</a:t>
            </a:r>
            <a:endParaRPr/>
          </a:p>
          <a:p>
            <a:pPr marL="457200" lvl="0" indent="-317500" algn="l" rtl="0">
              <a:spcBef>
                <a:spcPts val="0"/>
              </a:spcBef>
              <a:spcAft>
                <a:spcPts val="0"/>
              </a:spcAft>
              <a:buSzPts val="1400"/>
              <a:buChar char="●"/>
            </a:pPr>
            <a:r>
              <a:rPr lang="en"/>
              <a:t>Get more comfortable talking about money</a:t>
            </a:r>
            <a:endParaRPr/>
          </a:p>
          <a:p>
            <a:pPr marL="457200" lvl="0" indent="-317500" algn="l" rtl="0">
              <a:spcBef>
                <a:spcPts val="0"/>
              </a:spcBef>
              <a:spcAft>
                <a:spcPts val="0"/>
              </a:spcAft>
              <a:buSzPts val="1400"/>
              <a:buChar char="●"/>
            </a:pPr>
            <a:r>
              <a:rPr lang="en"/>
              <a:t>Donate to charities</a:t>
            </a:r>
            <a:endParaRPr/>
          </a:p>
          <a:p>
            <a:pPr marL="457200" lvl="0" indent="-317500" algn="l" rtl="0">
              <a:spcBef>
                <a:spcPts val="0"/>
              </a:spcBef>
              <a:spcAft>
                <a:spcPts val="0"/>
              </a:spcAft>
              <a:buSzPts val="1400"/>
              <a:buChar char="●"/>
            </a:pPr>
            <a:r>
              <a:rPr lang="en"/>
              <a:t>Regularly monitor my account balances</a:t>
            </a:r>
            <a:endParaRPr/>
          </a:p>
          <a:p>
            <a:pPr marL="0" lvl="0" indent="0" algn="l" rtl="0">
              <a:spcBef>
                <a:spcPts val="1200"/>
              </a:spcBef>
              <a:spcAft>
                <a:spcPts val="1200"/>
              </a:spcAft>
              <a:buNone/>
            </a:pPr>
            <a:endParaRPr/>
          </a:p>
        </p:txBody>
      </p:sp>
      <p:sp>
        <p:nvSpPr>
          <p:cNvPr id="269" name="Google Shape;269;p36"/>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Examining Money Habits </a:t>
            </a:r>
            <a:r>
              <a:rPr lang="en"/>
              <a:t>self-paced module.</a:t>
            </a:r>
            <a:endParaRPr/>
          </a:p>
        </p:txBody>
      </p:sp>
      <p:graphicFrame>
        <p:nvGraphicFramePr>
          <p:cNvPr id="270" name="Google Shape;270;p36"/>
          <p:cNvGraphicFramePr/>
          <p:nvPr/>
        </p:nvGraphicFramePr>
        <p:xfrm>
          <a:off x="576072" y="3763355"/>
          <a:ext cx="6629400" cy="3077700"/>
        </p:xfrm>
        <a:graphic>
          <a:graphicData uri="http://schemas.openxmlformats.org/drawingml/2006/table">
            <a:tbl>
              <a:tblPr>
                <a:noFill/>
                <a:tableStyleId>{6E2E4046-0964-46B6-8E3B-DB9C23914A39}</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Money Habit</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Reason for Choosing</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Steps to Progress</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3195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3195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271" name="Google Shape;271;p36"/>
          <p:cNvGraphicFramePr/>
          <p:nvPr/>
        </p:nvGraphicFramePr>
        <p:xfrm>
          <a:off x="576072" y="7156025"/>
          <a:ext cx="6629400" cy="225467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Are there any other money habits of yours that you would like to improve? If so, list them below.</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451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Clr>
                <a:schemeClr val="dk1"/>
              </a:buClr>
              <a:buSzPts val="1100"/>
              <a:buFont typeface="Arial"/>
              <a:buNone/>
            </a:pPr>
            <a:r>
              <a:rPr lang="en"/>
              <a:t>Money Habits Report Card</a:t>
            </a:r>
            <a:endParaRPr/>
          </a:p>
        </p:txBody>
      </p:sp>
      <p:sp>
        <p:nvSpPr>
          <p:cNvPr id="277" name="Google Shape;277;p37"/>
          <p:cNvSpPr txBox="1">
            <a:spLocks noGrp="1"/>
          </p:cNvSpPr>
          <p:nvPr>
            <p:ph type="body" idx="1"/>
          </p:nvPr>
        </p:nvSpPr>
        <p:spPr>
          <a:xfrm>
            <a:off x="576075" y="1828800"/>
            <a:ext cx="6629400" cy="4827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If you had to give yourself a grade for each of the following money habits, what would it be and why?</a:t>
            </a:r>
            <a:endParaRPr b="1"/>
          </a:p>
        </p:txBody>
      </p:sp>
      <p:sp>
        <p:nvSpPr>
          <p:cNvPr id="278" name="Google Shape;278;p37"/>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this page to reflect on what you have learned in Topic 3: Examining Money Habits.</a:t>
            </a:r>
            <a:endParaRPr/>
          </a:p>
        </p:txBody>
      </p:sp>
      <p:graphicFrame>
        <p:nvGraphicFramePr>
          <p:cNvPr id="279" name="Google Shape;279;p37"/>
          <p:cNvGraphicFramePr/>
          <p:nvPr/>
        </p:nvGraphicFramePr>
        <p:xfrm>
          <a:off x="576072" y="2435018"/>
          <a:ext cx="6629400" cy="3086010"/>
        </p:xfrm>
        <a:graphic>
          <a:graphicData uri="http://schemas.openxmlformats.org/drawingml/2006/table">
            <a:tbl>
              <a:tblPr>
                <a:noFill/>
                <a:tableStyleId>{6E2E4046-0964-46B6-8E3B-DB9C23914A39}</a:tableStyleId>
              </a:tblPr>
              <a:tblGrid>
                <a:gridCol w="3241075">
                  <a:extLst>
                    <a:ext uri="{9D8B030D-6E8A-4147-A177-3AD203B41FA5}">
                      <a16:colId xmlns:a16="http://schemas.microsoft.com/office/drawing/2014/main" val="20000"/>
                    </a:ext>
                  </a:extLst>
                </a:gridCol>
                <a:gridCol w="828800">
                  <a:extLst>
                    <a:ext uri="{9D8B030D-6E8A-4147-A177-3AD203B41FA5}">
                      <a16:colId xmlns:a16="http://schemas.microsoft.com/office/drawing/2014/main" val="20001"/>
                    </a:ext>
                  </a:extLst>
                </a:gridCol>
                <a:gridCol w="25595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Money Habit</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Grade</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Reason</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Tracking spending</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Setting money aside to save</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Regularly checkinging account balances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Comparing prices before making a large purchase</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0900">
                <a:tc>
                  <a:txBody>
                    <a:bodyPr/>
                    <a:lstStyle/>
                    <a:p>
                      <a:pPr marL="0" lvl="0" indent="0" algn="l" rtl="0">
                        <a:spcBef>
                          <a:spcPts val="0"/>
                        </a:spcBef>
                        <a:spcAft>
                          <a:spcPts val="0"/>
                        </a:spcAft>
                        <a:buNone/>
                      </a:pPr>
                      <a:r>
                        <a:rPr lang="en" sz="1200">
                          <a:latin typeface="Calibri"/>
                          <a:ea typeface="Calibri"/>
                          <a:cs typeface="Calibri"/>
                          <a:sym typeface="Calibri"/>
                        </a:rPr>
                        <a:t>Looking for discounts, sales, or coupon codes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280" name="Google Shape;280;p37"/>
          <p:cNvGraphicFramePr/>
          <p:nvPr/>
        </p:nvGraphicFramePr>
        <p:xfrm>
          <a:off x="576072" y="6845368"/>
          <a:ext cx="6629050" cy="2605763"/>
        </p:xfrm>
        <a:graphic>
          <a:graphicData uri="http://schemas.openxmlformats.org/drawingml/2006/table">
            <a:tbl>
              <a:tblPr>
                <a:noFill/>
                <a:tableStyleId>{6E2E4046-0964-46B6-8E3B-DB9C23914A39}</a:tableStyleId>
              </a:tblPr>
              <a:tblGrid>
                <a:gridCol w="3125150">
                  <a:extLst>
                    <a:ext uri="{9D8B030D-6E8A-4147-A177-3AD203B41FA5}">
                      <a16:colId xmlns:a16="http://schemas.microsoft.com/office/drawing/2014/main" val="20000"/>
                    </a:ext>
                  </a:extLst>
                </a:gridCol>
                <a:gridCol w="875975">
                  <a:extLst>
                    <a:ext uri="{9D8B030D-6E8A-4147-A177-3AD203B41FA5}">
                      <a16:colId xmlns:a16="http://schemas.microsoft.com/office/drawing/2014/main" val="20001"/>
                    </a:ext>
                  </a:extLst>
                </a:gridCol>
                <a:gridCol w="875975">
                  <a:extLst>
                    <a:ext uri="{9D8B030D-6E8A-4147-A177-3AD203B41FA5}">
                      <a16:colId xmlns:a16="http://schemas.microsoft.com/office/drawing/2014/main" val="20002"/>
                    </a:ext>
                  </a:extLst>
                </a:gridCol>
                <a:gridCol w="875975">
                  <a:extLst>
                    <a:ext uri="{9D8B030D-6E8A-4147-A177-3AD203B41FA5}">
                      <a16:colId xmlns:a16="http://schemas.microsoft.com/office/drawing/2014/main" val="20003"/>
                    </a:ext>
                  </a:extLst>
                </a:gridCol>
                <a:gridCol w="875975">
                  <a:extLst>
                    <a:ext uri="{9D8B030D-6E8A-4147-A177-3AD203B41FA5}">
                      <a16:colId xmlns:a16="http://schemas.microsoft.com/office/drawing/2014/main" val="20004"/>
                    </a:ext>
                  </a:extLst>
                </a:gridCol>
              </a:tblGrid>
              <a:tr h="0">
                <a:tc gridSpan="5">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Consider the learning objectives for this module. How do you feel about each one after completing it?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Strongly</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Somewhat</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Somewhat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Strongly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358725">
                <a:tc>
                  <a:txBody>
                    <a:bodyPr/>
                    <a:lstStyle/>
                    <a:p>
                      <a:pPr marL="0" lvl="0" indent="0" algn="l" rtl="0">
                        <a:spcBef>
                          <a:spcPts val="0"/>
                        </a:spcBef>
                        <a:spcAft>
                          <a:spcPts val="0"/>
                        </a:spcAft>
                        <a:buNone/>
                      </a:pPr>
                      <a:r>
                        <a:rPr lang="en" sz="1200">
                          <a:latin typeface="Calibri"/>
                          <a:ea typeface="Calibri"/>
                          <a:cs typeface="Calibri"/>
                          <a:sym typeface="Calibri"/>
                        </a:rPr>
                        <a:t>I can assess my personal money habits.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975">
                <a:tc>
                  <a:txBody>
                    <a:bodyPr/>
                    <a:lstStyle/>
                    <a:p>
                      <a:pPr marL="0" lvl="0" indent="0" algn="l" rtl="0">
                        <a:spcBef>
                          <a:spcPts val="0"/>
                        </a:spcBef>
                        <a:spcAft>
                          <a:spcPts val="0"/>
                        </a:spcAft>
                        <a:buNone/>
                      </a:pPr>
                      <a:r>
                        <a:rPr lang="en" sz="1200">
                          <a:latin typeface="Calibri"/>
                          <a:ea typeface="Calibri"/>
                          <a:cs typeface="Calibri"/>
                          <a:sym typeface="Calibri"/>
                        </a:rPr>
                        <a:t>I have examined the origin of my own money habits.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30900">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I can evaluate the impact my money habits have on myself and others.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281" name="Google Shape;281;p37"/>
          <p:cNvPicPr preferRelativeResize="0"/>
          <p:nvPr/>
        </p:nvPicPr>
        <p:blipFill>
          <a:blip r:embed="rId3">
            <a:alphaModFix/>
          </a:blip>
          <a:stretch>
            <a:fillRect/>
          </a:stretch>
        </p:blipFill>
        <p:spPr>
          <a:xfrm>
            <a:off x="576075" y="5835475"/>
            <a:ext cx="3486014" cy="896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Budgeting </a:t>
            </a:r>
            <a:br>
              <a:rPr lang="en"/>
            </a:br>
            <a:r>
              <a:rPr lang="en"/>
              <a:t>for Success</a:t>
            </a:r>
            <a:endParaRPr/>
          </a:p>
        </p:txBody>
      </p:sp>
      <p:sp>
        <p:nvSpPr>
          <p:cNvPr id="287" name="Google Shape;287;p38"/>
          <p:cNvSpPr txBox="1">
            <a:spLocks noGrp="1"/>
          </p:cNvSpPr>
          <p:nvPr>
            <p:ph type="body" idx="1"/>
          </p:nvPr>
        </p:nvSpPr>
        <p:spPr>
          <a:xfrm>
            <a:off x="576075" y="3241750"/>
            <a:ext cx="6629400" cy="2814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After completing the module for this topic, you should be able to:</a:t>
            </a:r>
            <a:endParaRPr b="1"/>
          </a:p>
          <a:p>
            <a:pPr marL="457200" lvl="0" indent="-330200" algn="l" rtl="0">
              <a:spcBef>
                <a:spcPts val="0"/>
              </a:spcBef>
              <a:spcAft>
                <a:spcPts val="0"/>
              </a:spcAft>
              <a:buSzPts val="1600"/>
              <a:buChar char="●"/>
            </a:pPr>
            <a:r>
              <a:rPr lang="en"/>
              <a:t>Explain more than one method of budgeting.</a:t>
            </a:r>
            <a:endParaRPr/>
          </a:p>
          <a:p>
            <a:pPr marL="457200" lvl="0" indent="-330200" algn="l" rtl="0">
              <a:spcBef>
                <a:spcPts val="0"/>
              </a:spcBef>
              <a:spcAft>
                <a:spcPts val="0"/>
              </a:spcAft>
              <a:buSzPts val="1600"/>
              <a:buChar char="●"/>
            </a:pPr>
            <a:r>
              <a:rPr lang="en"/>
              <a:t>Differentiate between fixed and variable expenses.</a:t>
            </a:r>
            <a:endParaRPr/>
          </a:p>
          <a:p>
            <a:pPr marL="457200" lvl="0" indent="-330200" algn="l" rtl="0">
              <a:spcBef>
                <a:spcPts val="0"/>
              </a:spcBef>
              <a:spcAft>
                <a:spcPts val="0"/>
              </a:spcAft>
              <a:buSzPts val="1600"/>
              <a:buChar char="●"/>
            </a:pPr>
            <a:r>
              <a:rPr lang="en"/>
              <a:t>Describe typical teen budget categories.</a:t>
            </a:r>
            <a:endParaRPr/>
          </a:p>
          <a:p>
            <a:pPr marL="457200" lvl="0" indent="-330200" algn="l" rtl="0">
              <a:spcBef>
                <a:spcPts val="0"/>
              </a:spcBef>
              <a:spcAft>
                <a:spcPts val="0"/>
              </a:spcAft>
              <a:buSzPts val="1600"/>
              <a:buChar char="●"/>
            </a:pPr>
            <a:r>
              <a:rPr lang="en"/>
              <a:t>Understand the steps involved in developing a budget, including identifying sources of income and the cost of fixed and variable expenses.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Budgeting for Success</a:t>
            </a:r>
            <a:r>
              <a:rPr lang="en"/>
              <a:t> self-paced module.</a:t>
            </a:r>
            <a:endParaRPr/>
          </a:p>
        </p:txBody>
      </p:sp>
      <p:graphicFrame>
        <p:nvGraphicFramePr>
          <p:cNvPr id="293" name="Google Shape;293;p39"/>
          <p:cNvGraphicFramePr/>
          <p:nvPr/>
        </p:nvGraphicFramePr>
        <p:xfrm>
          <a:off x="576072" y="1508760"/>
          <a:ext cx="6629400" cy="204131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What’s the first thing you think of when you hear the term BUDGET?</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451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94" name="Google Shape;294;p39"/>
          <p:cNvGraphicFramePr/>
          <p:nvPr/>
        </p:nvGraphicFramePr>
        <p:xfrm>
          <a:off x="576072" y="3851993"/>
          <a:ext cx="6629400" cy="3493980"/>
        </p:xfrm>
        <a:graphic>
          <a:graphicData uri="http://schemas.openxmlformats.org/drawingml/2006/table">
            <a:tbl>
              <a:tblPr>
                <a:noFill/>
                <a:tableStyleId>{6E2E4046-0964-46B6-8E3B-DB9C23914A39}</a:tableStyleId>
              </a:tblPr>
              <a:tblGrid>
                <a:gridCol w="1308100">
                  <a:extLst>
                    <a:ext uri="{9D8B030D-6E8A-4147-A177-3AD203B41FA5}">
                      <a16:colId xmlns:a16="http://schemas.microsoft.com/office/drawing/2014/main" val="20000"/>
                    </a:ext>
                  </a:extLst>
                </a:gridCol>
                <a:gridCol w="2660650">
                  <a:extLst>
                    <a:ext uri="{9D8B030D-6E8A-4147-A177-3AD203B41FA5}">
                      <a16:colId xmlns:a16="http://schemas.microsoft.com/office/drawing/2014/main" val="20001"/>
                    </a:ext>
                  </a:extLst>
                </a:gridCol>
                <a:gridCol w="2660650">
                  <a:extLst>
                    <a:ext uri="{9D8B030D-6E8A-4147-A177-3AD203B41FA5}">
                      <a16:colId xmlns:a16="http://schemas.microsoft.com/office/drawing/2014/main" val="20002"/>
                    </a:ext>
                  </a:extLst>
                </a:gridCol>
              </a:tblGrid>
              <a:tr h="459575">
                <a:tc gridSpan="3">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Some people prefer to use the term “budget” while others like “spending plan” better. What are some of the pros and cons of each choice?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275">
                <a:tc>
                  <a:txBody>
                    <a:bodyPr/>
                    <a:lstStyle/>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Budget</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Spending Plan</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829400">
                <a:tc>
                  <a:txBody>
                    <a:bodyPr/>
                    <a:lstStyle/>
                    <a:p>
                      <a:pPr marL="0" lvl="0" indent="0" algn="l" rtl="0">
                        <a:spcBef>
                          <a:spcPts val="0"/>
                        </a:spcBef>
                        <a:spcAft>
                          <a:spcPts val="0"/>
                        </a:spcAft>
                        <a:buNone/>
                      </a:pPr>
                      <a:r>
                        <a:rPr lang="en" sz="1200">
                          <a:latin typeface="Calibri"/>
                          <a:ea typeface="Calibri"/>
                          <a:cs typeface="Calibri"/>
                          <a:sym typeface="Calibri"/>
                        </a:rPr>
                        <a:t>Pros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9400">
                <a:tc>
                  <a:txBody>
                    <a:bodyPr/>
                    <a:lstStyle/>
                    <a:p>
                      <a:pPr marL="0" lvl="0" indent="0" algn="l" rtl="0">
                        <a:spcBef>
                          <a:spcPts val="0"/>
                        </a:spcBef>
                        <a:spcAft>
                          <a:spcPts val="0"/>
                        </a:spcAft>
                        <a:buNone/>
                      </a:pPr>
                      <a:r>
                        <a:rPr lang="en" sz="1200">
                          <a:latin typeface="Calibri"/>
                          <a:ea typeface="Calibri"/>
                          <a:cs typeface="Calibri"/>
                          <a:sym typeface="Calibri"/>
                        </a:rPr>
                        <a:t>Cons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29400">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Which do you prefer and why?</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gridSpan="2">
                  <a:txBody>
                    <a:bodyPr/>
                    <a:lstStyle/>
                    <a:p>
                      <a:pPr marL="0" lvl="0" indent="0" algn="l" rtl="0">
                        <a:lnSpc>
                          <a:spcPct val="115000"/>
                        </a:lnSpc>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295" name="Google Shape;295;p39"/>
          <p:cNvPicPr preferRelativeResize="0"/>
          <p:nvPr/>
        </p:nvPicPr>
        <p:blipFill>
          <a:blip r:embed="rId4">
            <a:alphaModFix/>
          </a:blip>
          <a:stretch>
            <a:fillRect/>
          </a:stretch>
        </p:blipFill>
        <p:spPr>
          <a:xfrm>
            <a:off x="5020950" y="8272500"/>
            <a:ext cx="2184524" cy="132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0"/>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Budgeting for Success</a:t>
            </a:r>
            <a:r>
              <a:rPr lang="en"/>
              <a:t> self-paced module.</a:t>
            </a:r>
            <a:endParaRPr/>
          </a:p>
        </p:txBody>
      </p:sp>
      <p:graphicFrame>
        <p:nvGraphicFramePr>
          <p:cNvPr id="301" name="Google Shape;301;p40"/>
          <p:cNvGraphicFramePr/>
          <p:nvPr/>
        </p:nvGraphicFramePr>
        <p:xfrm>
          <a:off x="576072" y="4978894"/>
          <a:ext cx="6629400" cy="204131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In your own words, what’s the difference between a fixed and a variable expense?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451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02" name="Google Shape;302;p40"/>
          <p:cNvGraphicFramePr/>
          <p:nvPr/>
        </p:nvGraphicFramePr>
        <p:xfrm>
          <a:off x="576072" y="1508760"/>
          <a:ext cx="6629400" cy="3123435"/>
        </p:xfrm>
        <a:graphic>
          <a:graphicData uri="http://schemas.openxmlformats.org/drawingml/2006/table">
            <a:tbl>
              <a:tblPr>
                <a:noFill/>
                <a:tableStyleId>{6E2E4046-0964-46B6-8E3B-DB9C23914A39}</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609575">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List examples of expenses you have now or can imagine having in the future that fall into each category.</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65725">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Fixed Expenses</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Variable Expenses</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211765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303" name="Google Shape;303;p40"/>
          <p:cNvGraphicFramePr/>
          <p:nvPr/>
        </p:nvGraphicFramePr>
        <p:xfrm>
          <a:off x="576072" y="7366900"/>
          <a:ext cx="6629400" cy="225467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Do you have a budget or other method of tracking how you spend your money? If so, describe it. If not, do you think one would be helpful? Explain.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451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1"/>
          <p:cNvSpPr txBox="1">
            <a:spLocks noGrp="1"/>
          </p:cNvSpPr>
          <p:nvPr>
            <p:ph type="body" idx="1"/>
          </p:nvPr>
        </p:nvSpPr>
        <p:spPr>
          <a:xfrm>
            <a:off x="576075" y="5029200"/>
            <a:ext cx="6629400" cy="45720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Label the pie chart below with the components of a 50-30-20 budget. What does each section represent? Describe each “piece of the pie” in your own words. </a:t>
            </a:r>
            <a:endParaRPr b="1"/>
          </a:p>
          <a:p>
            <a:pPr marL="0" lvl="0" indent="0" algn="l" rtl="0">
              <a:spcBef>
                <a:spcPts val="1200"/>
              </a:spcBef>
              <a:spcAft>
                <a:spcPts val="1200"/>
              </a:spcAft>
              <a:buNone/>
            </a:pPr>
            <a:endParaRPr/>
          </a:p>
        </p:txBody>
      </p:sp>
      <p:sp>
        <p:nvSpPr>
          <p:cNvPr id="309" name="Google Shape;309;p41"/>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Budgeting for Success</a:t>
            </a:r>
            <a:r>
              <a:rPr lang="en"/>
              <a:t> self-paced module.</a:t>
            </a:r>
            <a:endParaRPr/>
          </a:p>
        </p:txBody>
      </p:sp>
      <p:graphicFrame>
        <p:nvGraphicFramePr>
          <p:cNvPr id="310" name="Google Shape;310;p41"/>
          <p:cNvGraphicFramePr/>
          <p:nvPr/>
        </p:nvGraphicFramePr>
        <p:xfrm>
          <a:off x="576072" y="1508760"/>
          <a:ext cx="6629400" cy="3156460"/>
        </p:xfrm>
        <a:graphic>
          <a:graphicData uri="http://schemas.openxmlformats.org/drawingml/2006/table">
            <a:tbl>
              <a:tblPr>
                <a:noFill/>
                <a:tableStyleId>{6E2E4046-0964-46B6-8E3B-DB9C23914A39}</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609575">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People’s budget categories often change as they get older. What categories can you imagine in a teen’s budget versus those of an adult or family?</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65725">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Teen Budget Categories</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b="1">
                          <a:solidFill>
                            <a:schemeClr val="dk1"/>
                          </a:solidFill>
                          <a:latin typeface="Calibri"/>
                          <a:ea typeface="Calibri"/>
                          <a:cs typeface="Calibri"/>
                          <a:sym typeface="Calibri"/>
                        </a:rPr>
                        <a:t>Adult or Family Budget Categories</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21506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311" name="Google Shape;311;p41"/>
          <p:cNvGraphicFramePr/>
          <p:nvPr/>
        </p:nvGraphicFramePr>
        <p:xfrm>
          <a:off x="5592144" y="5693902"/>
          <a:ext cx="1880300" cy="1985025"/>
        </p:xfrm>
        <a:graphic>
          <a:graphicData uri="http://schemas.openxmlformats.org/drawingml/2006/table">
            <a:tbl>
              <a:tblPr>
                <a:noFill/>
                <a:tableStyleId>{6E2E4046-0964-46B6-8E3B-DB9C23914A39}</a:tableStyleId>
              </a:tblPr>
              <a:tblGrid>
                <a:gridCol w="523175">
                  <a:extLst>
                    <a:ext uri="{9D8B030D-6E8A-4147-A177-3AD203B41FA5}">
                      <a16:colId xmlns:a16="http://schemas.microsoft.com/office/drawing/2014/main" val="20000"/>
                    </a:ext>
                  </a:extLst>
                </a:gridCol>
                <a:gridCol w="1357125">
                  <a:extLst>
                    <a:ext uri="{9D8B030D-6E8A-4147-A177-3AD203B41FA5}">
                      <a16:colId xmlns:a16="http://schemas.microsoft.com/office/drawing/2014/main" val="20001"/>
                    </a:ext>
                  </a:extLst>
                </a:gridCol>
              </a:tblGrid>
              <a:tr h="54755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50%</a:t>
                      </a: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37475">
                <a:tc gridSpan="2">
                  <a:txBody>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312" name="Google Shape;312;p41" title="Points scored"/>
          <p:cNvPicPr preferRelativeResize="0"/>
          <p:nvPr/>
        </p:nvPicPr>
        <p:blipFill rotWithShape="1">
          <a:blip r:embed="rId4">
            <a:alphaModFix/>
          </a:blip>
          <a:srcRect l="17709" r="18770"/>
          <a:stretch/>
        </p:blipFill>
        <p:spPr>
          <a:xfrm>
            <a:off x="2933000" y="5989425"/>
            <a:ext cx="2135475" cy="2078700"/>
          </a:xfrm>
          <a:prstGeom prst="rect">
            <a:avLst/>
          </a:prstGeom>
          <a:noFill/>
          <a:ln>
            <a:noFill/>
          </a:ln>
        </p:spPr>
      </p:pic>
      <p:cxnSp>
        <p:nvCxnSpPr>
          <p:cNvPr id="313" name="Google Shape;313;p41"/>
          <p:cNvCxnSpPr/>
          <p:nvPr/>
        </p:nvCxnSpPr>
        <p:spPr>
          <a:xfrm rot="10800000" flipH="1">
            <a:off x="4706850" y="5916813"/>
            <a:ext cx="885300" cy="1106700"/>
          </a:xfrm>
          <a:prstGeom prst="straightConnector1">
            <a:avLst/>
          </a:prstGeom>
          <a:noFill/>
          <a:ln w="9525" cap="flat" cmpd="sng">
            <a:solidFill>
              <a:srgbClr val="595959"/>
            </a:solidFill>
            <a:prstDash val="solid"/>
            <a:round/>
            <a:headEnd type="none" w="med" len="med"/>
            <a:tailEnd type="none" w="med" len="med"/>
          </a:ln>
        </p:spPr>
      </p:cxnSp>
      <p:cxnSp>
        <p:nvCxnSpPr>
          <p:cNvPr id="314" name="Google Shape;314;p41"/>
          <p:cNvCxnSpPr/>
          <p:nvPr/>
        </p:nvCxnSpPr>
        <p:spPr>
          <a:xfrm rot="10800000" flipH="1">
            <a:off x="2642600" y="7481925"/>
            <a:ext cx="759900" cy="677100"/>
          </a:xfrm>
          <a:prstGeom prst="straightConnector1">
            <a:avLst/>
          </a:prstGeom>
          <a:noFill/>
          <a:ln w="9525" cap="flat" cmpd="sng">
            <a:solidFill>
              <a:srgbClr val="595959"/>
            </a:solidFill>
            <a:prstDash val="solid"/>
            <a:round/>
            <a:headEnd type="none" w="med" len="med"/>
            <a:tailEnd type="none" w="med" len="med"/>
          </a:ln>
        </p:spPr>
      </p:cxnSp>
      <p:cxnSp>
        <p:nvCxnSpPr>
          <p:cNvPr id="315" name="Google Shape;315;p41"/>
          <p:cNvCxnSpPr/>
          <p:nvPr/>
        </p:nvCxnSpPr>
        <p:spPr>
          <a:xfrm>
            <a:off x="2460925" y="5978875"/>
            <a:ext cx="1073700" cy="429300"/>
          </a:xfrm>
          <a:prstGeom prst="straightConnector1">
            <a:avLst/>
          </a:prstGeom>
          <a:noFill/>
          <a:ln w="9525" cap="flat" cmpd="sng">
            <a:solidFill>
              <a:srgbClr val="595959"/>
            </a:solidFill>
            <a:prstDash val="solid"/>
            <a:round/>
            <a:headEnd type="none" w="med" len="med"/>
            <a:tailEnd type="none" w="med" len="med"/>
          </a:ln>
        </p:spPr>
      </p:cxnSp>
      <p:graphicFrame>
        <p:nvGraphicFramePr>
          <p:cNvPr id="316" name="Google Shape;316;p41"/>
          <p:cNvGraphicFramePr/>
          <p:nvPr/>
        </p:nvGraphicFramePr>
        <p:xfrm>
          <a:off x="1473594" y="8143552"/>
          <a:ext cx="4152000" cy="1457655"/>
        </p:xfrm>
        <a:graphic>
          <a:graphicData uri="http://schemas.openxmlformats.org/drawingml/2006/table">
            <a:tbl>
              <a:tblPr>
                <a:noFill/>
                <a:tableStyleId>{6E2E4046-0964-46B6-8E3B-DB9C23914A39}</a:tableStyleId>
              </a:tblPr>
              <a:tblGrid>
                <a:gridCol w="570800">
                  <a:extLst>
                    <a:ext uri="{9D8B030D-6E8A-4147-A177-3AD203B41FA5}">
                      <a16:colId xmlns:a16="http://schemas.microsoft.com/office/drawing/2014/main" val="20000"/>
                    </a:ext>
                  </a:extLst>
                </a:gridCol>
                <a:gridCol w="3581200">
                  <a:extLst>
                    <a:ext uri="{9D8B030D-6E8A-4147-A177-3AD203B41FA5}">
                      <a16:colId xmlns:a16="http://schemas.microsoft.com/office/drawing/2014/main" val="20001"/>
                    </a:ext>
                  </a:extLst>
                </a:gridCol>
              </a:tblGrid>
              <a:tr h="491825">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30%</a:t>
                      </a: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917225">
                <a:tc gridSpan="2">
                  <a:txBody>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317" name="Google Shape;317;p41"/>
          <p:cNvGraphicFramePr/>
          <p:nvPr/>
        </p:nvGraphicFramePr>
        <p:xfrm>
          <a:off x="576069" y="5693902"/>
          <a:ext cx="1880300" cy="1985025"/>
        </p:xfrm>
        <a:graphic>
          <a:graphicData uri="http://schemas.openxmlformats.org/drawingml/2006/table">
            <a:tbl>
              <a:tblPr>
                <a:noFill/>
                <a:tableStyleId>{6E2E4046-0964-46B6-8E3B-DB9C23914A39}</a:tableStyleId>
              </a:tblPr>
              <a:tblGrid>
                <a:gridCol w="472325">
                  <a:extLst>
                    <a:ext uri="{9D8B030D-6E8A-4147-A177-3AD203B41FA5}">
                      <a16:colId xmlns:a16="http://schemas.microsoft.com/office/drawing/2014/main" val="20000"/>
                    </a:ext>
                  </a:extLst>
                </a:gridCol>
                <a:gridCol w="1407975">
                  <a:extLst>
                    <a:ext uri="{9D8B030D-6E8A-4147-A177-3AD203B41FA5}">
                      <a16:colId xmlns:a16="http://schemas.microsoft.com/office/drawing/2014/main" val="20001"/>
                    </a:ext>
                  </a:extLst>
                </a:gridCol>
              </a:tblGrid>
              <a:tr h="54755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20%</a:t>
                      </a: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37475">
                <a:tc gridSpan="2">
                  <a:txBody>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Diving into the 50-30-20 Budget</a:t>
            </a:r>
            <a:endParaRPr/>
          </a:p>
        </p:txBody>
      </p:sp>
      <p:sp>
        <p:nvSpPr>
          <p:cNvPr id="323" name="Google Shape;323;p42"/>
          <p:cNvSpPr txBox="1">
            <a:spLocks noGrp="1"/>
          </p:cNvSpPr>
          <p:nvPr>
            <p:ph type="body" idx="1"/>
          </p:nvPr>
        </p:nvSpPr>
        <p:spPr>
          <a:xfrm>
            <a:off x="576075" y="1828800"/>
            <a:ext cx="6629400" cy="7772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Focus on what you see, not hear, in the animation from this module. Watch </a:t>
            </a:r>
            <a:r>
              <a:rPr lang="en" u="sng">
                <a:solidFill>
                  <a:schemeClr val="hlink"/>
                </a:solidFill>
                <a:hlinkClick r:id="rId3"/>
              </a:rPr>
              <a:t>the video</a:t>
            </a:r>
            <a:r>
              <a:rPr lang="en"/>
              <a:t> with the sound OFF. Pause to take notes and then write a short summary. Watch the video a second time with the sound ON. Take notes as you go. Reflect on how your second set of notes compare to the first and how accurate your initial summary was (or wasn’t).</a:t>
            </a:r>
            <a:endParaRPr/>
          </a:p>
        </p:txBody>
      </p:sp>
      <p:sp>
        <p:nvSpPr>
          <p:cNvPr id="324" name="Google Shape;324;p42"/>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animated video found in the </a:t>
            </a:r>
            <a:r>
              <a:rPr lang="en" u="sng">
                <a:solidFill>
                  <a:schemeClr val="hlink"/>
                </a:solidFill>
                <a:hlinkClick r:id="rId4"/>
              </a:rPr>
              <a:t>Budgeting for Success</a:t>
            </a:r>
            <a:r>
              <a:rPr lang="en"/>
              <a:t> self-paced module.</a:t>
            </a:r>
            <a:endParaRPr/>
          </a:p>
        </p:txBody>
      </p:sp>
      <p:pic>
        <p:nvPicPr>
          <p:cNvPr id="325" name="Google Shape;325;p42">
            <a:hlinkClick r:id="rId3"/>
          </p:cNvPr>
          <p:cNvPicPr preferRelativeResize="0"/>
          <p:nvPr/>
        </p:nvPicPr>
        <p:blipFill rotWithShape="1">
          <a:blip r:embed="rId5">
            <a:alphaModFix/>
          </a:blip>
          <a:srcRect l="39" r="39"/>
          <a:stretch/>
        </p:blipFill>
        <p:spPr>
          <a:xfrm>
            <a:off x="576075" y="3003046"/>
            <a:ext cx="2647910" cy="1449179"/>
          </a:xfrm>
          <a:prstGeom prst="rect">
            <a:avLst/>
          </a:prstGeom>
          <a:noFill/>
          <a:ln>
            <a:noFill/>
          </a:ln>
        </p:spPr>
      </p:pic>
      <p:graphicFrame>
        <p:nvGraphicFramePr>
          <p:cNvPr id="326" name="Google Shape;326;p42"/>
          <p:cNvGraphicFramePr/>
          <p:nvPr/>
        </p:nvGraphicFramePr>
        <p:xfrm>
          <a:off x="576072" y="4691343"/>
          <a:ext cx="6629400" cy="3646860"/>
        </p:xfrm>
        <a:graphic>
          <a:graphicData uri="http://schemas.openxmlformats.org/drawingml/2006/table">
            <a:tbl>
              <a:tblPr>
                <a:noFill/>
                <a:tableStyleId>{6E2E4046-0964-46B6-8E3B-DB9C23914A39}</a:tableStyleId>
              </a:tblPr>
              <a:tblGrid>
                <a:gridCol w="1184150">
                  <a:extLst>
                    <a:ext uri="{9D8B030D-6E8A-4147-A177-3AD203B41FA5}">
                      <a16:colId xmlns:a16="http://schemas.microsoft.com/office/drawing/2014/main" val="20000"/>
                    </a:ext>
                  </a:extLst>
                </a:gridCol>
                <a:gridCol w="2722625">
                  <a:extLst>
                    <a:ext uri="{9D8B030D-6E8A-4147-A177-3AD203B41FA5}">
                      <a16:colId xmlns:a16="http://schemas.microsoft.com/office/drawing/2014/main" val="20001"/>
                    </a:ext>
                  </a:extLst>
                </a:gridCol>
                <a:gridCol w="272262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Viewing</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Notes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Summary</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25325">
                <a:tc>
                  <a:txBody>
                    <a:bodyPr/>
                    <a:lstStyle/>
                    <a:p>
                      <a:pPr marL="0" lvl="0" indent="0" algn="l" rtl="0">
                        <a:spcBef>
                          <a:spcPts val="0"/>
                        </a:spcBef>
                        <a:spcAft>
                          <a:spcPts val="0"/>
                        </a:spcAft>
                        <a:buNone/>
                      </a:pPr>
                      <a:r>
                        <a:rPr lang="en" sz="3000" b="1">
                          <a:latin typeface="Calibri"/>
                          <a:ea typeface="Calibri"/>
                          <a:cs typeface="Calibri"/>
                          <a:sym typeface="Calibri"/>
                        </a:rPr>
                        <a:t>#1</a:t>
                      </a:r>
                      <a:endParaRPr sz="3000" b="1">
                        <a:latin typeface="Calibri"/>
                        <a:ea typeface="Calibri"/>
                        <a:cs typeface="Calibri"/>
                        <a:sym typeface="Calibri"/>
                      </a:endParaRPr>
                    </a:p>
                    <a:p>
                      <a:pPr marL="0" lvl="0" indent="0" algn="l" rtl="0">
                        <a:spcBef>
                          <a:spcPts val="0"/>
                        </a:spcBef>
                        <a:spcAft>
                          <a:spcPts val="0"/>
                        </a:spcAft>
                        <a:buNone/>
                      </a:pPr>
                      <a:r>
                        <a:rPr lang="en" b="1">
                          <a:latin typeface="Calibri"/>
                          <a:ea typeface="Calibri"/>
                          <a:cs typeface="Calibri"/>
                          <a:sym typeface="Calibri"/>
                        </a:rPr>
                        <a:t>Sound Off</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25325">
                <a:tc>
                  <a:txBody>
                    <a:bodyPr/>
                    <a:lstStyle/>
                    <a:p>
                      <a:pPr marL="0" lvl="0" indent="0" algn="l" rtl="0">
                        <a:spcBef>
                          <a:spcPts val="0"/>
                        </a:spcBef>
                        <a:spcAft>
                          <a:spcPts val="0"/>
                        </a:spcAft>
                        <a:buClr>
                          <a:schemeClr val="dk1"/>
                        </a:buClr>
                        <a:buSzPts val="1100"/>
                        <a:buFont typeface="Arial"/>
                        <a:buNone/>
                      </a:pPr>
                      <a:r>
                        <a:rPr lang="en" sz="3000" b="1">
                          <a:solidFill>
                            <a:schemeClr val="dk1"/>
                          </a:solidFill>
                          <a:latin typeface="Calibri"/>
                          <a:ea typeface="Calibri"/>
                          <a:cs typeface="Calibri"/>
                          <a:sym typeface="Calibri"/>
                        </a:rPr>
                        <a:t>#2</a:t>
                      </a:r>
                      <a:endParaRPr sz="3000" b="1">
                        <a:solidFill>
                          <a:schemeClr val="dk1"/>
                        </a:solidFill>
                        <a:latin typeface="Calibri"/>
                        <a:ea typeface="Calibri"/>
                        <a:cs typeface="Calibri"/>
                        <a:sym typeface="Calibri"/>
                      </a:endParaRPr>
                    </a:p>
                    <a:p>
                      <a:pPr marL="0" lvl="0" indent="0" algn="l" rtl="0">
                        <a:spcBef>
                          <a:spcPts val="0"/>
                        </a:spcBef>
                        <a:spcAft>
                          <a:spcPts val="0"/>
                        </a:spcAft>
                        <a:buNone/>
                      </a:pPr>
                      <a:r>
                        <a:rPr lang="en" b="1">
                          <a:solidFill>
                            <a:schemeClr val="dk1"/>
                          </a:solidFill>
                          <a:latin typeface="Calibri"/>
                          <a:ea typeface="Calibri"/>
                          <a:cs typeface="Calibri"/>
                          <a:sym typeface="Calibri"/>
                        </a:rPr>
                        <a:t>Sound On</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327" name="Google Shape;327;p42"/>
          <p:cNvPicPr preferRelativeResize="0"/>
          <p:nvPr/>
        </p:nvPicPr>
        <p:blipFill>
          <a:blip r:embed="rId6">
            <a:alphaModFix/>
          </a:blip>
          <a:stretch>
            <a:fillRect/>
          </a:stretch>
        </p:blipFill>
        <p:spPr>
          <a:xfrm>
            <a:off x="3495500" y="3003050"/>
            <a:ext cx="1449176" cy="1449176"/>
          </a:xfrm>
          <a:prstGeom prst="rect">
            <a:avLst/>
          </a:prstGeom>
          <a:noFill/>
          <a:ln>
            <a:noFill/>
          </a:ln>
        </p:spPr>
      </p:pic>
      <p:pic>
        <p:nvPicPr>
          <p:cNvPr id="328" name="Google Shape;328;p42">
            <a:hlinkClick r:id="rId7"/>
          </p:cNvPr>
          <p:cNvPicPr preferRelativeResize="0"/>
          <p:nvPr/>
        </p:nvPicPr>
        <p:blipFill>
          <a:blip r:embed="rId8">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3"/>
          <p:cNvSpPr txBox="1">
            <a:spLocks noGrp="1"/>
          </p:cNvSpPr>
          <p:nvPr>
            <p:ph type="body" idx="1"/>
          </p:nvPr>
        </p:nvSpPr>
        <p:spPr>
          <a:xfrm>
            <a:off x="576075" y="1508759"/>
            <a:ext cx="6629400" cy="6219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Summarize key characteristics of each budgeting strategy, term, or tool and why people choose to use each.</a:t>
            </a:r>
            <a:endParaRPr b="1"/>
          </a:p>
        </p:txBody>
      </p:sp>
      <p:sp>
        <p:nvSpPr>
          <p:cNvPr id="334" name="Google Shape;334;p43"/>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Budgeting for Success</a:t>
            </a:r>
            <a:r>
              <a:rPr lang="en"/>
              <a:t> self-paced module.</a:t>
            </a:r>
            <a:endParaRPr/>
          </a:p>
        </p:txBody>
      </p:sp>
      <p:graphicFrame>
        <p:nvGraphicFramePr>
          <p:cNvPr id="335" name="Google Shape;335;p43"/>
          <p:cNvGraphicFramePr/>
          <p:nvPr/>
        </p:nvGraphicFramePr>
        <p:xfrm>
          <a:off x="576072" y="2130643"/>
          <a:ext cx="6629400" cy="7378950"/>
        </p:xfrm>
        <a:graphic>
          <a:graphicData uri="http://schemas.openxmlformats.org/drawingml/2006/table">
            <a:tbl>
              <a:tblPr>
                <a:noFill/>
                <a:tableStyleId>{6E2E4046-0964-46B6-8E3B-DB9C23914A39}</a:tableStyleId>
              </a:tblPr>
              <a:tblGrid>
                <a:gridCol w="2009400">
                  <a:extLst>
                    <a:ext uri="{9D8B030D-6E8A-4147-A177-3AD203B41FA5}">
                      <a16:colId xmlns:a16="http://schemas.microsoft.com/office/drawing/2014/main" val="20000"/>
                    </a:ext>
                  </a:extLst>
                </a:gridCol>
                <a:gridCol w="4620000">
                  <a:extLst>
                    <a:ext uri="{9D8B030D-6E8A-4147-A177-3AD203B41FA5}">
                      <a16:colId xmlns:a16="http://schemas.microsoft.com/office/drawing/2014/main" val="20001"/>
                    </a:ext>
                  </a:extLst>
                </a:gridCol>
              </a:tblGrid>
              <a:tr h="1229825">
                <a:tc>
                  <a:txBody>
                    <a:bodyPr/>
                    <a:lstStyle/>
                    <a:p>
                      <a:pPr marL="0" lvl="0" indent="0" algn="l" rtl="0">
                        <a:spcBef>
                          <a:spcPts val="0"/>
                        </a:spcBef>
                        <a:spcAft>
                          <a:spcPts val="0"/>
                        </a:spcAft>
                        <a:buNone/>
                      </a:pPr>
                      <a:r>
                        <a:rPr lang="en" b="1">
                          <a:latin typeface="Calibri"/>
                          <a:ea typeface="Calibri"/>
                          <a:cs typeface="Calibri"/>
                          <a:sym typeface="Calibri"/>
                        </a:rPr>
                        <a:t>Traditional Budgeting</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229825">
                <a:tc>
                  <a:txBody>
                    <a:bodyPr/>
                    <a:lstStyle/>
                    <a:p>
                      <a:pPr marL="0" lvl="0" indent="0" algn="l" rtl="0">
                        <a:spcBef>
                          <a:spcPts val="0"/>
                        </a:spcBef>
                        <a:spcAft>
                          <a:spcPts val="0"/>
                        </a:spcAft>
                        <a:buNone/>
                      </a:pPr>
                      <a:r>
                        <a:rPr lang="en" b="1">
                          <a:latin typeface="Calibri"/>
                          <a:ea typeface="Calibri"/>
                          <a:cs typeface="Calibri"/>
                          <a:sym typeface="Calibri"/>
                        </a:rPr>
                        <a:t>50-30-20 Rule</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29825">
                <a:tc>
                  <a:txBody>
                    <a:bodyPr/>
                    <a:lstStyle/>
                    <a:p>
                      <a:pPr marL="0" lvl="0" indent="0" algn="l" rtl="0">
                        <a:spcBef>
                          <a:spcPts val="0"/>
                        </a:spcBef>
                        <a:spcAft>
                          <a:spcPts val="0"/>
                        </a:spcAft>
                        <a:buNone/>
                      </a:pPr>
                      <a:r>
                        <a:rPr lang="en" b="1">
                          <a:latin typeface="Calibri"/>
                          <a:ea typeface="Calibri"/>
                          <a:cs typeface="Calibri"/>
                          <a:sym typeface="Calibri"/>
                        </a:rPr>
                        <a:t>Zero-Based Budgeting</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29825">
                <a:tc>
                  <a:txBody>
                    <a:bodyPr/>
                    <a:lstStyle/>
                    <a:p>
                      <a:pPr marL="0" lvl="0" indent="0" algn="l" rtl="0">
                        <a:spcBef>
                          <a:spcPts val="0"/>
                        </a:spcBef>
                        <a:spcAft>
                          <a:spcPts val="0"/>
                        </a:spcAft>
                        <a:buNone/>
                      </a:pPr>
                      <a:r>
                        <a:rPr lang="en" b="1">
                          <a:latin typeface="Calibri"/>
                          <a:ea typeface="Calibri"/>
                          <a:cs typeface="Calibri"/>
                          <a:sym typeface="Calibri"/>
                        </a:rPr>
                        <a:t>Envelope Method</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229825">
                <a:tc>
                  <a:txBody>
                    <a:bodyPr/>
                    <a:lstStyle/>
                    <a:p>
                      <a:pPr marL="0" lvl="0" indent="0" algn="l" rtl="0">
                        <a:spcBef>
                          <a:spcPts val="0"/>
                        </a:spcBef>
                        <a:spcAft>
                          <a:spcPts val="0"/>
                        </a:spcAft>
                        <a:buNone/>
                      </a:pPr>
                      <a:r>
                        <a:rPr lang="en" b="1">
                          <a:latin typeface="Calibri"/>
                          <a:ea typeface="Calibri"/>
                          <a:cs typeface="Calibri"/>
                          <a:sym typeface="Calibri"/>
                        </a:rPr>
                        <a:t>Spreadsheets</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229825">
                <a:tc>
                  <a:txBody>
                    <a:bodyPr/>
                    <a:lstStyle/>
                    <a:p>
                      <a:pPr marL="0" lvl="0" indent="0" algn="l" rtl="0">
                        <a:spcBef>
                          <a:spcPts val="0"/>
                        </a:spcBef>
                        <a:spcAft>
                          <a:spcPts val="0"/>
                        </a:spcAft>
                        <a:buNone/>
                      </a:pPr>
                      <a:r>
                        <a:rPr lang="en" b="1">
                          <a:latin typeface="Calibri"/>
                          <a:ea typeface="Calibri"/>
                          <a:cs typeface="Calibri"/>
                          <a:sym typeface="Calibri"/>
                        </a:rPr>
                        <a:t>Budgeting Apps</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336" name="Google Shape;336;p43"/>
          <p:cNvPicPr preferRelativeResize="0"/>
          <p:nvPr/>
        </p:nvPicPr>
        <p:blipFill>
          <a:blip r:embed="rId4">
            <a:alphaModFix/>
          </a:blip>
          <a:stretch>
            <a:fillRect/>
          </a:stretch>
        </p:blipFill>
        <p:spPr>
          <a:xfrm>
            <a:off x="688800" y="3738721"/>
            <a:ext cx="748126" cy="726850"/>
          </a:xfrm>
          <a:prstGeom prst="rect">
            <a:avLst/>
          </a:prstGeom>
          <a:noFill/>
          <a:ln>
            <a:noFill/>
          </a:ln>
        </p:spPr>
      </p:pic>
      <p:pic>
        <p:nvPicPr>
          <p:cNvPr id="337" name="Google Shape;337;p43"/>
          <p:cNvPicPr preferRelativeResize="0"/>
          <p:nvPr/>
        </p:nvPicPr>
        <p:blipFill>
          <a:blip r:embed="rId5">
            <a:alphaModFix/>
          </a:blip>
          <a:stretch>
            <a:fillRect/>
          </a:stretch>
        </p:blipFill>
        <p:spPr>
          <a:xfrm>
            <a:off x="688800" y="2483252"/>
            <a:ext cx="748126" cy="726850"/>
          </a:xfrm>
          <a:prstGeom prst="rect">
            <a:avLst/>
          </a:prstGeom>
          <a:noFill/>
          <a:ln>
            <a:noFill/>
          </a:ln>
        </p:spPr>
      </p:pic>
      <p:pic>
        <p:nvPicPr>
          <p:cNvPr id="338" name="Google Shape;338;p43"/>
          <p:cNvPicPr preferRelativeResize="0"/>
          <p:nvPr/>
        </p:nvPicPr>
        <p:blipFill>
          <a:blip r:embed="rId6">
            <a:alphaModFix/>
          </a:blip>
          <a:stretch>
            <a:fillRect/>
          </a:stretch>
        </p:blipFill>
        <p:spPr>
          <a:xfrm>
            <a:off x="688800" y="4994190"/>
            <a:ext cx="748126" cy="726848"/>
          </a:xfrm>
          <a:prstGeom prst="rect">
            <a:avLst/>
          </a:prstGeom>
          <a:noFill/>
          <a:ln>
            <a:noFill/>
          </a:ln>
        </p:spPr>
      </p:pic>
      <p:pic>
        <p:nvPicPr>
          <p:cNvPr id="339" name="Google Shape;339;p43"/>
          <p:cNvPicPr preferRelativeResize="0"/>
          <p:nvPr/>
        </p:nvPicPr>
        <p:blipFill>
          <a:blip r:embed="rId7">
            <a:alphaModFix/>
          </a:blip>
          <a:stretch>
            <a:fillRect/>
          </a:stretch>
        </p:blipFill>
        <p:spPr>
          <a:xfrm>
            <a:off x="688800" y="6173457"/>
            <a:ext cx="748126" cy="726850"/>
          </a:xfrm>
          <a:prstGeom prst="rect">
            <a:avLst/>
          </a:prstGeom>
          <a:noFill/>
          <a:ln>
            <a:noFill/>
          </a:ln>
        </p:spPr>
      </p:pic>
      <p:pic>
        <p:nvPicPr>
          <p:cNvPr id="340" name="Google Shape;340;p43"/>
          <p:cNvPicPr preferRelativeResize="0"/>
          <p:nvPr/>
        </p:nvPicPr>
        <p:blipFill>
          <a:blip r:embed="rId8">
            <a:alphaModFix/>
          </a:blip>
          <a:stretch>
            <a:fillRect/>
          </a:stretch>
        </p:blipFill>
        <p:spPr>
          <a:xfrm>
            <a:off x="688800" y="7428926"/>
            <a:ext cx="748126" cy="726854"/>
          </a:xfrm>
          <a:prstGeom prst="rect">
            <a:avLst/>
          </a:prstGeom>
          <a:noFill/>
          <a:ln>
            <a:noFill/>
          </a:ln>
        </p:spPr>
      </p:pic>
      <p:pic>
        <p:nvPicPr>
          <p:cNvPr id="341" name="Google Shape;341;p43"/>
          <p:cNvPicPr preferRelativeResize="0"/>
          <p:nvPr/>
        </p:nvPicPr>
        <p:blipFill>
          <a:blip r:embed="rId9">
            <a:alphaModFix/>
          </a:blip>
          <a:stretch>
            <a:fillRect/>
          </a:stretch>
        </p:blipFill>
        <p:spPr>
          <a:xfrm>
            <a:off x="688800" y="8684400"/>
            <a:ext cx="748126" cy="726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this page to reflect on what you have learned in Topic 4: Budgeting for Success.</a:t>
            </a:r>
            <a:endParaRPr/>
          </a:p>
        </p:txBody>
      </p:sp>
      <p:graphicFrame>
        <p:nvGraphicFramePr>
          <p:cNvPr id="347" name="Google Shape;347;p44"/>
          <p:cNvGraphicFramePr/>
          <p:nvPr/>
        </p:nvGraphicFramePr>
        <p:xfrm>
          <a:off x="576072" y="5397368"/>
          <a:ext cx="6629050" cy="3521550"/>
        </p:xfrm>
        <a:graphic>
          <a:graphicData uri="http://schemas.openxmlformats.org/drawingml/2006/table">
            <a:tbl>
              <a:tblPr>
                <a:noFill/>
                <a:tableStyleId>{6E2E4046-0964-46B6-8E3B-DB9C23914A39}</a:tableStyleId>
              </a:tblPr>
              <a:tblGrid>
                <a:gridCol w="3125150">
                  <a:extLst>
                    <a:ext uri="{9D8B030D-6E8A-4147-A177-3AD203B41FA5}">
                      <a16:colId xmlns:a16="http://schemas.microsoft.com/office/drawing/2014/main" val="20000"/>
                    </a:ext>
                  </a:extLst>
                </a:gridCol>
                <a:gridCol w="875975">
                  <a:extLst>
                    <a:ext uri="{9D8B030D-6E8A-4147-A177-3AD203B41FA5}">
                      <a16:colId xmlns:a16="http://schemas.microsoft.com/office/drawing/2014/main" val="20001"/>
                    </a:ext>
                  </a:extLst>
                </a:gridCol>
                <a:gridCol w="875975">
                  <a:extLst>
                    <a:ext uri="{9D8B030D-6E8A-4147-A177-3AD203B41FA5}">
                      <a16:colId xmlns:a16="http://schemas.microsoft.com/office/drawing/2014/main" val="20002"/>
                    </a:ext>
                  </a:extLst>
                </a:gridCol>
                <a:gridCol w="875975">
                  <a:extLst>
                    <a:ext uri="{9D8B030D-6E8A-4147-A177-3AD203B41FA5}">
                      <a16:colId xmlns:a16="http://schemas.microsoft.com/office/drawing/2014/main" val="20003"/>
                    </a:ext>
                  </a:extLst>
                </a:gridCol>
                <a:gridCol w="875975">
                  <a:extLst>
                    <a:ext uri="{9D8B030D-6E8A-4147-A177-3AD203B41FA5}">
                      <a16:colId xmlns:a16="http://schemas.microsoft.com/office/drawing/2014/main" val="20004"/>
                    </a:ext>
                  </a:extLst>
                </a:gridCol>
              </a:tblGrid>
              <a:tr h="349700">
                <a:tc gridSpan="5">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5625">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Consider the learning goals for this module. How do you feel about each goal after completing this topic?</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Strongly</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Somewhat</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Somewhat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Strongly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484200">
                <a:tc>
                  <a:txBody>
                    <a:bodyPr/>
                    <a:lstStyle/>
                    <a:p>
                      <a:pPr marL="0" lvl="0" indent="0" algn="l" rtl="0">
                        <a:spcBef>
                          <a:spcPts val="0"/>
                        </a:spcBef>
                        <a:spcAft>
                          <a:spcPts val="0"/>
                        </a:spcAft>
                        <a:buNone/>
                      </a:pPr>
                      <a:r>
                        <a:rPr lang="en" sz="1200">
                          <a:latin typeface="Calibri"/>
                          <a:ea typeface="Calibri"/>
                          <a:cs typeface="Calibri"/>
                          <a:sym typeface="Calibri"/>
                        </a:rPr>
                        <a:t>I can explain more than one method of budgeting.</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56875">
                <a:tc>
                  <a:txBody>
                    <a:bodyPr/>
                    <a:lstStyle/>
                    <a:p>
                      <a:pPr marL="0" lvl="0" indent="0" algn="l" rtl="0">
                        <a:spcBef>
                          <a:spcPts val="0"/>
                        </a:spcBef>
                        <a:spcAft>
                          <a:spcPts val="0"/>
                        </a:spcAft>
                        <a:buNone/>
                      </a:pPr>
                      <a:r>
                        <a:rPr lang="en" sz="1200">
                          <a:latin typeface="Calibri"/>
                          <a:ea typeface="Calibri"/>
                          <a:cs typeface="Calibri"/>
                          <a:sym typeface="Calibri"/>
                        </a:rPr>
                        <a:t>I can differentiate between fixed and variable expenses.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56875">
                <a:tc>
                  <a:txBody>
                    <a:bodyPr/>
                    <a:lstStyle/>
                    <a:p>
                      <a:pPr marL="0" lvl="0" indent="0" algn="l" rtl="0">
                        <a:spcBef>
                          <a:spcPts val="0"/>
                        </a:spcBef>
                        <a:spcAft>
                          <a:spcPts val="0"/>
                        </a:spcAft>
                        <a:buNone/>
                      </a:pPr>
                      <a:r>
                        <a:rPr lang="en" sz="1200">
                          <a:latin typeface="Calibri"/>
                          <a:ea typeface="Calibri"/>
                          <a:cs typeface="Calibri"/>
                          <a:sym typeface="Calibri"/>
                        </a:rPr>
                        <a:t>I am able to describe typical teen budget categories.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97675">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I understand the steps involved in developing a budget, including identifying sources of income and the cost of fixed and variable expenses.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graphicFrame>
        <p:nvGraphicFramePr>
          <p:cNvPr id="348" name="Google Shape;348;p44"/>
          <p:cNvGraphicFramePr/>
          <p:nvPr/>
        </p:nvGraphicFramePr>
        <p:xfrm>
          <a:off x="576072" y="1508760"/>
          <a:ext cx="6629400" cy="2976667"/>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0"/>
                        </a:spcBef>
                        <a:spcAft>
                          <a:spcPts val="1200"/>
                        </a:spcAft>
                        <a:buNone/>
                      </a:pPr>
                      <a:r>
                        <a:rPr lang="en" b="1">
                          <a:solidFill>
                            <a:schemeClr val="lt1"/>
                          </a:solidFill>
                          <a:latin typeface="Calibri"/>
                          <a:ea typeface="Calibri"/>
                          <a:cs typeface="Calibri"/>
                          <a:sym typeface="Calibri"/>
                        </a:rPr>
                        <a:t>In this module, you learned about a variety of ways to budget or establish a spending plan. Do you expect to track your income and expenses in the future? What approach(es) do you expect to take and why? If not, how will you make sure you don’t spend more than you earn?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8267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49" name="Google Shape;349;p44"/>
          <p:cNvPicPr preferRelativeResize="0"/>
          <p:nvPr/>
        </p:nvPicPr>
        <p:blipFill>
          <a:blip r:embed="rId3">
            <a:alphaModFix/>
          </a:blip>
          <a:stretch>
            <a:fillRect/>
          </a:stretch>
        </p:blipFill>
        <p:spPr>
          <a:xfrm>
            <a:off x="576075" y="4710538"/>
            <a:ext cx="2229931" cy="5735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ctrTitle"/>
          </p:nvPr>
        </p:nvSpPr>
        <p:spPr>
          <a:xfrm>
            <a:off x="576075" y="1691650"/>
            <a:ext cx="6179100" cy="155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Imagining Your Financial Future</a:t>
            </a:r>
            <a:endParaRPr/>
          </a:p>
        </p:txBody>
      </p:sp>
      <p:sp>
        <p:nvSpPr>
          <p:cNvPr id="105" name="Google Shape;105;p18"/>
          <p:cNvSpPr txBox="1">
            <a:spLocks noGrp="1"/>
          </p:cNvSpPr>
          <p:nvPr>
            <p:ph type="body" idx="1"/>
          </p:nvPr>
        </p:nvSpPr>
        <p:spPr>
          <a:xfrm>
            <a:off x="576075" y="3241750"/>
            <a:ext cx="6327600" cy="2814000"/>
          </a:xfrm>
          <a:prstGeom prst="rect">
            <a:avLst/>
          </a:prstGeom>
        </p:spPr>
        <p:txBody>
          <a:bodyPr spcFirstLastPara="1" wrap="square" lIns="0"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b="1"/>
              <a:t>After completing the module for this topic, you should be able to:</a:t>
            </a:r>
            <a:endParaRPr b="1"/>
          </a:p>
          <a:p>
            <a:pPr marL="457200" lvl="0" indent="-330200" algn="l" rtl="0">
              <a:spcBef>
                <a:spcPts val="0"/>
              </a:spcBef>
              <a:spcAft>
                <a:spcPts val="0"/>
              </a:spcAft>
              <a:buSzPts val="1600"/>
              <a:buChar char="●"/>
            </a:pPr>
            <a:r>
              <a:rPr lang="en"/>
              <a:t>Give examples of goals people set for themselves.</a:t>
            </a:r>
            <a:endParaRPr/>
          </a:p>
          <a:p>
            <a:pPr marL="457200" lvl="0" indent="-330200" algn="l" rtl="0">
              <a:spcBef>
                <a:spcPts val="0"/>
              </a:spcBef>
              <a:spcAft>
                <a:spcPts val="0"/>
              </a:spcAft>
              <a:buSzPts val="1600"/>
              <a:buChar char="●"/>
            </a:pPr>
            <a:r>
              <a:rPr lang="en"/>
              <a:t>Explain the importance of goal setting. </a:t>
            </a:r>
            <a:endParaRPr/>
          </a:p>
          <a:p>
            <a:pPr marL="457200" lvl="0" indent="-330200" algn="l" rtl="0">
              <a:spcBef>
                <a:spcPts val="0"/>
              </a:spcBef>
              <a:spcAft>
                <a:spcPts val="0"/>
              </a:spcAft>
              <a:buSzPts val="1600"/>
              <a:buChar char="●"/>
            </a:pPr>
            <a:r>
              <a:rPr lang="en"/>
              <a:t>Compare how goals vary from one life stage to another.</a:t>
            </a:r>
            <a:endParaRPr/>
          </a:p>
          <a:p>
            <a:pPr marL="457200" lvl="0" indent="-330200" algn="l" rtl="0">
              <a:spcBef>
                <a:spcPts val="0"/>
              </a:spcBef>
              <a:spcAft>
                <a:spcPts val="0"/>
              </a:spcAft>
              <a:buSzPts val="1600"/>
              <a:buChar char="●"/>
            </a:pPr>
            <a:r>
              <a:rPr lang="en"/>
              <a:t>Identify long-term personal goals including those related to career, family, and lifestyle.</a:t>
            </a:r>
            <a:endParaRPr/>
          </a:p>
          <a:p>
            <a:pPr marL="457200" lvl="0" indent="-330200" algn="l" rtl="0">
              <a:spcBef>
                <a:spcPts val="0"/>
              </a:spcBef>
              <a:spcAft>
                <a:spcPts val="0"/>
              </a:spcAft>
              <a:buSzPts val="1600"/>
              <a:buChar char="●"/>
            </a:pPr>
            <a:r>
              <a:rPr lang="en"/>
              <a:t>Explain how you could realistically accomplish these goals.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5"/>
          <p:cNvSpPr txBox="1">
            <a:spLocks noGrp="1"/>
          </p:cNvSpPr>
          <p:nvPr>
            <p:ph type="ctrTitle"/>
          </p:nvPr>
        </p:nvSpPr>
        <p:spPr>
          <a:xfrm>
            <a:off x="530352" y="169164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t>Spending</a:t>
            </a:r>
            <a:endParaRPr/>
          </a:p>
          <a:p>
            <a:pPr marL="0" lvl="0" indent="0" algn="l" rtl="0">
              <a:spcBef>
                <a:spcPts val="0"/>
              </a:spcBef>
              <a:spcAft>
                <a:spcPts val="0"/>
              </a:spcAft>
              <a:buNone/>
            </a:pPr>
            <a:r>
              <a:rPr lang="en"/>
              <a:t>Wisely</a:t>
            </a:r>
            <a:endParaRPr/>
          </a:p>
        </p:txBody>
      </p:sp>
      <p:sp>
        <p:nvSpPr>
          <p:cNvPr id="355" name="Google Shape;355;p45"/>
          <p:cNvSpPr txBox="1">
            <a:spLocks noGrp="1"/>
          </p:cNvSpPr>
          <p:nvPr>
            <p:ph type="body" idx="1"/>
          </p:nvPr>
        </p:nvSpPr>
        <p:spPr>
          <a:xfrm>
            <a:off x="576075" y="3241750"/>
            <a:ext cx="6047100" cy="2814000"/>
          </a:xfrm>
          <a:prstGeom prst="rect">
            <a:avLst/>
          </a:prstGeom>
        </p:spPr>
        <p:txBody>
          <a:bodyPr spcFirstLastPara="1" wrap="square" lIns="0"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t>After completing the module for this topic, you should be able to:</a:t>
            </a:r>
            <a:endParaRPr b="1"/>
          </a:p>
          <a:p>
            <a:pPr marL="457200" lvl="0" indent="-330200" algn="l" rtl="0">
              <a:spcBef>
                <a:spcPts val="0"/>
              </a:spcBef>
              <a:spcAft>
                <a:spcPts val="0"/>
              </a:spcAft>
              <a:buSzPts val="1600"/>
              <a:buChar char="●"/>
            </a:pPr>
            <a:r>
              <a:rPr lang="en"/>
              <a:t>Name factors that influence your spending decisions.</a:t>
            </a:r>
            <a:endParaRPr/>
          </a:p>
          <a:p>
            <a:pPr marL="457200" lvl="0" indent="-330200" algn="l" rtl="0">
              <a:spcBef>
                <a:spcPts val="0"/>
              </a:spcBef>
              <a:spcAft>
                <a:spcPts val="0"/>
              </a:spcAft>
              <a:buSzPts val="1600"/>
              <a:buChar char="●"/>
            </a:pPr>
            <a:r>
              <a:rPr lang="en"/>
              <a:t>Cite examples of steps you can take to make more informed spending decisions.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txBox="1">
            <a:spLocks noGrp="1"/>
          </p:cNvSpPr>
          <p:nvPr>
            <p:ph type="body" idx="1"/>
          </p:nvPr>
        </p:nvSpPr>
        <p:spPr>
          <a:xfrm>
            <a:off x="576075" y="1371600"/>
            <a:ext cx="6629400" cy="77724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Track your answers to the What Kind of Spender Are You quiz at the beginning of the module. Are you happy with your answers, or is there something you want to change?</a:t>
            </a:r>
            <a:endParaRPr b="1"/>
          </a:p>
        </p:txBody>
      </p:sp>
      <p:sp>
        <p:nvSpPr>
          <p:cNvPr id="361" name="Google Shape;361;p46"/>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Spending Wisely</a:t>
            </a:r>
            <a:r>
              <a:rPr lang="en"/>
              <a:t> self-paced module.</a:t>
            </a:r>
            <a:endParaRPr/>
          </a:p>
        </p:txBody>
      </p:sp>
      <p:graphicFrame>
        <p:nvGraphicFramePr>
          <p:cNvPr id="362" name="Google Shape;362;p46"/>
          <p:cNvGraphicFramePr/>
          <p:nvPr/>
        </p:nvGraphicFramePr>
        <p:xfrm>
          <a:off x="576063" y="1970898"/>
          <a:ext cx="6629400" cy="5851980"/>
        </p:xfrm>
        <a:graphic>
          <a:graphicData uri="http://schemas.openxmlformats.org/drawingml/2006/table">
            <a:tbl>
              <a:tblPr>
                <a:noFill/>
                <a:tableStyleId>{6E2E4046-0964-46B6-8E3B-DB9C23914A39}</a:tableStyleId>
              </a:tblPr>
              <a:tblGrid>
                <a:gridCol w="98277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725275">
                  <a:extLst>
                    <a:ext uri="{9D8B030D-6E8A-4147-A177-3AD203B41FA5}">
                      <a16:colId xmlns:a16="http://schemas.microsoft.com/office/drawing/2014/main" val="20002"/>
                    </a:ext>
                  </a:extLst>
                </a:gridCol>
                <a:gridCol w="1538500">
                  <a:extLst>
                    <a:ext uri="{9D8B030D-6E8A-4147-A177-3AD203B41FA5}">
                      <a16:colId xmlns:a16="http://schemas.microsoft.com/office/drawing/2014/main" val="20003"/>
                    </a:ext>
                  </a:extLst>
                </a:gridCol>
              </a:tblGrid>
              <a:tr h="312175">
                <a:tc>
                  <a:txBody>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Question</a:t>
                      </a:r>
                      <a:endParaRPr sz="1200"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X</a:t>
                      </a:r>
                      <a:endParaRPr sz="1200"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Answers</a:t>
                      </a:r>
                      <a:endParaRPr sz="1200"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Notes</a:t>
                      </a:r>
                      <a:endParaRPr sz="1200"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65750">
                <a:tc rowSpan="3">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If you want something that costs more than you can afford, what do you do?</a:t>
                      </a:r>
                      <a:endParaRPr sz="1000">
                        <a:solidFill>
                          <a:srgbClr val="00000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Ask for it as a gift.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Wait for it to go on sale.</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2"/>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Borrow money from family or friends so I can buy it now.</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3"/>
                  </a:ext>
                </a:extLst>
              </a:tr>
              <a:tr h="365750">
                <a:tc rowSpan="3">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Which statement best describes your spending habits?</a:t>
                      </a:r>
                      <a:endParaRPr sz="1000">
                        <a:solidFill>
                          <a:srgbClr val="00000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I only buy things I absolutely need.</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I love a bargain. If it isn’t on sale, I’m not buying it.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5"/>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If I want it, I’ll find a way to pay for it.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6"/>
                  </a:ext>
                </a:extLst>
              </a:tr>
              <a:tr h="365750">
                <a:tc rowSpan="3">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If you were to buy a new phone, what would impact your decision the most?</a:t>
                      </a:r>
                      <a:endParaRPr sz="1000">
                        <a:solidFill>
                          <a:srgbClr val="00000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Price and affordability</a:t>
                      </a: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User reviews and key features</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8"/>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Size and how recently it was released</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09"/>
                  </a:ext>
                </a:extLst>
              </a:tr>
              <a:tr h="365750">
                <a:tc rowSpan="3">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How would you describe your taste in clothes?</a:t>
                      </a:r>
                      <a:endParaRPr sz="1000">
                        <a:solidFill>
                          <a:srgbClr val="00000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Fashion? Who cares about that. I’m all about getting the best deal.</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10"/>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It is nice to get the latest style when I can afford it.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1"/>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If it doesn’t have a designer label, it isn’t in my closet.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2"/>
                  </a:ext>
                </a:extLst>
              </a:tr>
              <a:tr h="365750">
                <a:tc rowSpan="3">
                  <a:txBody>
                    <a:bodyPr/>
                    <a:lstStyle/>
                    <a:p>
                      <a:pPr marL="0" lvl="0" indent="0" algn="l" rtl="0">
                        <a:spcBef>
                          <a:spcPts val="0"/>
                        </a:spcBef>
                        <a:spcAft>
                          <a:spcPts val="0"/>
                        </a:spcAft>
                        <a:buNone/>
                      </a:pPr>
                      <a:r>
                        <a:rPr lang="en" sz="1000">
                          <a:solidFill>
                            <a:srgbClr val="000000"/>
                          </a:solidFill>
                          <a:latin typeface="Calibri"/>
                          <a:ea typeface="Calibri"/>
                          <a:cs typeface="Calibri"/>
                          <a:sym typeface="Calibri"/>
                        </a:rPr>
                        <a:t>How do your friends influence your spending?</a:t>
                      </a:r>
                      <a:endParaRPr sz="1000">
                        <a:solidFill>
                          <a:srgbClr val="000000"/>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My friends find things for us to do that don’t cost any money.</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spcBef>
                          <a:spcPts val="0"/>
                        </a:spcBef>
                        <a:spcAft>
                          <a:spcPts val="0"/>
                        </a:spcAft>
                        <a:buNone/>
                      </a:pPr>
                      <a:endParaRPr sz="10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extLst>
                  <a:ext uri="{0D108BD9-81ED-4DB2-BD59-A6C34878D82A}">
                    <a16:rowId xmlns:a16="http://schemas.microsoft.com/office/drawing/2014/main" val="10013"/>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000">
                          <a:latin typeface="Calibri"/>
                          <a:ea typeface="Calibri"/>
                          <a:cs typeface="Calibri"/>
                          <a:sym typeface="Calibri"/>
                        </a:rPr>
                        <a:t>I wait for a friend to buy something before deciding if I should, too.</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4"/>
                  </a:ext>
                </a:extLst>
              </a:tr>
              <a:tr h="365750">
                <a:tc vMerge="1">
                  <a:txBody>
                    <a:bodyPr/>
                    <a:lstStyle/>
                    <a:p>
                      <a:endParaRPr lang="en-US"/>
                    </a:p>
                  </a:txBody>
                  <a:tcPr/>
                </a:tc>
                <a:tc>
                  <a:txBody>
                    <a:bodyPr/>
                    <a:lstStyle/>
                    <a:p>
                      <a:pPr marL="0" lvl="0" indent="0" algn="ctr" rtl="0">
                        <a:spcBef>
                          <a:spcPts val="0"/>
                        </a:spcBef>
                        <a:spcAft>
                          <a:spcPts val="0"/>
                        </a:spcAft>
                        <a:buNone/>
                      </a:pPr>
                      <a:endParaRPr sz="1000">
                        <a:solidFill>
                          <a:srgbClr val="000000"/>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000">
                          <a:solidFill>
                            <a:srgbClr val="000000"/>
                          </a:solidFill>
                          <a:latin typeface="Calibri"/>
                          <a:ea typeface="Calibri"/>
                          <a:cs typeface="Calibri"/>
                          <a:sym typeface="Calibri"/>
                        </a:rPr>
                        <a:t>I like having the same things as my friends no matter the cost.</a:t>
                      </a:r>
                      <a:endParaRPr sz="10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28575" cap="flat" cmpd="sng">
                      <a:solidFill>
                        <a:schemeClr val="dk2"/>
                      </a:solidFill>
                      <a:prstDash val="solid"/>
                      <a:round/>
                      <a:headEnd type="none" w="sm" len="sm"/>
                      <a:tailEnd type="none" w="sm" len="sm"/>
                    </a:lnB>
                  </a:tcPr>
                </a:tc>
                <a:tc vMerge="1">
                  <a:txBody>
                    <a:bodyPr/>
                    <a:lstStyle/>
                    <a:p>
                      <a:endParaRPr lang="en-US"/>
                    </a:p>
                  </a:txBody>
                  <a:tcPr/>
                </a:tc>
                <a:extLst>
                  <a:ext uri="{0D108BD9-81ED-4DB2-BD59-A6C34878D82A}">
                    <a16:rowId xmlns:a16="http://schemas.microsoft.com/office/drawing/2014/main" val="10015"/>
                  </a:ext>
                </a:extLst>
              </a:tr>
            </a:tbl>
          </a:graphicData>
        </a:graphic>
      </p:graphicFrame>
      <p:graphicFrame>
        <p:nvGraphicFramePr>
          <p:cNvPr id="363" name="Google Shape;363;p46"/>
          <p:cNvGraphicFramePr/>
          <p:nvPr/>
        </p:nvGraphicFramePr>
        <p:xfrm>
          <a:off x="576072" y="7902845"/>
          <a:ext cx="6629400" cy="162925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600350">
                <a:tc>
                  <a:txBody>
                    <a:bodyPr/>
                    <a:lstStyle/>
                    <a:p>
                      <a:pPr marL="0" lvl="0" indent="0" algn="l" rtl="0">
                        <a:spcBef>
                          <a:spcPts val="0"/>
                        </a:spcBef>
                        <a:spcAft>
                          <a:spcPts val="0"/>
                        </a:spcAft>
                        <a:buNone/>
                      </a:pPr>
                      <a:r>
                        <a:rPr lang="en" sz="1200" b="1">
                          <a:solidFill>
                            <a:schemeClr val="lt1"/>
                          </a:solidFill>
                          <a:latin typeface="Calibri"/>
                          <a:ea typeface="Calibri"/>
                          <a:cs typeface="Calibri"/>
                          <a:sym typeface="Calibri"/>
                        </a:rPr>
                        <a:t>What was your result on the What Kind of Spender Are You quiz? Do you agree or disagree with it? Why?</a:t>
                      </a:r>
                      <a:endParaRPr sz="1200"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2890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7"/>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Think Before You Spend</a:t>
            </a:r>
            <a:endParaRPr/>
          </a:p>
        </p:txBody>
      </p:sp>
      <p:sp>
        <p:nvSpPr>
          <p:cNvPr id="369" name="Google Shape;369;p47"/>
          <p:cNvSpPr txBox="1">
            <a:spLocks noGrp="1"/>
          </p:cNvSpPr>
          <p:nvPr>
            <p:ph type="body" idx="1"/>
          </p:nvPr>
        </p:nvSpPr>
        <p:spPr>
          <a:xfrm>
            <a:off x="576075" y="1828800"/>
            <a:ext cx="6629400" cy="14496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b="1"/>
              <a:t>Your first thought when you see the letters AEIOU might be about vowels versus consonants, but in this case it is an abbreviation for an Adjective, Emotion, Interesting, Oh, and Um. </a:t>
            </a:r>
            <a:endParaRPr b="1"/>
          </a:p>
          <a:p>
            <a:pPr marL="0" lvl="0" indent="0" algn="l" rtl="0">
              <a:spcBef>
                <a:spcPts val="1200"/>
              </a:spcBef>
              <a:spcAft>
                <a:spcPts val="1200"/>
              </a:spcAft>
              <a:buNone/>
            </a:pPr>
            <a:r>
              <a:rPr lang="en" b="1"/>
              <a:t>Use </a:t>
            </a:r>
            <a:r>
              <a:rPr lang="en" b="1" u="sng">
                <a:solidFill>
                  <a:schemeClr val="hlink"/>
                </a:solidFill>
                <a:hlinkClick r:id="rId3"/>
              </a:rPr>
              <a:t>this link</a:t>
            </a:r>
            <a:r>
              <a:rPr lang="en" b="1"/>
              <a:t> or the QR code below to replay the video from this module. As you watch it, think of answers to the questions corresponding to each vowel in the abbreviation.</a:t>
            </a:r>
            <a:endParaRPr b="1"/>
          </a:p>
        </p:txBody>
      </p:sp>
      <p:sp>
        <p:nvSpPr>
          <p:cNvPr id="370" name="Google Shape;370;p47"/>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animated video found in the </a:t>
            </a:r>
            <a:r>
              <a:rPr lang="en" u="sng">
                <a:solidFill>
                  <a:schemeClr val="hlink"/>
                </a:solidFill>
                <a:hlinkClick r:id="rId4"/>
              </a:rPr>
              <a:t>Spending Wisely</a:t>
            </a:r>
            <a:r>
              <a:rPr lang="en"/>
              <a:t> self-paced module.</a:t>
            </a:r>
            <a:endParaRPr/>
          </a:p>
        </p:txBody>
      </p:sp>
      <p:pic>
        <p:nvPicPr>
          <p:cNvPr id="371" name="Google Shape;371;p47">
            <a:hlinkClick r:id="rId3"/>
          </p:cNvPr>
          <p:cNvPicPr preferRelativeResize="0"/>
          <p:nvPr/>
        </p:nvPicPr>
        <p:blipFill rotWithShape="1">
          <a:blip r:embed="rId5">
            <a:alphaModFix/>
          </a:blip>
          <a:srcRect l="59" r="49"/>
          <a:stretch/>
        </p:blipFill>
        <p:spPr>
          <a:xfrm>
            <a:off x="576075" y="3382921"/>
            <a:ext cx="2647910" cy="1449731"/>
          </a:xfrm>
          <a:prstGeom prst="rect">
            <a:avLst/>
          </a:prstGeom>
          <a:noFill/>
          <a:ln>
            <a:noFill/>
          </a:ln>
        </p:spPr>
      </p:pic>
      <p:graphicFrame>
        <p:nvGraphicFramePr>
          <p:cNvPr id="372" name="Google Shape;372;p47"/>
          <p:cNvGraphicFramePr/>
          <p:nvPr/>
        </p:nvGraphicFramePr>
        <p:xfrm>
          <a:off x="576072" y="5137268"/>
          <a:ext cx="6629400" cy="4417270"/>
        </p:xfrm>
        <a:graphic>
          <a:graphicData uri="http://schemas.openxmlformats.org/drawingml/2006/table">
            <a:tbl>
              <a:tblPr>
                <a:noFill/>
                <a:tableStyleId>{6E2E4046-0964-46B6-8E3B-DB9C23914A39}</a:tableStyleId>
              </a:tblPr>
              <a:tblGrid>
                <a:gridCol w="2835200">
                  <a:extLst>
                    <a:ext uri="{9D8B030D-6E8A-4147-A177-3AD203B41FA5}">
                      <a16:colId xmlns:a16="http://schemas.microsoft.com/office/drawing/2014/main" val="20000"/>
                    </a:ext>
                  </a:extLst>
                </a:gridCol>
                <a:gridCol w="3794200">
                  <a:extLst>
                    <a:ext uri="{9D8B030D-6E8A-4147-A177-3AD203B41FA5}">
                      <a16:colId xmlns:a16="http://schemas.microsoft.com/office/drawing/2014/main" val="20001"/>
                    </a:ext>
                  </a:extLst>
                </a:gridCol>
              </a:tblGrid>
              <a:tr h="875725">
                <a:tc>
                  <a:txBody>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A</a:t>
                      </a:r>
                      <a:r>
                        <a:rPr lang="en" b="1">
                          <a:solidFill>
                            <a:schemeClr val="dk1"/>
                          </a:solidFill>
                          <a:latin typeface="Calibri"/>
                          <a:ea typeface="Calibri"/>
                          <a:cs typeface="Calibri"/>
                          <a:sym typeface="Calibri"/>
                        </a:rPr>
                        <a:t>—Adjective</a:t>
                      </a:r>
                      <a:endParaRPr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What words describe what you saw?</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75725">
                <a:tc>
                  <a:txBody>
                    <a:bodyPr/>
                    <a:lstStyle/>
                    <a:p>
                      <a:pPr marL="0" lvl="0" indent="0" algn="l" rtl="0">
                        <a:spcBef>
                          <a:spcPts val="0"/>
                        </a:spcBef>
                        <a:spcAft>
                          <a:spcPts val="0"/>
                        </a:spcAft>
                        <a:buClr>
                          <a:schemeClr val="dk1"/>
                        </a:buClr>
                        <a:buSzPts val="1100"/>
                        <a:buFont typeface="Arial"/>
                        <a:buNone/>
                      </a:pPr>
                      <a:r>
                        <a:rPr lang="en" sz="2000" b="1">
                          <a:solidFill>
                            <a:schemeClr val="dk1"/>
                          </a:solidFill>
                          <a:latin typeface="Calibri"/>
                          <a:ea typeface="Calibri"/>
                          <a:cs typeface="Calibri"/>
                          <a:sym typeface="Calibri"/>
                        </a:rPr>
                        <a:t>E</a:t>
                      </a:r>
                      <a:r>
                        <a:rPr lang="en" b="1">
                          <a:solidFill>
                            <a:schemeClr val="dk1"/>
                          </a:solidFill>
                          <a:latin typeface="Calibri"/>
                          <a:ea typeface="Calibri"/>
                          <a:cs typeface="Calibri"/>
                          <a:sym typeface="Calibri"/>
                        </a:rPr>
                        <a:t>—Emotion</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How does it make you feel?</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75725">
                <a:tc>
                  <a:txBody>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I</a:t>
                      </a:r>
                      <a:r>
                        <a:rPr lang="en" b="1">
                          <a:solidFill>
                            <a:schemeClr val="dk1"/>
                          </a:solidFill>
                          <a:latin typeface="Calibri"/>
                          <a:ea typeface="Calibri"/>
                          <a:cs typeface="Calibri"/>
                          <a:sym typeface="Calibri"/>
                        </a:rPr>
                        <a:t>—Interesting Info</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What do you find interesting?</a:t>
                      </a:r>
                      <a:endParaRPr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75725">
                <a:tc>
                  <a:txBody>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O</a:t>
                      </a:r>
                      <a:r>
                        <a:rPr lang="en" b="1">
                          <a:solidFill>
                            <a:schemeClr val="dk1"/>
                          </a:solidFill>
                          <a:latin typeface="Calibri"/>
                          <a:ea typeface="Calibri"/>
                          <a:cs typeface="Calibri"/>
                          <a:sym typeface="Calibri"/>
                        </a:rPr>
                        <a:t>—Oh!</a:t>
                      </a:r>
                      <a:endParaRPr b="1">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Did something surprise you?</a:t>
                      </a:r>
                      <a:endParaRPr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75725">
                <a:tc>
                  <a:txBody>
                    <a:bodyPr/>
                    <a:lstStyle/>
                    <a:p>
                      <a:pPr marL="0" lvl="0" indent="0" algn="l" rtl="0">
                        <a:spcBef>
                          <a:spcPts val="0"/>
                        </a:spcBef>
                        <a:spcAft>
                          <a:spcPts val="0"/>
                        </a:spcAft>
                        <a:buNone/>
                      </a:pPr>
                      <a:r>
                        <a:rPr lang="en" sz="2000" b="1">
                          <a:solidFill>
                            <a:schemeClr val="dk1"/>
                          </a:solidFill>
                          <a:latin typeface="Calibri"/>
                          <a:ea typeface="Calibri"/>
                          <a:cs typeface="Calibri"/>
                          <a:sym typeface="Calibri"/>
                        </a:rPr>
                        <a:t>U</a:t>
                      </a:r>
                      <a:r>
                        <a:rPr lang="en" b="1">
                          <a:solidFill>
                            <a:schemeClr val="dk1"/>
                          </a:solidFill>
                          <a:latin typeface="Calibri"/>
                          <a:ea typeface="Calibri"/>
                          <a:cs typeface="Calibri"/>
                          <a:sym typeface="Calibri"/>
                        </a:rPr>
                        <a:t>—Um?</a:t>
                      </a:r>
                      <a:endParaRPr>
                        <a:solidFill>
                          <a:schemeClr val="dk1"/>
                        </a:solidFill>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What questions do you have?</a:t>
                      </a:r>
                      <a:endParaRPr b="1">
                        <a:solidFill>
                          <a:schemeClr val="dk1"/>
                        </a:solidFill>
                        <a:latin typeface="Calibri"/>
                        <a:ea typeface="Calibri"/>
                        <a:cs typeface="Calibri"/>
                        <a:sym typeface="Calibri"/>
                      </a:endParaRPr>
                    </a:p>
                  </a:txBody>
                  <a:tcPr marL="77700" marR="77700" marT="178775" marB="17877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373" name="Google Shape;373;p47"/>
          <p:cNvPicPr preferRelativeResize="0"/>
          <p:nvPr/>
        </p:nvPicPr>
        <p:blipFill>
          <a:blip r:embed="rId6">
            <a:alphaModFix/>
          </a:blip>
          <a:stretch>
            <a:fillRect/>
          </a:stretch>
        </p:blipFill>
        <p:spPr>
          <a:xfrm>
            <a:off x="3495500" y="3382922"/>
            <a:ext cx="1449725" cy="1449725"/>
          </a:xfrm>
          <a:prstGeom prst="rect">
            <a:avLst/>
          </a:prstGeom>
          <a:noFill/>
          <a:ln>
            <a:noFill/>
          </a:ln>
        </p:spPr>
      </p:pic>
      <p:pic>
        <p:nvPicPr>
          <p:cNvPr id="374" name="Google Shape;374;p47">
            <a:hlinkClick r:id="rId7"/>
          </p:cNvPr>
          <p:cNvPicPr preferRelativeResize="0"/>
          <p:nvPr/>
        </p:nvPicPr>
        <p:blipFill>
          <a:blip r:embed="rId8">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8"/>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Spending Wisely</a:t>
            </a:r>
            <a:r>
              <a:rPr lang="en"/>
              <a:t> self-paced module.</a:t>
            </a:r>
            <a:endParaRPr/>
          </a:p>
        </p:txBody>
      </p:sp>
      <p:graphicFrame>
        <p:nvGraphicFramePr>
          <p:cNvPr id="380" name="Google Shape;380;p48"/>
          <p:cNvGraphicFramePr/>
          <p:nvPr/>
        </p:nvGraphicFramePr>
        <p:xfrm>
          <a:off x="576072" y="1371593"/>
          <a:ext cx="6629400" cy="3493980"/>
        </p:xfrm>
        <a:graphic>
          <a:graphicData uri="http://schemas.openxmlformats.org/drawingml/2006/table">
            <a:tbl>
              <a:tblPr>
                <a:noFill/>
                <a:tableStyleId>{6E2E4046-0964-46B6-8E3B-DB9C23914A39}</a:tableStyleId>
              </a:tblPr>
              <a:tblGrid>
                <a:gridCol w="1308100">
                  <a:extLst>
                    <a:ext uri="{9D8B030D-6E8A-4147-A177-3AD203B41FA5}">
                      <a16:colId xmlns:a16="http://schemas.microsoft.com/office/drawing/2014/main" val="20000"/>
                    </a:ext>
                  </a:extLst>
                </a:gridCol>
                <a:gridCol w="2660650">
                  <a:extLst>
                    <a:ext uri="{9D8B030D-6E8A-4147-A177-3AD203B41FA5}">
                      <a16:colId xmlns:a16="http://schemas.microsoft.com/office/drawing/2014/main" val="20001"/>
                    </a:ext>
                  </a:extLst>
                </a:gridCol>
                <a:gridCol w="2660650">
                  <a:extLst>
                    <a:ext uri="{9D8B030D-6E8A-4147-A177-3AD203B41FA5}">
                      <a16:colId xmlns:a16="http://schemas.microsoft.com/office/drawing/2014/main" val="20002"/>
                    </a:ext>
                  </a:extLst>
                </a:gridCol>
              </a:tblGrid>
              <a:tr h="459575">
                <a:tc gridSpan="3">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For each factor below, list a question you might ask yourself before making a purchase and explain why the factor is important to consider.</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275">
                <a:tc>
                  <a:txBody>
                    <a:bodyPr/>
                    <a:lstStyle/>
                    <a:p>
                      <a:pPr marL="0" lvl="0" indent="0" algn="l" rtl="0">
                        <a:spcBef>
                          <a:spcPts val="0"/>
                        </a:spcBef>
                        <a:spcAft>
                          <a:spcPts val="0"/>
                        </a:spcAft>
                        <a:buNone/>
                      </a:pPr>
                      <a:r>
                        <a:rPr lang="en" b="1">
                          <a:latin typeface="Calibri"/>
                          <a:ea typeface="Calibri"/>
                          <a:cs typeface="Calibri"/>
                          <a:sym typeface="Calibri"/>
                        </a:rPr>
                        <a:t>Factor</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b="1">
                          <a:solidFill>
                            <a:schemeClr val="dk1"/>
                          </a:solidFill>
                          <a:latin typeface="Calibri"/>
                          <a:ea typeface="Calibri"/>
                          <a:cs typeface="Calibri"/>
                          <a:sym typeface="Calibri"/>
                        </a:rPr>
                        <a:t>Question</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b="1">
                          <a:solidFill>
                            <a:schemeClr val="dk1"/>
                          </a:solidFill>
                          <a:latin typeface="Calibri"/>
                          <a:ea typeface="Calibri"/>
                          <a:cs typeface="Calibri"/>
                          <a:sym typeface="Calibri"/>
                        </a:rPr>
                        <a:t>Reason It Is Important</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829400">
                <a:tc>
                  <a:txBody>
                    <a:bodyPr/>
                    <a:lstStyle/>
                    <a:p>
                      <a:pPr marL="0" lvl="0" indent="0" algn="l" rtl="0">
                        <a:spcBef>
                          <a:spcPts val="0"/>
                        </a:spcBef>
                        <a:spcAft>
                          <a:spcPts val="0"/>
                        </a:spcAft>
                        <a:buNone/>
                      </a:pPr>
                      <a:r>
                        <a:rPr lang="en" sz="1200">
                          <a:latin typeface="Calibri"/>
                          <a:ea typeface="Calibri"/>
                          <a:cs typeface="Calibri"/>
                          <a:sym typeface="Calibri"/>
                        </a:rPr>
                        <a:t>Affordability</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9400">
                <a:tc>
                  <a:txBody>
                    <a:bodyPr/>
                    <a:lstStyle/>
                    <a:p>
                      <a:pPr marL="0" lvl="0" indent="0" algn="l" rtl="0">
                        <a:spcBef>
                          <a:spcPts val="0"/>
                        </a:spcBef>
                        <a:spcAft>
                          <a:spcPts val="0"/>
                        </a:spcAft>
                        <a:buNone/>
                      </a:pPr>
                      <a:r>
                        <a:rPr lang="en" sz="1200">
                          <a:latin typeface="Calibri"/>
                          <a:ea typeface="Calibri"/>
                          <a:cs typeface="Calibri"/>
                          <a:sym typeface="Calibri"/>
                        </a:rPr>
                        <a:t>Price</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29400">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Durability</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graphicFrame>
        <p:nvGraphicFramePr>
          <p:cNvPr id="381" name="Google Shape;381;p48"/>
          <p:cNvGraphicFramePr/>
          <p:nvPr/>
        </p:nvGraphicFramePr>
        <p:xfrm>
          <a:off x="576072" y="5132068"/>
          <a:ext cx="6629400" cy="3707340"/>
        </p:xfrm>
        <a:graphic>
          <a:graphicData uri="http://schemas.openxmlformats.org/drawingml/2006/table">
            <a:tbl>
              <a:tblPr>
                <a:noFill/>
                <a:tableStyleId>{6E2E4046-0964-46B6-8E3B-DB9C23914A39}</a:tableStyleId>
              </a:tblPr>
              <a:tblGrid>
                <a:gridCol w="2185050">
                  <a:extLst>
                    <a:ext uri="{9D8B030D-6E8A-4147-A177-3AD203B41FA5}">
                      <a16:colId xmlns:a16="http://schemas.microsoft.com/office/drawing/2014/main" val="20000"/>
                    </a:ext>
                  </a:extLst>
                </a:gridCol>
                <a:gridCol w="4444350">
                  <a:extLst>
                    <a:ext uri="{9D8B030D-6E8A-4147-A177-3AD203B41FA5}">
                      <a16:colId xmlns:a16="http://schemas.microsoft.com/office/drawing/2014/main" val="20001"/>
                    </a:ext>
                  </a:extLst>
                </a:gridCol>
              </a:tblGrid>
              <a:tr h="440350">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Think about three things you have purchased. What influenced your spending decision? Was it just something you wanted? Did you need it? Did you feel pressure to purchase it? Did you see it advertised?</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b="1">
                          <a:latin typeface="Calibri"/>
                          <a:ea typeface="Calibri"/>
                          <a:cs typeface="Calibri"/>
                          <a:sym typeface="Calibri"/>
                        </a:rPr>
                        <a:t>What Was Purchased</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b="1">
                          <a:solidFill>
                            <a:schemeClr val="dk1"/>
                          </a:solidFill>
                          <a:latin typeface="Calibri"/>
                          <a:ea typeface="Calibri"/>
                          <a:cs typeface="Calibri"/>
                          <a:sym typeface="Calibri"/>
                        </a:rPr>
                        <a:t>Why You Bought it</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82940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9400">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29400">
                <a:tc>
                  <a:txBody>
                    <a:bodyPr/>
                    <a:lstStyle/>
                    <a:p>
                      <a:pPr marL="0" lvl="0" indent="0" algn="l" rtl="0">
                        <a:spcBef>
                          <a:spcPts val="0"/>
                        </a:spcBef>
                        <a:spcAft>
                          <a:spcPts val="0"/>
                        </a:spcAft>
                        <a:buClr>
                          <a:srgbClr val="000000"/>
                        </a:buClr>
                        <a:buSzPts val="1100"/>
                        <a:buFont typeface="Arial"/>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Spending Wisely</a:t>
            </a:r>
            <a:r>
              <a:rPr lang="en"/>
              <a:t> self-paced module.</a:t>
            </a:r>
            <a:endParaRPr/>
          </a:p>
        </p:txBody>
      </p:sp>
      <p:graphicFrame>
        <p:nvGraphicFramePr>
          <p:cNvPr id="387" name="Google Shape;387;p49"/>
          <p:cNvGraphicFramePr/>
          <p:nvPr/>
        </p:nvGraphicFramePr>
        <p:xfrm>
          <a:off x="576072" y="1371593"/>
          <a:ext cx="6629400" cy="6368490"/>
        </p:xfrm>
        <a:graphic>
          <a:graphicData uri="http://schemas.openxmlformats.org/drawingml/2006/table">
            <a:tbl>
              <a:tblPr>
                <a:noFill/>
                <a:tableStyleId>{6E2E4046-0964-46B6-8E3B-DB9C23914A39}</a:tableStyleId>
              </a:tblPr>
              <a:tblGrid>
                <a:gridCol w="1308100">
                  <a:extLst>
                    <a:ext uri="{9D8B030D-6E8A-4147-A177-3AD203B41FA5}">
                      <a16:colId xmlns:a16="http://schemas.microsoft.com/office/drawing/2014/main" val="20000"/>
                    </a:ext>
                  </a:extLst>
                </a:gridCol>
                <a:gridCol w="2660650">
                  <a:extLst>
                    <a:ext uri="{9D8B030D-6E8A-4147-A177-3AD203B41FA5}">
                      <a16:colId xmlns:a16="http://schemas.microsoft.com/office/drawing/2014/main" val="20001"/>
                    </a:ext>
                  </a:extLst>
                </a:gridCol>
                <a:gridCol w="2660650">
                  <a:extLst>
                    <a:ext uri="{9D8B030D-6E8A-4147-A177-3AD203B41FA5}">
                      <a16:colId xmlns:a16="http://schemas.microsoft.com/office/drawing/2014/main" val="20002"/>
                    </a:ext>
                  </a:extLst>
                </a:gridCol>
              </a:tblGrid>
              <a:tr h="459575">
                <a:tc gridSpan="3">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Technology puts information and tools at your fingertips so you can be a smarter shopper. Identify two apps, websites, or other tools for each category. What are the main features of each? </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8275">
                <a:tc>
                  <a:txBody>
                    <a:bodyPr/>
                    <a:lstStyle/>
                    <a:p>
                      <a:pPr marL="0" lvl="0" indent="0" algn="l" rtl="0">
                        <a:spcBef>
                          <a:spcPts val="0"/>
                        </a:spcBef>
                        <a:spcAft>
                          <a:spcPts val="0"/>
                        </a:spcAft>
                        <a:buNone/>
                      </a:pPr>
                      <a:r>
                        <a:rPr lang="en" sz="1200" b="1">
                          <a:latin typeface="Calibri"/>
                          <a:ea typeface="Calibri"/>
                          <a:cs typeface="Calibri"/>
                          <a:sym typeface="Calibri"/>
                        </a:rPr>
                        <a:t>Category</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b="1">
                          <a:solidFill>
                            <a:schemeClr val="dk1"/>
                          </a:solidFill>
                          <a:latin typeface="Calibri"/>
                          <a:ea typeface="Calibri"/>
                          <a:cs typeface="Calibri"/>
                          <a:sym typeface="Calibri"/>
                        </a:rPr>
                        <a:t>#1</a:t>
                      </a:r>
                      <a:endParaRPr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b="1">
                          <a:solidFill>
                            <a:schemeClr val="dk1"/>
                          </a:solidFill>
                          <a:latin typeface="Calibri"/>
                          <a:ea typeface="Calibri"/>
                          <a:cs typeface="Calibri"/>
                          <a:sym typeface="Calibri"/>
                        </a:rPr>
                        <a:t>#2</a:t>
                      </a:r>
                      <a:endParaRPr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1716450">
                <a:tc>
                  <a:txBody>
                    <a:bodyPr/>
                    <a:lstStyle/>
                    <a:p>
                      <a:pPr marL="0" lvl="0" indent="0" algn="l" rtl="0">
                        <a:spcBef>
                          <a:spcPts val="0"/>
                        </a:spcBef>
                        <a:spcAft>
                          <a:spcPts val="0"/>
                        </a:spcAft>
                        <a:buNone/>
                      </a:pPr>
                      <a:r>
                        <a:rPr lang="en" sz="1200">
                          <a:latin typeface="Calibri"/>
                          <a:ea typeface="Calibri"/>
                          <a:cs typeface="Calibri"/>
                          <a:sym typeface="Calibri"/>
                        </a:rPr>
                        <a:t>Price Comparison</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716450">
                <a:tc>
                  <a:txBody>
                    <a:bodyPr/>
                    <a:lstStyle/>
                    <a:p>
                      <a:pPr marL="0" lvl="0" indent="0" algn="l" rtl="0">
                        <a:spcBef>
                          <a:spcPts val="0"/>
                        </a:spcBef>
                        <a:spcAft>
                          <a:spcPts val="0"/>
                        </a:spcAft>
                        <a:buNone/>
                      </a:pPr>
                      <a:r>
                        <a:rPr lang="en" sz="1200">
                          <a:latin typeface="Calibri"/>
                          <a:ea typeface="Calibri"/>
                          <a:cs typeface="Calibri"/>
                          <a:sym typeface="Calibri"/>
                        </a:rPr>
                        <a:t>Online Coupons or Discount Codes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71645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Consumer Reviews and Rating</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pic>
        <p:nvPicPr>
          <p:cNvPr id="388" name="Google Shape;388;p49"/>
          <p:cNvPicPr preferRelativeResize="0"/>
          <p:nvPr/>
        </p:nvPicPr>
        <p:blipFill>
          <a:blip r:embed="rId4">
            <a:alphaModFix/>
          </a:blip>
          <a:stretch>
            <a:fillRect/>
          </a:stretch>
        </p:blipFill>
        <p:spPr>
          <a:xfrm>
            <a:off x="2674020" y="8700200"/>
            <a:ext cx="2433511" cy="901000"/>
          </a:xfrm>
          <a:prstGeom prst="rect">
            <a:avLst/>
          </a:prstGeom>
          <a:noFill/>
          <a:ln>
            <a:noFill/>
          </a:ln>
        </p:spPr>
      </p:pic>
      <p:pic>
        <p:nvPicPr>
          <p:cNvPr id="389" name="Google Shape;389;p49"/>
          <p:cNvPicPr preferRelativeResize="0"/>
          <p:nvPr/>
        </p:nvPicPr>
        <p:blipFill>
          <a:blip r:embed="rId5">
            <a:alphaModFix/>
          </a:blip>
          <a:stretch>
            <a:fillRect/>
          </a:stretch>
        </p:blipFill>
        <p:spPr>
          <a:xfrm>
            <a:off x="5030226" y="8700200"/>
            <a:ext cx="2175250" cy="901000"/>
          </a:xfrm>
          <a:prstGeom prst="rect">
            <a:avLst/>
          </a:prstGeom>
          <a:noFill/>
          <a:ln>
            <a:noFill/>
          </a:ln>
        </p:spPr>
      </p:pic>
      <p:pic>
        <p:nvPicPr>
          <p:cNvPr id="390" name="Google Shape;390;p49"/>
          <p:cNvPicPr preferRelativeResize="0"/>
          <p:nvPr/>
        </p:nvPicPr>
        <p:blipFill>
          <a:blip r:embed="rId6">
            <a:alphaModFix/>
          </a:blip>
          <a:stretch>
            <a:fillRect/>
          </a:stretch>
        </p:blipFill>
        <p:spPr>
          <a:xfrm>
            <a:off x="576075" y="8700204"/>
            <a:ext cx="2175250" cy="90099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this page to reflect on what you have learned in Topic 5: Spending Wisely.</a:t>
            </a:r>
            <a:endParaRPr/>
          </a:p>
        </p:txBody>
      </p:sp>
      <p:graphicFrame>
        <p:nvGraphicFramePr>
          <p:cNvPr id="396" name="Google Shape;396;p50"/>
          <p:cNvGraphicFramePr/>
          <p:nvPr/>
        </p:nvGraphicFramePr>
        <p:xfrm>
          <a:off x="576072" y="6357943"/>
          <a:ext cx="6629050" cy="2224920"/>
        </p:xfrm>
        <a:graphic>
          <a:graphicData uri="http://schemas.openxmlformats.org/drawingml/2006/table">
            <a:tbl>
              <a:tblPr>
                <a:noFill/>
                <a:tableStyleId>{6E2E4046-0964-46B6-8E3B-DB9C23914A39}</a:tableStyleId>
              </a:tblPr>
              <a:tblGrid>
                <a:gridCol w="3125150">
                  <a:extLst>
                    <a:ext uri="{9D8B030D-6E8A-4147-A177-3AD203B41FA5}">
                      <a16:colId xmlns:a16="http://schemas.microsoft.com/office/drawing/2014/main" val="20000"/>
                    </a:ext>
                  </a:extLst>
                </a:gridCol>
                <a:gridCol w="875975">
                  <a:extLst>
                    <a:ext uri="{9D8B030D-6E8A-4147-A177-3AD203B41FA5}">
                      <a16:colId xmlns:a16="http://schemas.microsoft.com/office/drawing/2014/main" val="20001"/>
                    </a:ext>
                  </a:extLst>
                </a:gridCol>
                <a:gridCol w="875975">
                  <a:extLst>
                    <a:ext uri="{9D8B030D-6E8A-4147-A177-3AD203B41FA5}">
                      <a16:colId xmlns:a16="http://schemas.microsoft.com/office/drawing/2014/main" val="20002"/>
                    </a:ext>
                  </a:extLst>
                </a:gridCol>
                <a:gridCol w="875975">
                  <a:extLst>
                    <a:ext uri="{9D8B030D-6E8A-4147-A177-3AD203B41FA5}">
                      <a16:colId xmlns:a16="http://schemas.microsoft.com/office/drawing/2014/main" val="20003"/>
                    </a:ext>
                  </a:extLst>
                </a:gridCol>
                <a:gridCol w="875975">
                  <a:extLst>
                    <a:ext uri="{9D8B030D-6E8A-4147-A177-3AD203B41FA5}">
                      <a16:colId xmlns:a16="http://schemas.microsoft.com/office/drawing/2014/main" val="20004"/>
                    </a:ext>
                  </a:extLst>
                </a:gridCol>
              </a:tblGrid>
              <a:tr h="313600">
                <a:tc gridSpan="5">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End-of-Module Self-Evaluation</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8950">
                <a:tc>
                  <a:txBody>
                    <a:bodyPr/>
                    <a:lstStyle/>
                    <a:p>
                      <a:pPr marL="0" lvl="0" indent="0" algn="l" rtl="0">
                        <a:spcBef>
                          <a:spcPts val="0"/>
                        </a:spcBef>
                        <a:spcAft>
                          <a:spcPts val="0"/>
                        </a:spcAft>
                        <a:buNone/>
                      </a:pPr>
                      <a:r>
                        <a:rPr lang="en" sz="1200" b="1">
                          <a:solidFill>
                            <a:schemeClr val="dk1"/>
                          </a:solidFill>
                          <a:latin typeface="Calibri"/>
                          <a:ea typeface="Calibri"/>
                          <a:cs typeface="Calibri"/>
                          <a:sym typeface="Calibri"/>
                        </a:rPr>
                        <a:t>Consider the learning goals for this module. How do you feel about each goal after completing this topic?</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Strongly</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Somewhat</a:t>
                      </a:r>
                      <a:endParaRPr sz="1200" b="1">
                        <a:solidFill>
                          <a:schemeClr val="dk1"/>
                        </a:solidFill>
                        <a:latin typeface="Calibri"/>
                        <a:ea typeface="Calibri"/>
                        <a:cs typeface="Calibri"/>
                        <a:sym typeface="Calibri"/>
                      </a:endParaRPr>
                    </a:p>
                    <a:p>
                      <a:pPr marL="0" lvl="0" indent="0" algn="ctr" rtl="0">
                        <a:spcBef>
                          <a:spcPts val="0"/>
                        </a:spcBef>
                        <a:spcAft>
                          <a:spcPts val="0"/>
                        </a:spcAft>
                        <a:buNone/>
                      </a:pPr>
                      <a:r>
                        <a:rPr lang="en" sz="1200" b="1">
                          <a:solidFill>
                            <a:schemeClr val="dk1"/>
                          </a:solidFill>
                          <a:latin typeface="Calibri"/>
                          <a:ea typeface="Calibri"/>
                          <a:cs typeface="Calibri"/>
                          <a:sym typeface="Calibri"/>
                        </a:rPr>
                        <a:t>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Somewhat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1"/>
                          </a:solidFill>
                          <a:latin typeface="Calibri"/>
                          <a:ea typeface="Calibri"/>
                          <a:cs typeface="Calibri"/>
                          <a:sym typeface="Calibri"/>
                        </a:rPr>
                        <a:t>Strongly Disagree</a:t>
                      </a:r>
                      <a:endParaRPr sz="1200" b="1">
                        <a:solidFill>
                          <a:schemeClr val="dk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200">
                          <a:latin typeface="Calibri"/>
                          <a:ea typeface="Calibri"/>
                          <a:cs typeface="Calibri"/>
                          <a:sym typeface="Calibri"/>
                        </a:rPr>
                        <a:t>I can name factors that influence my spending decisions.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58675">
                <a:tc>
                  <a:txBody>
                    <a:bodyPr/>
                    <a:lstStyle/>
                    <a:p>
                      <a:pPr marL="0" lvl="0" indent="0" algn="l" rtl="0">
                        <a:spcBef>
                          <a:spcPts val="0"/>
                        </a:spcBef>
                        <a:spcAft>
                          <a:spcPts val="0"/>
                        </a:spcAft>
                        <a:buNone/>
                      </a:pPr>
                      <a:r>
                        <a:rPr lang="en" sz="1200">
                          <a:latin typeface="Calibri"/>
                          <a:ea typeface="Calibri"/>
                          <a:cs typeface="Calibri"/>
                          <a:sym typeface="Calibri"/>
                        </a:rPr>
                        <a:t>I can cite examples of steps I can take to make more informed spending decisions.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397" name="Google Shape;397;p50"/>
          <p:cNvGraphicFramePr/>
          <p:nvPr/>
        </p:nvGraphicFramePr>
        <p:xfrm>
          <a:off x="576072" y="1371605"/>
          <a:ext cx="6629400" cy="365760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562475">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In this module, you learned about ways to spend wisely. Consider a purchase you can see yourself making in the future and describe how you could apply what you have learned. </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8346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398" name="Google Shape;398;p50"/>
          <p:cNvPicPr preferRelativeResize="0"/>
          <p:nvPr/>
        </p:nvPicPr>
        <p:blipFill>
          <a:blip r:embed="rId3">
            <a:alphaModFix/>
          </a:blip>
          <a:stretch>
            <a:fillRect/>
          </a:stretch>
        </p:blipFill>
        <p:spPr>
          <a:xfrm>
            <a:off x="576075" y="5359362"/>
            <a:ext cx="3486014" cy="896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1"/>
          <p:cNvSpPr txBox="1">
            <a:spLocks noGrp="1"/>
          </p:cNvSpPr>
          <p:nvPr>
            <p:ph type="ctrTitle"/>
          </p:nvPr>
        </p:nvSpPr>
        <p:spPr>
          <a:xfrm>
            <a:off x="521208" y="1691640"/>
            <a:ext cx="6629400" cy="1550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Being Financially Responsible</a:t>
            </a:r>
            <a:endParaRPr/>
          </a:p>
          <a:p>
            <a:pPr marL="0" lvl="0" indent="0" algn="l" rtl="0">
              <a:spcBef>
                <a:spcPts val="0"/>
              </a:spcBef>
              <a:spcAft>
                <a:spcPts val="0"/>
              </a:spcAft>
              <a:buNone/>
            </a:pPr>
            <a:endParaRPr b="0"/>
          </a:p>
          <a:p>
            <a:pPr marL="0" lvl="0" indent="0" algn="l" rtl="0">
              <a:spcBef>
                <a:spcPts val="0"/>
              </a:spcBef>
              <a:spcAft>
                <a:spcPts val="0"/>
              </a:spcAft>
              <a:buNone/>
            </a:pPr>
            <a:r>
              <a:rPr lang="en" b="0"/>
              <a:t>Wrap Up</a:t>
            </a:r>
            <a:endParaRPr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2"/>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Unit 1: Glossary of Key Terms</a:t>
            </a:r>
            <a:endParaRPr/>
          </a:p>
        </p:txBody>
      </p:sp>
      <p:graphicFrame>
        <p:nvGraphicFramePr>
          <p:cNvPr id="409" name="Google Shape;409;p52"/>
          <p:cNvGraphicFramePr/>
          <p:nvPr/>
        </p:nvGraphicFramePr>
        <p:xfrm>
          <a:off x="576075" y="1828806"/>
          <a:ext cx="6629400" cy="7615335"/>
        </p:xfrm>
        <a:graphic>
          <a:graphicData uri="http://schemas.openxmlformats.org/drawingml/2006/table">
            <a:tbl>
              <a:tblPr>
                <a:noFill/>
                <a:tableStyleId>{6E2E4046-0964-46B6-8E3B-DB9C23914A39}</a:tableStyleId>
              </a:tblPr>
              <a:tblGrid>
                <a:gridCol w="1199400">
                  <a:extLst>
                    <a:ext uri="{9D8B030D-6E8A-4147-A177-3AD203B41FA5}">
                      <a16:colId xmlns:a16="http://schemas.microsoft.com/office/drawing/2014/main" val="20000"/>
                    </a:ext>
                  </a:extLst>
                </a:gridCol>
                <a:gridCol w="2411900">
                  <a:extLst>
                    <a:ext uri="{9D8B030D-6E8A-4147-A177-3AD203B41FA5}">
                      <a16:colId xmlns:a16="http://schemas.microsoft.com/office/drawing/2014/main" val="20001"/>
                    </a:ext>
                  </a:extLst>
                </a:gridCol>
                <a:gridCol w="3018100">
                  <a:extLst>
                    <a:ext uri="{9D8B030D-6E8A-4147-A177-3AD203B41FA5}">
                      <a16:colId xmlns:a16="http://schemas.microsoft.com/office/drawing/2014/main" val="20002"/>
                    </a:ext>
                  </a:extLst>
                </a:gridCol>
              </a:tblGrid>
              <a:tr h="29710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Term</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Definition</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Action plan</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Defines a goal or target, resources needed to achieve the goal, steps to be taken, and a timeline</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Budget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Shows the sources of people’s income as well as their expenses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Debt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Owing money, often the result of spending more than you earn</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Financial counselors</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People who help clients develop budgets and make wise financial decisions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Fixed expenses</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Expenses that are usually the same every month</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Goals</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Object of a person’s ambition; an aim or desired result </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Money habits</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Things you do—often without even thinking about them—that involve your money</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7"/>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Variable expenses</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Clr>
                          <a:srgbClr val="000000"/>
                        </a:buClr>
                        <a:buSzPts val="1100"/>
                        <a:buFont typeface="Arial"/>
                        <a:buNone/>
                      </a:pPr>
                      <a:r>
                        <a:rPr lang="en" sz="1200">
                          <a:latin typeface="Calibri"/>
                          <a:ea typeface="Calibri"/>
                          <a:cs typeface="Calibri"/>
                          <a:sym typeface="Calibri"/>
                        </a:rPr>
                        <a:t>Expenses that are usually different from one month to another</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8"/>
                  </a:ext>
                </a:extLst>
              </a:tr>
              <a:tr h="802125">
                <a:tc>
                  <a:txBody>
                    <a:bodyPr/>
                    <a:lstStyle/>
                    <a:p>
                      <a:pPr marL="0" lvl="0" indent="0" algn="l" rtl="0">
                        <a:spcBef>
                          <a:spcPts val="0"/>
                        </a:spcBef>
                        <a:spcAft>
                          <a:spcPts val="0"/>
                        </a:spcAft>
                        <a:buNone/>
                      </a:pPr>
                      <a:r>
                        <a:rPr lang="en" sz="1200" b="1">
                          <a:latin typeface="Calibri"/>
                          <a:ea typeface="Calibri"/>
                          <a:cs typeface="Calibri"/>
                          <a:sym typeface="Calibri"/>
                        </a:rPr>
                        <a:t>Vision board</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a:latin typeface="Calibri"/>
                          <a:ea typeface="Calibri"/>
                          <a:cs typeface="Calibri"/>
                          <a:sym typeface="Calibri"/>
                        </a:rPr>
                        <a:t>Tool used to help establish and maintain focus on life goals</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Unit 1: Personal Action Plan</a:t>
            </a:r>
            <a:endParaRPr/>
          </a:p>
        </p:txBody>
      </p:sp>
      <p:graphicFrame>
        <p:nvGraphicFramePr>
          <p:cNvPr id="415" name="Google Shape;415;p53"/>
          <p:cNvGraphicFramePr/>
          <p:nvPr/>
        </p:nvGraphicFramePr>
        <p:xfrm>
          <a:off x="576075" y="1828806"/>
          <a:ext cx="6629325" cy="4082528"/>
        </p:xfrm>
        <a:graphic>
          <a:graphicData uri="http://schemas.openxmlformats.org/drawingml/2006/table">
            <a:tbl>
              <a:tblPr>
                <a:noFill/>
                <a:tableStyleId>{6E2E4046-0964-46B6-8E3B-DB9C23914A39}</a:tableStyleId>
              </a:tblPr>
              <a:tblGrid>
                <a:gridCol w="3990600">
                  <a:extLst>
                    <a:ext uri="{9D8B030D-6E8A-4147-A177-3AD203B41FA5}">
                      <a16:colId xmlns:a16="http://schemas.microsoft.com/office/drawing/2014/main" val="20000"/>
                    </a:ext>
                  </a:extLst>
                </a:gridCol>
                <a:gridCol w="879575">
                  <a:extLst>
                    <a:ext uri="{9D8B030D-6E8A-4147-A177-3AD203B41FA5}">
                      <a16:colId xmlns:a16="http://schemas.microsoft.com/office/drawing/2014/main" val="20001"/>
                    </a:ext>
                  </a:extLst>
                </a:gridCol>
                <a:gridCol w="879575">
                  <a:extLst>
                    <a:ext uri="{9D8B030D-6E8A-4147-A177-3AD203B41FA5}">
                      <a16:colId xmlns:a16="http://schemas.microsoft.com/office/drawing/2014/main" val="20002"/>
                    </a:ext>
                  </a:extLst>
                </a:gridCol>
                <a:gridCol w="879575">
                  <a:extLst>
                    <a:ext uri="{9D8B030D-6E8A-4147-A177-3AD203B41FA5}">
                      <a16:colId xmlns:a16="http://schemas.microsoft.com/office/drawing/2014/main" val="20003"/>
                    </a:ext>
                  </a:extLst>
                </a:gridCol>
              </a:tblGrid>
              <a:tr h="706725">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Consider each of the topics addressed in this unit. Which actions will you take to become financially responsible? </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a:solidFill>
                            <a:schemeClr val="lt1"/>
                          </a:solidFill>
                          <a:latin typeface="Calibri"/>
                          <a:ea typeface="Calibri"/>
                          <a:cs typeface="Calibri"/>
                          <a:sym typeface="Calibri"/>
                        </a:rPr>
                        <a:t>Already Doing</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a:solidFill>
                            <a:schemeClr val="lt1"/>
                          </a:solidFill>
                          <a:latin typeface="Calibri"/>
                          <a:ea typeface="Calibri"/>
                          <a:cs typeface="Calibri"/>
                          <a:sym typeface="Calibri"/>
                        </a:rPr>
                        <a:t>Need to Do</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b="1">
                          <a:solidFill>
                            <a:schemeClr val="lt1"/>
                          </a:solidFill>
                          <a:latin typeface="Calibri"/>
                          <a:ea typeface="Calibri"/>
                          <a:cs typeface="Calibri"/>
                          <a:sym typeface="Calibri"/>
                        </a:rPr>
                        <a:t>Not in My Plans</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34950">
                <a:tc>
                  <a:txBody>
                    <a:bodyPr/>
                    <a:lstStyle/>
                    <a:p>
                      <a:pPr marL="0" lvl="0" indent="0" algn="l" rtl="0">
                        <a:spcBef>
                          <a:spcPts val="0"/>
                        </a:spcBef>
                        <a:spcAft>
                          <a:spcPts val="0"/>
                        </a:spcAft>
                        <a:buNone/>
                      </a:pPr>
                      <a:r>
                        <a:rPr lang="en" sz="1200" b="1">
                          <a:latin typeface="Calibri"/>
                          <a:ea typeface="Calibri"/>
                          <a:cs typeface="Calibri"/>
                          <a:sym typeface="Calibri"/>
                        </a:rPr>
                        <a:t>I have set goals for the future and considered the financial implications. </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34950">
                <a:tc>
                  <a:txBody>
                    <a:bodyPr/>
                    <a:lstStyle/>
                    <a:p>
                      <a:pPr marL="0" lvl="0" indent="0" algn="l" rtl="0">
                        <a:spcBef>
                          <a:spcPts val="0"/>
                        </a:spcBef>
                        <a:spcAft>
                          <a:spcPts val="0"/>
                        </a:spcAft>
                        <a:buNone/>
                      </a:pPr>
                      <a:r>
                        <a:rPr lang="en" sz="1200" b="1">
                          <a:latin typeface="Calibri"/>
                          <a:ea typeface="Calibri"/>
                          <a:cs typeface="Calibri"/>
                          <a:sym typeface="Calibri"/>
                        </a:rPr>
                        <a:t>I have written my goals down and tried to make them SMART.</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434950">
                <a:tc>
                  <a:txBody>
                    <a:bodyPr/>
                    <a:lstStyle/>
                    <a:p>
                      <a:pPr marL="0" lvl="0" indent="0" algn="l" rtl="0">
                        <a:spcBef>
                          <a:spcPts val="0"/>
                        </a:spcBef>
                        <a:spcAft>
                          <a:spcPts val="0"/>
                        </a:spcAft>
                        <a:buClr>
                          <a:srgbClr val="000000"/>
                        </a:buClr>
                        <a:buSzPts val="2200"/>
                        <a:buFont typeface="Arial"/>
                        <a:buNone/>
                      </a:pPr>
                      <a:r>
                        <a:rPr lang="en" sz="1200" b="1">
                          <a:latin typeface="Calibri"/>
                          <a:ea typeface="Calibri"/>
                          <a:cs typeface="Calibri"/>
                          <a:sym typeface="Calibri"/>
                        </a:rPr>
                        <a:t>I have examined my current money habits and ways to improve them. </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434950">
                <a:tc>
                  <a:txBody>
                    <a:bodyPr/>
                    <a:lstStyle/>
                    <a:p>
                      <a:pPr marL="0" lvl="0" indent="0" algn="l" rtl="0">
                        <a:spcBef>
                          <a:spcPts val="0"/>
                        </a:spcBef>
                        <a:spcAft>
                          <a:spcPts val="0"/>
                        </a:spcAft>
                        <a:buNone/>
                      </a:pPr>
                      <a:r>
                        <a:rPr lang="en" sz="1200" b="1">
                          <a:latin typeface="Calibri"/>
                          <a:ea typeface="Calibri"/>
                          <a:cs typeface="Calibri"/>
                          <a:sym typeface="Calibri"/>
                        </a:rPr>
                        <a:t>I track my income and expenses using some form of a budget. </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434950">
                <a:tc>
                  <a:txBody>
                    <a:bodyPr/>
                    <a:lstStyle/>
                    <a:p>
                      <a:pPr marL="0" lvl="0" indent="0" algn="l" rtl="0">
                        <a:spcBef>
                          <a:spcPts val="0"/>
                        </a:spcBef>
                        <a:spcAft>
                          <a:spcPts val="0"/>
                        </a:spcAft>
                        <a:buNone/>
                      </a:pPr>
                      <a:r>
                        <a:rPr lang="en" sz="1200" b="1">
                          <a:latin typeface="Calibri"/>
                          <a:ea typeface="Calibri"/>
                          <a:cs typeface="Calibri"/>
                          <a:sym typeface="Calibri"/>
                        </a:rPr>
                        <a:t>I comparison shop when making large purchases. </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r h="434950">
                <a:tc>
                  <a:txBody>
                    <a:bodyPr/>
                    <a:lstStyle/>
                    <a:p>
                      <a:pPr marL="0" lvl="0" indent="0" algn="l" rtl="0">
                        <a:spcBef>
                          <a:spcPts val="0"/>
                        </a:spcBef>
                        <a:spcAft>
                          <a:spcPts val="0"/>
                        </a:spcAft>
                        <a:buNone/>
                      </a:pPr>
                      <a:r>
                        <a:rPr lang="en" sz="1200" b="1">
                          <a:latin typeface="Calibri"/>
                          <a:ea typeface="Calibri"/>
                          <a:cs typeface="Calibri"/>
                          <a:sym typeface="Calibri"/>
                        </a:rPr>
                        <a:t>I use technology to help me manage my money and shop smarter.</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16" name="Google Shape;416;p53"/>
          <p:cNvGraphicFramePr/>
          <p:nvPr/>
        </p:nvGraphicFramePr>
        <p:xfrm>
          <a:off x="576072" y="6304700"/>
          <a:ext cx="6629400" cy="275151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My notes and next steps:</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23553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Unit 1: Continuing the Conversation at Home</a:t>
            </a:r>
            <a:endParaRPr/>
          </a:p>
        </p:txBody>
      </p:sp>
      <p:sp>
        <p:nvSpPr>
          <p:cNvPr id="422" name="Google Shape;422;p54"/>
          <p:cNvSpPr txBox="1">
            <a:spLocks noGrp="1"/>
          </p:cNvSpPr>
          <p:nvPr>
            <p:ph type="body" idx="1"/>
          </p:nvPr>
        </p:nvSpPr>
        <p:spPr>
          <a:xfrm>
            <a:off x="576075" y="1828800"/>
            <a:ext cx="6629400" cy="1047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Families often approach conversations about money very differently. Some might welcome them, while others avoid the topic as much as possible. Review the conversations starters below. With whom could you have each conversation? How might you approach the conversations? </a:t>
            </a:r>
            <a:endParaRPr b="1"/>
          </a:p>
        </p:txBody>
      </p:sp>
      <p:graphicFrame>
        <p:nvGraphicFramePr>
          <p:cNvPr id="423" name="Google Shape;423;p54"/>
          <p:cNvGraphicFramePr/>
          <p:nvPr/>
        </p:nvGraphicFramePr>
        <p:xfrm>
          <a:off x="576083" y="2875687"/>
          <a:ext cx="6629400" cy="6095835"/>
        </p:xfrm>
        <a:graphic>
          <a:graphicData uri="http://schemas.openxmlformats.org/drawingml/2006/table">
            <a:tbl>
              <a:tblPr>
                <a:noFill/>
                <a:tableStyleId>{6E2E4046-0964-46B6-8E3B-DB9C23914A39}</a:tableStyleId>
              </a:tblPr>
              <a:tblGrid>
                <a:gridCol w="4350900">
                  <a:extLst>
                    <a:ext uri="{9D8B030D-6E8A-4147-A177-3AD203B41FA5}">
                      <a16:colId xmlns:a16="http://schemas.microsoft.com/office/drawing/2014/main" val="20000"/>
                    </a:ext>
                  </a:extLst>
                </a:gridCol>
                <a:gridCol w="2278500">
                  <a:extLst>
                    <a:ext uri="{9D8B030D-6E8A-4147-A177-3AD203B41FA5}">
                      <a16:colId xmlns:a16="http://schemas.microsoft.com/office/drawing/2014/main" val="20001"/>
                    </a:ext>
                  </a:extLst>
                </a:gridCol>
              </a:tblGrid>
              <a:tr h="426675">
                <a:tc>
                  <a:txBody>
                    <a:bodyPr/>
                    <a:lstStyle/>
                    <a:p>
                      <a:pPr marL="0" lvl="0" indent="0" algn="l" rtl="0">
                        <a:lnSpc>
                          <a:spcPct val="115000"/>
                        </a:lnSpc>
                        <a:spcBef>
                          <a:spcPts val="0"/>
                        </a:spcBef>
                        <a:spcAft>
                          <a:spcPts val="0"/>
                        </a:spcAft>
                        <a:buClr>
                          <a:srgbClr val="000000"/>
                        </a:buClr>
                        <a:buSzPts val="1100"/>
                        <a:buFont typeface="Arial"/>
                        <a:buNone/>
                      </a:pPr>
                      <a:r>
                        <a:rPr lang="en" b="1">
                          <a:solidFill>
                            <a:schemeClr val="lt1"/>
                          </a:solidFill>
                          <a:latin typeface="Calibri"/>
                          <a:ea typeface="Calibri"/>
                          <a:cs typeface="Calibri"/>
                          <a:sym typeface="Calibri"/>
                        </a:rPr>
                        <a:t>Conversation Starters</a:t>
                      </a:r>
                      <a:endParaRPr>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1581700">
                <a:tc>
                  <a:txBody>
                    <a:bodyPr/>
                    <a:lstStyle/>
                    <a:p>
                      <a:pPr marL="0" lvl="0" indent="0" algn="l" rtl="0">
                        <a:spcBef>
                          <a:spcPts val="0"/>
                        </a:spcBef>
                        <a:spcAft>
                          <a:spcPts val="0"/>
                        </a:spcAft>
                        <a:buNone/>
                      </a:pPr>
                      <a:r>
                        <a:rPr lang="en" sz="1200" b="1">
                          <a:latin typeface="Calibri"/>
                          <a:ea typeface="Calibri"/>
                          <a:cs typeface="Calibri"/>
                          <a:sym typeface="Calibri"/>
                        </a:rPr>
                        <a:t>Goal Setting</a:t>
                      </a:r>
                      <a:endParaRPr sz="1200" b="1">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What goals did you have for your future when you were my age? Which ones did you achieve?</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Have you ever had a financial goal? What made you set it? </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Are there any strategies or tricks you use to help you achieve the goals you set for yourself? </a:t>
                      </a:r>
                      <a:endParaRPr sz="120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solidFill>
                            <a:srgbClr val="000000"/>
                          </a:solidFill>
                          <a:latin typeface="Calibri"/>
                          <a:ea typeface="Calibri"/>
                          <a:cs typeface="Calibri"/>
                          <a:sym typeface="Calibri"/>
                        </a:rPr>
                        <a:t>How have your goals—especially financial ones—changed over time?</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148550">
                <a:tc>
                  <a:txBody>
                    <a:bodyPr/>
                    <a:lstStyle/>
                    <a:p>
                      <a:pPr marL="0" lvl="0" indent="0" algn="l" rtl="0">
                        <a:spcBef>
                          <a:spcPts val="0"/>
                        </a:spcBef>
                        <a:spcAft>
                          <a:spcPts val="0"/>
                        </a:spcAft>
                        <a:buNone/>
                      </a:pPr>
                      <a:r>
                        <a:rPr lang="en" sz="1200" b="1">
                          <a:latin typeface="Calibri"/>
                          <a:ea typeface="Calibri"/>
                          <a:cs typeface="Calibri"/>
                          <a:sym typeface="Calibri"/>
                        </a:rPr>
                        <a:t>Money Habits</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On a scale from 1–10, how would you rate your personal money habits?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Who or what influenced your money habits?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if anything, about your money habits could use improvement? </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437325">
                <a:tc>
                  <a:txBody>
                    <a:bodyPr/>
                    <a:lstStyle/>
                    <a:p>
                      <a:pPr marL="0" lvl="0" indent="0" algn="l" rtl="0">
                        <a:spcBef>
                          <a:spcPts val="0"/>
                        </a:spcBef>
                        <a:spcAft>
                          <a:spcPts val="0"/>
                        </a:spcAft>
                        <a:buNone/>
                      </a:pPr>
                      <a:r>
                        <a:rPr lang="en" sz="1200" b="1">
                          <a:latin typeface="Calibri"/>
                          <a:ea typeface="Calibri"/>
                          <a:cs typeface="Calibri"/>
                          <a:sym typeface="Calibri"/>
                        </a:rPr>
                        <a:t>Budgeting</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Would you say you do a good job of tracking your expenses?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Have you ever created a budget? If so, what categories, if any, did your budget have?</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If you could change something about how you’ve kept track of your expenses in the past, what would that be and why?</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1148550">
                <a:tc>
                  <a:txBody>
                    <a:bodyPr/>
                    <a:lstStyle/>
                    <a:p>
                      <a:pPr marL="0" lvl="0" indent="0" algn="l" rtl="0">
                        <a:spcBef>
                          <a:spcPts val="0"/>
                        </a:spcBef>
                        <a:spcAft>
                          <a:spcPts val="0"/>
                        </a:spcAft>
                        <a:buNone/>
                      </a:pPr>
                      <a:r>
                        <a:rPr lang="en" sz="1200" b="1">
                          <a:latin typeface="Calibri"/>
                          <a:ea typeface="Calibri"/>
                          <a:cs typeface="Calibri"/>
                          <a:sym typeface="Calibri"/>
                        </a:rPr>
                        <a:t>Spending</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Would you say you are more of a spender or a saver?</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is the best spending decision you have ever made? What is the worst?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Before making a big purchase, what kind of things do you consider?</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solidFill>
                  <a:schemeClr val="dk1"/>
                </a:solidFill>
              </a:rPr>
              <a:t>Use in conjunction with the </a:t>
            </a:r>
            <a:r>
              <a:rPr lang="en" u="sng">
                <a:solidFill>
                  <a:schemeClr val="accent1"/>
                </a:solidFill>
                <a:hlinkClick r:id="rId3">
                  <a:extLst>
                    <a:ext uri="{A12FA001-AC4F-418D-AE19-62706E023703}">
                      <ahyp:hlinkClr xmlns:ahyp="http://schemas.microsoft.com/office/drawing/2018/hyperlinkcolor" val="tx"/>
                    </a:ext>
                  </a:extLst>
                </a:hlinkClick>
              </a:rPr>
              <a:t>Imagining Your Financial Future</a:t>
            </a:r>
            <a:r>
              <a:rPr lang="en">
                <a:solidFill>
                  <a:schemeClr val="dk1"/>
                </a:solidFill>
              </a:rPr>
              <a:t> self-paced module.</a:t>
            </a:r>
            <a:endParaRPr/>
          </a:p>
        </p:txBody>
      </p:sp>
      <p:sp>
        <p:nvSpPr>
          <p:cNvPr id="111" name="Google Shape;111;p19"/>
          <p:cNvSpPr/>
          <p:nvPr/>
        </p:nvSpPr>
        <p:spPr>
          <a:xfrm>
            <a:off x="576075" y="1508760"/>
            <a:ext cx="2018400" cy="893100"/>
          </a:xfrm>
          <a:prstGeom prst="wedgeRoundRectCallout">
            <a:avLst>
              <a:gd name="adj1" fmla="val 48400"/>
              <a:gd name="adj2" fmla="val 79399"/>
              <a:gd name="adj3" fmla="val 0"/>
            </a:avLst>
          </a:prstGeom>
          <a:solidFill>
            <a:schemeClr val="dk2"/>
          </a:solidFill>
          <a:ln>
            <a:noFill/>
          </a:ln>
        </p:spPr>
        <p:txBody>
          <a:bodyPr spcFirstLastPara="1" wrap="square" lIns="274300" tIns="91425" rIns="274300" bIns="91425" anchor="ctr" anchorCtr="0">
            <a:noAutofit/>
          </a:bodyPr>
          <a:lstStyle/>
          <a:p>
            <a:pPr marL="0" lvl="0" indent="0" algn="l" rtl="0">
              <a:spcBef>
                <a:spcPts val="0"/>
              </a:spcBef>
              <a:spcAft>
                <a:spcPts val="0"/>
              </a:spcAft>
              <a:buNone/>
            </a:pPr>
            <a:r>
              <a:rPr lang="en" b="1">
                <a:solidFill>
                  <a:srgbClr val="FFFFFF"/>
                </a:solidFill>
                <a:latin typeface="Calibri"/>
                <a:ea typeface="Calibri"/>
                <a:cs typeface="Calibri"/>
                <a:sym typeface="Calibri"/>
              </a:rPr>
              <a:t>A goal without a plan is just a wish.</a:t>
            </a:r>
            <a:endParaRPr b="1">
              <a:solidFill>
                <a:srgbClr val="FFFFFF"/>
              </a:solidFill>
              <a:latin typeface="Calibri"/>
              <a:ea typeface="Calibri"/>
              <a:cs typeface="Calibri"/>
              <a:sym typeface="Calibri"/>
            </a:endParaRPr>
          </a:p>
        </p:txBody>
      </p:sp>
      <p:graphicFrame>
        <p:nvGraphicFramePr>
          <p:cNvPr id="112" name="Google Shape;112;p19"/>
          <p:cNvGraphicFramePr/>
          <p:nvPr/>
        </p:nvGraphicFramePr>
        <p:xfrm>
          <a:off x="2840372" y="1508760"/>
          <a:ext cx="4365000" cy="1516575"/>
        </p:xfrm>
        <a:graphic>
          <a:graphicData uri="http://schemas.openxmlformats.org/drawingml/2006/table">
            <a:tbl>
              <a:tblPr>
                <a:noFill/>
                <a:tableStyleId>{6E2E4046-0964-46B6-8E3B-DB9C23914A39}</a:tableStyleId>
              </a:tblPr>
              <a:tblGrid>
                <a:gridCol w="4365000">
                  <a:extLst>
                    <a:ext uri="{9D8B030D-6E8A-4147-A177-3AD203B41FA5}">
                      <a16:colId xmlns:a16="http://schemas.microsoft.com/office/drawing/2014/main" val="20000"/>
                    </a:ext>
                  </a:extLst>
                </a:gridCol>
              </a:tblGrid>
              <a:tr h="502175">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Agree or disagree? Why?</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14400">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13" name="Google Shape;113;p19"/>
          <p:cNvGraphicFramePr/>
          <p:nvPr/>
        </p:nvGraphicFramePr>
        <p:xfrm>
          <a:off x="576072" y="3344603"/>
          <a:ext cx="6629400" cy="2235400"/>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439000">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List three things you can do to improve your chance of reaching a goal.</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988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1. </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5988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2. </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598800">
                <a:tc>
                  <a:txBody>
                    <a:bodyPr/>
                    <a:lstStyle/>
                    <a:p>
                      <a:pPr marL="0" lvl="0" indent="0" algn="l" rtl="0">
                        <a:lnSpc>
                          <a:spcPct val="115000"/>
                        </a:lnSpc>
                        <a:spcBef>
                          <a:spcPts val="0"/>
                        </a:spcBef>
                        <a:spcAft>
                          <a:spcPts val="0"/>
                        </a:spcAft>
                        <a:buNone/>
                      </a:pPr>
                      <a:r>
                        <a:rPr lang="en" sz="1200">
                          <a:latin typeface="Calibri"/>
                          <a:ea typeface="Calibri"/>
                          <a:cs typeface="Calibri"/>
                          <a:sym typeface="Calibri"/>
                        </a:rPr>
                        <a:t>3. </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aphicFrame>
        <p:nvGraphicFramePr>
          <p:cNvPr id="114" name="Google Shape;114;p19"/>
          <p:cNvGraphicFramePr/>
          <p:nvPr/>
        </p:nvGraphicFramePr>
        <p:xfrm>
          <a:off x="575988" y="6329136"/>
          <a:ext cx="6629400" cy="3139075"/>
        </p:xfrm>
        <a:graphic>
          <a:graphicData uri="http://schemas.openxmlformats.org/drawingml/2006/table">
            <a:tbl>
              <a:tblPr>
                <a:noFill/>
                <a:tableStyleId>{6E2E4046-0964-46B6-8E3B-DB9C23914A39}</a:tableStyleId>
              </a:tblPr>
              <a:tblGrid>
                <a:gridCol w="3228000">
                  <a:extLst>
                    <a:ext uri="{9D8B030D-6E8A-4147-A177-3AD203B41FA5}">
                      <a16:colId xmlns:a16="http://schemas.microsoft.com/office/drawing/2014/main" val="20000"/>
                    </a:ext>
                  </a:extLst>
                </a:gridCol>
                <a:gridCol w="1133800">
                  <a:extLst>
                    <a:ext uri="{9D8B030D-6E8A-4147-A177-3AD203B41FA5}">
                      <a16:colId xmlns:a16="http://schemas.microsoft.com/office/drawing/2014/main" val="20001"/>
                    </a:ext>
                  </a:extLst>
                </a:gridCol>
                <a:gridCol w="1133800">
                  <a:extLst>
                    <a:ext uri="{9D8B030D-6E8A-4147-A177-3AD203B41FA5}">
                      <a16:colId xmlns:a16="http://schemas.microsoft.com/office/drawing/2014/main" val="20002"/>
                    </a:ext>
                  </a:extLst>
                </a:gridCol>
                <a:gridCol w="1133800">
                  <a:extLst>
                    <a:ext uri="{9D8B030D-6E8A-4147-A177-3AD203B41FA5}">
                      <a16:colId xmlns:a16="http://schemas.microsoft.com/office/drawing/2014/main" val="20003"/>
                    </a:ext>
                  </a:extLst>
                </a:gridCol>
              </a:tblGrid>
              <a:tr h="449425">
                <a:tc>
                  <a:txBody>
                    <a:bodyPr/>
                    <a:lstStyle/>
                    <a:p>
                      <a:pPr marL="0" lvl="0" indent="0" algn="l" rtl="0">
                        <a:spcBef>
                          <a:spcPts val="0"/>
                        </a:spcBef>
                        <a:spcAft>
                          <a:spcPts val="0"/>
                        </a:spcAft>
                        <a:buNone/>
                      </a:pPr>
                      <a:endParaRPr b="1">
                        <a:solidFill>
                          <a:schemeClr val="lt1"/>
                        </a:solidFill>
                        <a:latin typeface="Calibri"/>
                        <a:ea typeface="Calibri"/>
                        <a:cs typeface="Calibri"/>
                        <a:sym typeface="Calibri"/>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gridSpan="3">
                  <a:txBody>
                    <a:bodyPr/>
                    <a:lstStyle/>
                    <a:p>
                      <a:pPr marL="0" lvl="0" indent="0" algn="ctr" rtl="0">
                        <a:spcBef>
                          <a:spcPts val="0"/>
                        </a:spcBef>
                        <a:spcAft>
                          <a:spcPts val="0"/>
                        </a:spcAft>
                        <a:buNone/>
                      </a:pPr>
                      <a:r>
                        <a:rPr lang="en" b="1">
                          <a:solidFill>
                            <a:schemeClr val="lt1"/>
                          </a:solidFill>
                          <a:latin typeface="Calibri"/>
                          <a:ea typeface="Calibri"/>
                          <a:cs typeface="Calibri"/>
                          <a:sym typeface="Calibri"/>
                        </a:rPr>
                        <a:t>Is this goal….</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9725">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What are some of your goals for the future?</a:t>
                      </a:r>
                      <a:endParaRPr>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1200" b="1">
                          <a:solidFill>
                            <a:schemeClr val="dk2"/>
                          </a:solidFill>
                          <a:latin typeface="Calibri"/>
                          <a:ea typeface="Calibri"/>
                          <a:cs typeface="Calibri"/>
                          <a:sym typeface="Calibri"/>
                        </a:rPr>
                        <a:t>Short-term, Mid-term, or Long-term?</a:t>
                      </a:r>
                      <a:endParaRPr sz="1200" b="1">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2"/>
                          </a:solidFill>
                          <a:latin typeface="Calibri"/>
                          <a:ea typeface="Calibri"/>
                          <a:cs typeface="Calibri"/>
                          <a:sym typeface="Calibri"/>
                        </a:rPr>
                        <a:t>Small or Big?</a:t>
                      </a:r>
                      <a:endParaRPr sz="1200" b="1">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ctr" rtl="0">
                        <a:spcBef>
                          <a:spcPts val="0"/>
                        </a:spcBef>
                        <a:spcAft>
                          <a:spcPts val="0"/>
                        </a:spcAft>
                        <a:buNone/>
                      </a:pPr>
                      <a:r>
                        <a:rPr lang="en" sz="1200" b="1">
                          <a:solidFill>
                            <a:schemeClr val="dk2"/>
                          </a:solidFill>
                          <a:latin typeface="Calibri"/>
                          <a:ea typeface="Calibri"/>
                          <a:cs typeface="Calibri"/>
                          <a:sym typeface="Calibri"/>
                        </a:rPr>
                        <a:t>Personal, Financial, or Professional?</a:t>
                      </a:r>
                      <a:endParaRPr sz="1200" b="1">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619975">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619975">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619975">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0">
                        <a:spcBef>
                          <a:spcPts val="0"/>
                        </a:spcBef>
                        <a:spcAft>
                          <a:spcPts val="0"/>
                        </a:spcAft>
                        <a:buNone/>
                      </a:pPr>
                      <a:endParaRPr sz="1200">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15" name="Google Shape;115;p19"/>
          <p:cNvPicPr preferRelativeResize="0"/>
          <p:nvPr/>
        </p:nvPicPr>
        <p:blipFill>
          <a:blip r:embed="rId4">
            <a:alphaModFix/>
          </a:blip>
          <a:stretch>
            <a:fillRect/>
          </a:stretch>
        </p:blipFill>
        <p:spPr>
          <a:xfrm>
            <a:off x="646974" y="5795125"/>
            <a:ext cx="2768630" cy="893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5"/>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Unit 1: Dig Deeper</a:t>
            </a:r>
            <a:endParaRPr/>
          </a:p>
        </p:txBody>
      </p:sp>
      <p:sp>
        <p:nvSpPr>
          <p:cNvPr id="429" name="Google Shape;429;p55"/>
          <p:cNvSpPr txBox="1">
            <a:spLocks noGrp="1"/>
          </p:cNvSpPr>
          <p:nvPr>
            <p:ph type="body" idx="1"/>
          </p:nvPr>
        </p:nvSpPr>
        <p:spPr>
          <a:xfrm>
            <a:off x="576075" y="1828800"/>
            <a:ext cx="6629400" cy="615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Interested in learning more about the topics covered in this unit? Consider exploring one or more of the following questions.</a:t>
            </a:r>
            <a:endParaRPr b="1"/>
          </a:p>
        </p:txBody>
      </p:sp>
      <p:graphicFrame>
        <p:nvGraphicFramePr>
          <p:cNvPr id="430" name="Google Shape;430;p55"/>
          <p:cNvGraphicFramePr/>
          <p:nvPr/>
        </p:nvGraphicFramePr>
        <p:xfrm>
          <a:off x="576083" y="2443687"/>
          <a:ext cx="6629400" cy="5900080"/>
        </p:xfrm>
        <a:graphic>
          <a:graphicData uri="http://schemas.openxmlformats.org/drawingml/2006/table">
            <a:tbl>
              <a:tblPr>
                <a:noFill/>
                <a:tableStyleId>{6E2E4046-0964-46B6-8E3B-DB9C23914A39}</a:tableStyleId>
              </a:tblPr>
              <a:tblGrid>
                <a:gridCol w="4350925">
                  <a:extLst>
                    <a:ext uri="{9D8B030D-6E8A-4147-A177-3AD203B41FA5}">
                      <a16:colId xmlns:a16="http://schemas.microsoft.com/office/drawing/2014/main" val="20000"/>
                    </a:ext>
                  </a:extLst>
                </a:gridCol>
                <a:gridCol w="2278475">
                  <a:extLst>
                    <a:ext uri="{9D8B030D-6E8A-4147-A177-3AD203B41FA5}">
                      <a16:colId xmlns:a16="http://schemas.microsoft.com/office/drawing/2014/main" val="20001"/>
                    </a:ext>
                  </a:extLst>
                </a:gridCol>
              </a:tblGrid>
              <a:tr h="341750">
                <a:tc>
                  <a:txBody>
                    <a:bodyPr/>
                    <a:lstStyle/>
                    <a:p>
                      <a:pPr marL="0" lvl="0" indent="0" algn="l" rtl="0">
                        <a:lnSpc>
                          <a:spcPct val="115000"/>
                        </a:lnSpc>
                        <a:spcBef>
                          <a:spcPts val="0"/>
                        </a:spcBef>
                        <a:spcAft>
                          <a:spcPts val="0"/>
                        </a:spcAft>
                        <a:buClr>
                          <a:srgbClr val="000000"/>
                        </a:buClr>
                        <a:buSzPts val="1100"/>
                        <a:buFont typeface="Arial"/>
                        <a:buNone/>
                      </a:pPr>
                      <a:r>
                        <a:rPr lang="en" b="1">
                          <a:solidFill>
                            <a:schemeClr val="lt1"/>
                          </a:solidFill>
                          <a:latin typeface="Calibri"/>
                          <a:ea typeface="Calibri"/>
                          <a:cs typeface="Calibri"/>
                          <a:sym typeface="Calibri"/>
                        </a:rPr>
                        <a:t>Dig into the Topics</a:t>
                      </a:r>
                      <a:endParaRPr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lnSpc>
                          <a:spcPct val="115000"/>
                        </a:lnSpc>
                        <a:spcBef>
                          <a:spcPts val="0"/>
                        </a:spcBef>
                        <a:spcAft>
                          <a:spcPts val="0"/>
                        </a:spcAft>
                        <a:buNone/>
                      </a:pPr>
                      <a:r>
                        <a:rPr lang="en" b="1">
                          <a:solidFill>
                            <a:schemeClr val="lt1"/>
                          </a:solidFill>
                          <a:latin typeface="Calibri"/>
                          <a:ea typeface="Calibri"/>
                          <a:cs typeface="Calibri"/>
                          <a:sym typeface="Calibri"/>
                        </a:rPr>
                        <a:t>My Notes</a:t>
                      </a:r>
                      <a:endParaRPr b="1">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1267700">
                <a:tc>
                  <a:txBody>
                    <a:bodyPr/>
                    <a:lstStyle/>
                    <a:p>
                      <a:pPr marL="0" lvl="0" indent="0" algn="l" rtl="0">
                        <a:spcBef>
                          <a:spcPts val="0"/>
                        </a:spcBef>
                        <a:spcAft>
                          <a:spcPts val="0"/>
                        </a:spcAft>
                        <a:buNone/>
                      </a:pPr>
                      <a:r>
                        <a:rPr lang="en" sz="1200" b="1">
                          <a:latin typeface="Calibri"/>
                          <a:ea typeface="Calibri"/>
                          <a:cs typeface="Calibri"/>
                          <a:sym typeface="Calibri"/>
                        </a:rPr>
                        <a:t>Goal Setting</a:t>
                      </a:r>
                      <a:endParaRPr sz="1200" b="1">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latin typeface="Calibri"/>
                          <a:ea typeface="Calibri"/>
                          <a:cs typeface="Calibri"/>
                          <a:sym typeface="Calibri"/>
                        </a:rPr>
                        <a:t>Does setting goals really help your chances of reaching them?</a:t>
                      </a:r>
                      <a:endParaRPr sz="120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latin typeface="Calibri"/>
                          <a:ea typeface="Calibri"/>
                          <a:cs typeface="Calibri"/>
                          <a:sym typeface="Calibri"/>
                        </a:rPr>
                        <a:t>How do people’s financial goals change over time?</a:t>
                      </a:r>
                      <a:endParaRPr sz="120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latin typeface="Calibri"/>
                          <a:ea typeface="Calibri"/>
                          <a:cs typeface="Calibri"/>
                          <a:sym typeface="Calibri"/>
                        </a:rPr>
                        <a:t>What percentage of people set goals and what percent reach them?</a:t>
                      </a:r>
                      <a:endParaRPr sz="120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latin typeface="Calibri"/>
                          <a:ea typeface="Calibri"/>
                          <a:cs typeface="Calibri"/>
                          <a:sym typeface="Calibri"/>
                        </a:rPr>
                        <a:t>What helps people reach the goals they set?</a:t>
                      </a:r>
                      <a:endParaRPr sz="120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a:latin typeface="Calibri"/>
                          <a:ea typeface="Calibri"/>
                          <a:cs typeface="Calibri"/>
                          <a:sym typeface="Calibri"/>
                        </a:rPr>
                        <a:t>What kinds of financial goals do people set?</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704275">
                <a:tc>
                  <a:txBody>
                    <a:bodyPr/>
                    <a:lstStyle/>
                    <a:p>
                      <a:pPr marL="0" lvl="0" indent="0" algn="l" rtl="0">
                        <a:spcBef>
                          <a:spcPts val="0"/>
                        </a:spcBef>
                        <a:spcAft>
                          <a:spcPts val="0"/>
                        </a:spcAft>
                        <a:buNone/>
                      </a:pPr>
                      <a:r>
                        <a:rPr lang="en" sz="1200" b="1">
                          <a:latin typeface="Calibri"/>
                          <a:ea typeface="Calibri"/>
                          <a:cs typeface="Calibri"/>
                          <a:sym typeface="Calibri"/>
                        </a:rPr>
                        <a:t>Money Habits</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Where do most people learn about money?</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When are your money habits formed?</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does it mean to have “good money habits”?</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267700">
                <a:tc>
                  <a:txBody>
                    <a:bodyPr/>
                    <a:lstStyle/>
                    <a:p>
                      <a:pPr marL="0" lvl="0" indent="0" algn="l" rtl="0">
                        <a:spcBef>
                          <a:spcPts val="0"/>
                        </a:spcBef>
                        <a:spcAft>
                          <a:spcPts val="0"/>
                        </a:spcAft>
                        <a:buNone/>
                      </a:pPr>
                      <a:r>
                        <a:rPr lang="en" sz="1200" b="1">
                          <a:latin typeface="Calibri"/>
                          <a:ea typeface="Calibri"/>
                          <a:cs typeface="Calibri"/>
                          <a:sym typeface="Calibri"/>
                        </a:rPr>
                        <a:t>Budgeting</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apps can help people create and stick to a budget?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are the most effective ways to budget?</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How does the average family divide its expenses?</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are the most common budget categories for people my age?</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How does budgeting change when you do it with someone else (like a roommate, partner, or spouse)?</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985975">
                <a:tc>
                  <a:txBody>
                    <a:bodyPr/>
                    <a:lstStyle/>
                    <a:p>
                      <a:pPr marL="0" lvl="0" indent="0" algn="l" rtl="0">
                        <a:spcBef>
                          <a:spcPts val="0"/>
                        </a:spcBef>
                        <a:spcAft>
                          <a:spcPts val="0"/>
                        </a:spcAft>
                        <a:buNone/>
                      </a:pPr>
                      <a:r>
                        <a:rPr lang="en" sz="1200" b="1">
                          <a:latin typeface="Calibri"/>
                          <a:ea typeface="Calibri"/>
                          <a:cs typeface="Calibri"/>
                          <a:sym typeface="Calibri"/>
                        </a:rPr>
                        <a:t>Spending</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What tools can I use to make comparison shopping easier?</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How much does social media impact teen spending?</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At what age do kids start to think about spending money?</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a:latin typeface="Calibri"/>
                          <a:ea typeface="Calibri"/>
                          <a:cs typeface="Calibri"/>
                          <a:sym typeface="Calibri"/>
                        </a:rPr>
                        <a:t>How many people have subscription services they don’t remember signing up for?</a:t>
                      </a:r>
                      <a:endParaRPr sz="1200">
                        <a:latin typeface="Calibri"/>
                        <a:ea typeface="Calibri"/>
                        <a:cs typeface="Calibri"/>
                        <a:sym typeface="Calibri"/>
                      </a:endParaRPr>
                    </a:p>
                  </a:txBody>
                  <a:tcPr marL="91425" marR="91425" marT="91425" marB="91425">
                    <a:solidFill>
                      <a:srgbClr val="FF6000">
                        <a:alpha val="10000"/>
                      </a:srgbClr>
                    </a:solidFill>
                  </a:tcPr>
                </a:tc>
                <a:tc>
                  <a:txBody>
                    <a:bodyPr/>
                    <a:lstStyle/>
                    <a:p>
                      <a:pPr marL="0" lvl="0" indent="0" algn="l" rtl="0">
                        <a:lnSpc>
                          <a:spcPct val="100000"/>
                        </a:lnSpc>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The Importance of Goals</a:t>
            </a:r>
            <a:endParaRPr/>
          </a:p>
        </p:txBody>
      </p:sp>
      <p:sp>
        <p:nvSpPr>
          <p:cNvPr id="121" name="Google Shape;121;p20"/>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Use in conjunction with the </a:t>
            </a:r>
            <a:r>
              <a:rPr lang="en" u="sng">
                <a:solidFill>
                  <a:schemeClr val="accent1"/>
                </a:solidFill>
                <a:hlinkClick r:id="rId3">
                  <a:extLst>
                    <a:ext uri="{A12FA001-AC4F-418D-AE19-62706E023703}">
                      <ahyp:hlinkClr xmlns:ahyp="http://schemas.microsoft.com/office/drawing/2018/hyperlinkcolor" val="tx"/>
                    </a:ext>
                  </a:extLst>
                </a:hlinkClick>
              </a:rPr>
              <a:t>Imagining Your Financial Future</a:t>
            </a:r>
            <a:r>
              <a:rPr lang="en">
                <a:solidFill>
                  <a:schemeClr val="dk1"/>
                </a:solidFill>
              </a:rPr>
              <a:t> self-paced module.</a:t>
            </a:r>
            <a:endParaRPr/>
          </a:p>
          <a:p>
            <a:pPr marL="0" lvl="0" indent="0" algn="l" rtl="0">
              <a:spcBef>
                <a:spcPts val="0"/>
              </a:spcBef>
              <a:spcAft>
                <a:spcPts val="1200"/>
              </a:spcAft>
              <a:buNone/>
            </a:pPr>
            <a:endParaRPr/>
          </a:p>
        </p:txBody>
      </p:sp>
      <p:graphicFrame>
        <p:nvGraphicFramePr>
          <p:cNvPr id="122" name="Google Shape;122;p20"/>
          <p:cNvGraphicFramePr/>
          <p:nvPr/>
        </p:nvGraphicFramePr>
        <p:xfrm>
          <a:off x="576072" y="1828793"/>
          <a:ext cx="6629400" cy="181307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What did you think about goals before this module?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992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23" name="Google Shape;123;p20"/>
          <p:cNvGraphicFramePr/>
          <p:nvPr/>
        </p:nvGraphicFramePr>
        <p:xfrm>
          <a:off x="576072" y="5397541"/>
          <a:ext cx="6629400" cy="2058439"/>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625325">
                <a:tc>
                  <a:txBody>
                    <a:bodyPr/>
                    <a:lstStyle/>
                    <a:p>
                      <a:pPr marL="0" marR="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How did the video change your thinking about goals? Use this sentence frame to explain your new thinking: I used to think _________, but now I think __________.</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992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24" name="Google Shape;124;p20"/>
          <p:cNvGraphicFramePr/>
          <p:nvPr/>
        </p:nvGraphicFramePr>
        <p:xfrm>
          <a:off x="576072" y="7668543"/>
          <a:ext cx="6629400" cy="181307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0">
                <a:tc>
                  <a:txBody>
                    <a:bodyPr/>
                    <a:lstStyle/>
                    <a:p>
                      <a:pPr marL="0" lvl="0" indent="0" algn="l" rtl="0">
                        <a:lnSpc>
                          <a:spcPct val="115000"/>
                        </a:lnSpc>
                        <a:spcBef>
                          <a:spcPts val="1200"/>
                        </a:spcBef>
                        <a:spcAft>
                          <a:spcPts val="1200"/>
                        </a:spcAft>
                        <a:buNone/>
                      </a:pPr>
                      <a:r>
                        <a:rPr lang="en" b="1">
                          <a:solidFill>
                            <a:schemeClr val="lt1"/>
                          </a:solidFill>
                          <a:latin typeface="Calibri"/>
                          <a:ea typeface="Calibri"/>
                          <a:cs typeface="Calibri"/>
                          <a:sym typeface="Calibri"/>
                        </a:rPr>
                        <a:t>Which details from the video support that thinking? </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3992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5" name="Google Shape;125;p20"/>
          <p:cNvSpPr txBox="1"/>
          <p:nvPr/>
        </p:nvSpPr>
        <p:spPr>
          <a:xfrm>
            <a:off x="576075" y="3779250"/>
            <a:ext cx="2031000" cy="144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Use </a:t>
            </a:r>
            <a:r>
              <a:rPr lang="en" u="sng">
                <a:solidFill>
                  <a:schemeClr val="hlink"/>
                </a:solidFill>
                <a:latin typeface="Calibri"/>
                <a:ea typeface="Calibri"/>
                <a:cs typeface="Calibri"/>
                <a:sym typeface="Calibri"/>
                <a:hlinkClick r:id="rId4"/>
              </a:rPr>
              <a:t>this link</a:t>
            </a:r>
            <a:r>
              <a:rPr lang="en">
                <a:latin typeface="Calibri"/>
                <a:ea typeface="Calibri"/>
                <a:cs typeface="Calibri"/>
                <a:sym typeface="Calibri"/>
              </a:rPr>
              <a:t> or the QR code to the right to replay the video from this module. </a:t>
            </a:r>
            <a:endParaRPr>
              <a:latin typeface="Calibri"/>
              <a:ea typeface="Calibri"/>
              <a:cs typeface="Calibri"/>
              <a:sym typeface="Calibri"/>
            </a:endParaRPr>
          </a:p>
        </p:txBody>
      </p:sp>
      <p:pic>
        <p:nvPicPr>
          <p:cNvPr id="126" name="Google Shape;126;p20">
            <a:hlinkClick r:id="rId4"/>
          </p:cNvPr>
          <p:cNvPicPr preferRelativeResize="0"/>
          <p:nvPr/>
        </p:nvPicPr>
        <p:blipFill rotWithShape="1">
          <a:blip r:embed="rId5">
            <a:alphaModFix/>
          </a:blip>
          <a:srcRect l="19" r="19"/>
          <a:stretch/>
        </p:blipFill>
        <p:spPr>
          <a:xfrm>
            <a:off x="2858275" y="3786596"/>
            <a:ext cx="2647910" cy="1448628"/>
          </a:xfrm>
          <a:prstGeom prst="rect">
            <a:avLst/>
          </a:prstGeom>
          <a:noFill/>
          <a:ln>
            <a:noFill/>
          </a:ln>
        </p:spPr>
      </p:pic>
      <p:pic>
        <p:nvPicPr>
          <p:cNvPr id="127" name="Google Shape;127;p20"/>
          <p:cNvPicPr preferRelativeResize="0"/>
          <p:nvPr/>
        </p:nvPicPr>
        <p:blipFill>
          <a:blip r:embed="rId6">
            <a:alphaModFix/>
          </a:blip>
          <a:stretch>
            <a:fillRect/>
          </a:stretch>
        </p:blipFill>
        <p:spPr>
          <a:xfrm>
            <a:off x="5757375" y="3786862"/>
            <a:ext cx="1448100" cy="1448100"/>
          </a:xfrm>
          <a:prstGeom prst="rect">
            <a:avLst/>
          </a:prstGeom>
          <a:noFill/>
          <a:ln>
            <a:noFill/>
          </a:ln>
        </p:spPr>
      </p:pic>
      <p:pic>
        <p:nvPicPr>
          <p:cNvPr id="128" name="Google Shape;128;p20">
            <a:hlinkClick r:id="rId7"/>
          </p:cNvPr>
          <p:cNvPicPr preferRelativeResize="0"/>
          <p:nvPr/>
        </p:nvPicPr>
        <p:blipFill>
          <a:blip r:embed="rId8">
            <a:alphaModFix/>
          </a:blip>
          <a:stretch>
            <a:fillRect/>
          </a:stretch>
        </p:blipFill>
        <p:spPr>
          <a:xfrm>
            <a:off x="6413335" y="9690525"/>
            <a:ext cx="792140" cy="27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aphicFrame>
        <p:nvGraphicFramePr>
          <p:cNvPr id="133" name="Google Shape;133;p21"/>
          <p:cNvGraphicFramePr/>
          <p:nvPr/>
        </p:nvGraphicFramePr>
        <p:xfrm>
          <a:off x="576063" y="3855461"/>
          <a:ext cx="6629400" cy="3947850"/>
        </p:xfrm>
        <a:graphic>
          <a:graphicData uri="http://schemas.openxmlformats.org/drawingml/2006/table">
            <a:tbl>
              <a:tblPr>
                <a:noFill/>
                <a:tableStyleId>{6E2E4046-0964-46B6-8E3B-DB9C23914A39}</a:tableStyleId>
              </a:tblPr>
              <a:tblGrid>
                <a:gridCol w="2307200">
                  <a:extLst>
                    <a:ext uri="{9D8B030D-6E8A-4147-A177-3AD203B41FA5}">
                      <a16:colId xmlns:a16="http://schemas.microsoft.com/office/drawing/2014/main" val="20000"/>
                    </a:ext>
                  </a:extLst>
                </a:gridCol>
                <a:gridCol w="4322200">
                  <a:extLst>
                    <a:ext uri="{9D8B030D-6E8A-4147-A177-3AD203B41FA5}">
                      <a16:colId xmlns:a16="http://schemas.microsoft.com/office/drawing/2014/main" val="20001"/>
                    </a:ext>
                  </a:extLst>
                </a:gridCol>
              </a:tblGrid>
              <a:tr h="331100">
                <a:tc gridSpan="2">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Transform each general goal into a specific one. If possible, make it a goal that will work for you and your circumstances.</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252525">
                <a:tc>
                  <a:txBody>
                    <a:bodyPr/>
                    <a:lstStyle/>
                    <a:p>
                      <a:pPr marL="0" lvl="0" indent="0" algn="l" rtl="0">
                        <a:spcBef>
                          <a:spcPts val="0"/>
                        </a:spcBef>
                        <a:spcAft>
                          <a:spcPts val="0"/>
                        </a:spcAft>
                        <a:buNone/>
                      </a:pPr>
                      <a:r>
                        <a:rPr lang="en" sz="1200" b="1">
                          <a:solidFill>
                            <a:schemeClr val="dk2"/>
                          </a:solidFill>
                          <a:latin typeface="Calibri"/>
                          <a:ea typeface="Calibri"/>
                          <a:cs typeface="Calibri"/>
                          <a:sym typeface="Calibri"/>
                        </a:rPr>
                        <a:t>General</a:t>
                      </a:r>
                      <a:endParaRPr sz="1200" b="1">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tc>
                  <a:txBody>
                    <a:bodyPr/>
                    <a:lstStyle/>
                    <a:p>
                      <a:pPr marL="0" lvl="0" indent="0" algn="l" rtl="0">
                        <a:spcBef>
                          <a:spcPts val="0"/>
                        </a:spcBef>
                        <a:spcAft>
                          <a:spcPts val="0"/>
                        </a:spcAft>
                        <a:buNone/>
                      </a:pPr>
                      <a:r>
                        <a:rPr lang="en" sz="1200" b="1">
                          <a:solidFill>
                            <a:schemeClr val="dk2"/>
                          </a:solidFill>
                          <a:latin typeface="Calibri"/>
                          <a:ea typeface="Calibri"/>
                          <a:cs typeface="Calibri"/>
                          <a:sym typeface="Calibri"/>
                        </a:rPr>
                        <a:t>Specific</a:t>
                      </a:r>
                      <a:endParaRPr sz="1200" b="1">
                        <a:solidFill>
                          <a:schemeClr val="dk2"/>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FF6000">
                        <a:alpha val="10000"/>
                      </a:srgbClr>
                    </a:solidFill>
                  </a:tcPr>
                </a:tc>
                <a:extLst>
                  <a:ext uri="{0D108BD9-81ED-4DB2-BD59-A6C34878D82A}">
                    <a16:rowId xmlns:a16="http://schemas.microsoft.com/office/drawing/2014/main" val="10001"/>
                  </a:ext>
                </a:extLst>
              </a:tr>
              <a:tr h="990850">
                <a:tc>
                  <a:txBody>
                    <a:bodyPr/>
                    <a:lstStyle/>
                    <a:p>
                      <a:pPr marL="0" lvl="0" indent="0" algn="l" rtl="0">
                        <a:spcBef>
                          <a:spcPts val="0"/>
                        </a:spcBef>
                        <a:spcAft>
                          <a:spcPts val="0"/>
                        </a:spcAft>
                        <a:buNone/>
                      </a:pPr>
                      <a:r>
                        <a:rPr lang="en" sz="1200">
                          <a:latin typeface="Calibri"/>
                          <a:ea typeface="Calibri"/>
                          <a:cs typeface="Calibri"/>
                          <a:sym typeface="Calibri"/>
                        </a:rPr>
                        <a:t>I want to travel.</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990850">
                <a:tc>
                  <a:txBody>
                    <a:bodyPr/>
                    <a:lstStyle/>
                    <a:p>
                      <a:pPr marL="0" lvl="0" indent="0" algn="l" rtl="0">
                        <a:spcBef>
                          <a:spcPts val="0"/>
                        </a:spcBef>
                        <a:spcAft>
                          <a:spcPts val="0"/>
                        </a:spcAft>
                        <a:buNone/>
                      </a:pPr>
                      <a:r>
                        <a:rPr lang="en" sz="1200">
                          <a:latin typeface="Calibri"/>
                          <a:ea typeface="Calibri"/>
                          <a:cs typeface="Calibri"/>
                          <a:sym typeface="Calibri"/>
                        </a:rPr>
                        <a:t>I hope to have a good-paying job.</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990850">
                <a:tc>
                  <a:txBody>
                    <a:bodyPr/>
                    <a:lstStyle/>
                    <a:p>
                      <a:pPr marL="0" lvl="0" indent="0" algn="l" rtl="0">
                        <a:spcBef>
                          <a:spcPts val="0"/>
                        </a:spcBef>
                        <a:spcAft>
                          <a:spcPts val="0"/>
                        </a:spcAft>
                        <a:buNone/>
                      </a:pPr>
                      <a:r>
                        <a:rPr lang="en" sz="1200">
                          <a:latin typeface="Calibri"/>
                          <a:ea typeface="Calibri"/>
                          <a:cs typeface="Calibri"/>
                          <a:sym typeface="Calibri"/>
                        </a:rPr>
                        <a:t>I want to save money for an emergency fund.</a:t>
                      </a: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4" name="Google Shape;134;p21"/>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Use in conjunction with the </a:t>
            </a:r>
            <a:r>
              <a:rPr lang="en" u="sng">
                <a:solidFill>
                  <a:schemeClr val="hlink"/>
                </a:solidFill>
                <a:hlinkClick r:id="rId3"/>
              </a:rPr>
              <a:t>Imagining Your Financial Future</a:t>
            </a:r>
            <a:r>
              <a:rPr lang="en"/>
              <a:t> self-paced module.</a:t>
            </a:r>
            <a:endParaRPr>
              <a:solidFill>
                <a:schemeClr val="dk1"/>
              </a:solidFill>
            </a:endParaRPr>
          </a:p>
          <a:p>
            <a:pPr marL="0" lvl="0" indent="0" algn="l" rtl="0">
              <a:spcBef>
                <a:spcPts val="1200"/>
              </a:spcBef>
              <a:spcAft>
                <a:spcPts val="1200"/>
              </a:spcAft>
              <a:buNone/>
            </a:pPr>
            <a:endParaRPr/>
          </a:p>
        </p:txBody>
      </p:sp>
      <p:graphicFrame>
        <p:nvGraphicFramePr>
          <p:cNvPr id="135" name="Google Shape;135;p21"/>
          <p:cNvGraphicFramePr/>
          <p:nvPr/>
        </p:nvGraphicFramePr>
        <p:xfrm>
          <a:off x="576072" y="1508760"/>
          <a:ext cx="6629400" cy="2181975"/>
        </p:xfrm>
        <a:graphic>
          <a:graphicData uri="http://schemas.openxmlformats.org/drawingml/2006/table">
            <a:tbl>
              <a:tblPr>
                <a:noFill/>
                <a:tableStyleId>{6E2E4046-0964-46B6-8E3B-DB9C23914A39}</a:tableStyleId>
              </a:tblPr>
              <a:tblGrid>
                <a:gridCol w="6629400">
                  <a:extLst>
                    <a:ext uri="{9D8B030D-6E8A-4147-A177-3AD203B41FA5}">
                      <a16:colId xmlns:a16="http://schemas.microsoft.com/office/drawing/2014/main" val="20000"/>
                    </a:ext>
                  </a:extLst>
                </a:gridCol>
              </a:tblGrid>
              <a:tr h="48150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How do you expect your goals to change over time?</a:t>
                      </a:r>
                      <a:endParaRPr b="1">
                        <a:solidFill>
                          <a:schemeClr val="lt1"/>
                        </a:solidFill>
                        <a:latin typeface="Calibri"/>
                        <a:ea typeface="Calibri"/>
                        <a:cs typeface="Calibri"/>
                        <a:sym typeface="Calibri"/>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700475">
                <a:tc>
                  <a:txBody>
                    <a:bodyPr/>
                    <a:lstStyle/>
                    <a:p>
                      <a:pPr marL="0" lvl="0" indent="0" algn="l" rtl="0">
                        <a:lnSpc>
                          <a:spcPct val="115000"/>
                        </a:lnSpc>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6" name="Google Shape;136;p21"/>
          <p:cNvPicPr preferRelativeResize="0"/>
          <p:nvPr/>
        </p:nvPicPr>
        <p:blipFill>
          <a:blip r:embed="rId4">
            <a:alphaModFix/>
          </a:blip>
          <a:stretch>
            <a:fillRect/>
          </a:stretch>
        </p:blipFill>
        <p:spPr>
          <a:xfrm>
            <a:off x="5833235" y="8034475"/>
            <a:ext cx="1372241" cy="15667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Goals with Financial Connections</a:t>
            </a:r>
            <a:endParaRPr/>
          </a:p>
        </p:txBody>
      </p:sp>
      <p:sp>
        <p:nvSpPr>
          <p:cNvPr id="142" name="Google Shape;142;p22"/>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u="sng">
                <a:solidFill>
                  <a:schemeClr val="hlink"/>
                </a:solidFill>
                <a:hlinkClick r:id="rId3"/>
              </a:rPr>
              <a:t>Imagining Your Financial Future</a:t>
            </a:r>
            <a:r>
              <a:rPr lang="en"/>
              <a:t> self-paced module.</a:t>
            </a:r>
            <a:endParaRPr/>
          </a:p>
        </p:txBody>
      </p:sp>
      <p:sp>
        <p:nvSpPr>
          <p:cNvPr id="143" name="Google Shape;143;p22"/>
          <p:cNvSpPr txBox="1">
            <a:spLocks noGrp="1"/>
          </p:cNvSpPr>
          <p:nvPr>
            <p:ph type="body" idx="1"/>
          </p:nvPr>
        </p:nvSpPr>
        <p:spPr>
          <a:xfrm>
            <a:off x="576075" y="1828800"/>
            <a:ext cx="6629400" cy="5901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Think of three goals for your future—a short-term goal, a mid-term goal, and a long-term goal. Write each down and identify the financial connection.</a:t>
            </a:r>
            <a:endParaRPr b="1"/>
          </a:p>
        </p:txBody>
      </p:sp>
      <p:graphicFrame>
        <p:nvGraphicFramePr>
          <p:cNvPr id="144" name="Google Shape;144;p22"/>
          <p:cNvGraphicFramePr/>
          <p:nvPr/>
        </p:nvGraphicFramePr>
        <p:xfrm>
          <a:off x="576063" y="2534161"/>
          <a:ext cx="6629375" cy="5201985"/>
        </p:xfrm>
        <a:graphic>
          <a:graphicData uri="http://schemas.openxmlformats.org/drawingml/2006/table">
            <a:tbl>
              <a:tblPr>
                <a:noFill/>
                <a:tableStyleId>{6E2E4046-0964-46B6-8E3B-DB9C23914A39}</a:tableStyleId>
              </a:tblPr>
              <a:tblGrid>
                <a:gridCol w="1396625">
                  <a:extLst>
                    <a:ext uri="{9D8B030D-6E8A-4147-A177-3AD203B41FA5}">
                      <a16:colId xmlns:a16="http://schemas.microsoft.com/office/drawing/2014/main" val="20000"/>
                    </a:ext>
                  </a:extLst>
                </a:gridCol>
                <a:gridCol w="2616375">
                  <a:extLst>
                    <a:ext uri="{9D8B030D-6E8A-4147-A177-3AD203B41FA5}">
                      <a16:colId xmlns:a16="http://schemas.microsoft.com/office/drawing/2014/main" val="20001"/>
                    </a:ext>
                  </a:extLst>
                </a:gridCol>
                <a:gridCol w="2616375">
                  <a:extLst>
                    <a:ext uri="{9D8B030D-6E8A-4147-A177-3AD203B41FA5}">
                      <a16:colId xmlns:a16="http://schemas.microsoft.com/office/drawing/2014/main" val="20002"/>
                    </a:ext>
                  </a:extLst>
                </a:gridCol>
              </a:tblGrid>
              <a:tr h="331100">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Timeframe</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Goal</a:t>
                      </a: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r>
                        <a:rPr lang="en" b="1">
                          <a:solidFill>
                            <a:schemeClr val="lt1"/>
                          </a:solidFill>
                          <a:latin typeface="Calibri"/>
                          <a:ea typeface="Calibri"/>
                          <a:cs typeface="Calibri"/>
                          <a:sym typeface="Calibri"/>
                        </a:rPr>
                        <a:t>Financial Connection</a:t>
                      </a:r>
                      <a:endParaRPr b="1">
                        <a:solidFill>
                          <a:schemeClr val="lt1"/>
                        </a:solidFill>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601925">
                <a:tc>
                  <a:txBody>
                    <a:bodyPr/>
                    <a:lstStyle/>
                    <a:p>
                      <a:pPr marL="0" lvl="0" indent="0" algn="l" rtl="0">
                        <a:spcBef>
                          <a:spcPts val="0"/>
                        </a:spcBef>
                        <a:spcAft>
                          <a:spcPts val="0"/>
                        </a:spcAft>
                        <a:buNone/>
                      </a:pPr>
                      <a:r>
                        <a:rPr lang="en" sz="1200" b="1">
                          <a:latin typeface="Calibri"/>
                          <a:ea typeface="Calibri"/>
                          <a:cs typeface="Calibri"/>
                          <a:sym typeface="Calibri"/>
                        </a:rPr>
                        <a:t>Short-term</a:t>
                      </a:r>
                      <a:endParaRPr sz="1200" b="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Less than one year</a:t>
                      </a:r>
                      <a:endParaRPr sz="1200" i="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601925">
                <a:tc>
                  <a:txBody>
                    <a:bodyPr/>
                    <a:lstStyle/>
                    <a:p>
                      <a:pPr marL="0" lvl="0" indent="0" algn="l" rtl="0">
                        <a:spcBef>
                          <a:spcPts val="0"/>
                        </a:spcBef>
                        <a:spcAft>
                          <a:spcPts val="0"/>
                        </a:spcAft>
                        <a:buNone/>
                      </a:pPr>
                      <a:r>
                        <a:rPr lang="en" sz="1200" b="1">
                          <a:latin typeface="Calibri"/>
                          <a:ea typeface="Calibri"/>
                          <a:cs typeface="Calibri"/>
                          <a:sym typeface="Calibri"/>
                        </a:rPr>
                        <a:t>Mid-term</a:t>
                      </a:r>
                      <a:endParaRPr sz="1200" b="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One to five years</a:t>
                      </a:r>
                      <a:endParaRPr sz="1200" i="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601925">
                <a:tc>
                  <a:txBody>
                    <a:bodyPr/>
                    <a:lstStyle/>
                    <a:p>
                      <a:pPr marL="0" lvl="0" indent="0" algn="l" rtl="0">
                        <a:spcBef>
                          <a:spcPts val="0"/>
                        </a:spcBef>
                        <a:spcAft>
                          <a:spcPts val="0"/>
                        </a:spcAft>
                        <a:buNone/>
                      </a:pPr>
                      <a:r>
                        <a:rPr lang="en" sz="1200" b="1">
                          <a:latin typeface="Calibri"/>
                          <a:ea typeface="Calibri"/>
                          <a:cs typeface="Calibri"/>
                          <a:sym typeface="Calibri"/>
                        </a:rPr>
                        <a:t>Long-term</a:t>
                      </a:r>
                      <a:endParaRPr sz="1200" b="1">
                        <a:latin typeface="Calibri"/>
                        <a:ea typeface="Calibri"/>
                        <a:cs typeface="Calibri"/>
                        <a:sym typeface="Calibri"/>
                      </a:endParaRPr>
                    </a:p>
                    <a:p>
                      <a:pPr marL="0" lvl="0" indent="0" algn="l" rtl="0">
                        <a:spcBef>
                          <a:spcPts val="0"/>
                        </a:spcBef>
                        <a:spcAft>
                          <a:spcPts val="0"/>
                        </a:spcAft>
                        <a:buNone/>
                      </a:pPr>
                      <a:r>
                        <a:rPr lang="en" sz="1200" i="1">
                          <a:latin typeface="Calibri"/>
                          <a:ea typeface="Calibri"/>
                          <a:cs typeface="Calibri"/>
                          <a:sym typeface="Calibri"/>
                        </a:rPr>
                        <a:t>More than five years</a:t>
                      </a:r>
                      <a:endParaRPr sz="1200" i="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45" name="Google Shape;145;p22"/>
          <p:cNvPicPr preferRelativeResize="0"/>
          <p:nvPr/>
        </p:nvPicPr>
        <p:blipFill>
          <a:blip r:embed="rId4">
            <a:alphaModFix/>
          </a:blip>
          <a:stretch>
            <a:fillRect/>
          </a:stretch>
        </p:blipFill>
        <p:spPr>
          <a:xfrm>
            <a:off x="5289410" y="8034475"/>
            <a:ext cx="1916042" cy="1566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Dream Big</a:t>
            </a:r>
            <a:endParaRPr/>
          </a:p>
        </p:txBody>
      </p:sp>
      <p:sp>
        <p:nvSpPr>
          <p:cNvPr id="151" name="Google Shape;151;p23"/>
          <p:cNvSpPr txBox="1">
            <a:spLocks noGrp="1"/>
          </p:cNvSpPr>
          <p:nvPr>
            <p:ph type="body" idx="1"/>
          </p:nvPr>
        </p:nvSpPr>
        <p:spPr>
          <a:xfrm>
            <a:off x="576075" y="1828800"/>
            <a:ext cx="6629400" cy="5943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Think about your life ten years from now. How old will you be? What will you be doing? What do you envision for each of the following? Complete at least six categories.</a:t>
            </a:r>
            <a:endParaRPr b="1"/>
          </a:p>
        </p:txBody>
      </p:sp>
      <p:sp>
        <p:nvSpPr>
          <p:cNvPr id="152" name="Google Shape;152;p23"/>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b="1"/>
              <a:t>From Dream to Reality</a:t>
            </a:r>
            <a:r>
              <a:rPr lang="en"/>
              <a:t> classroom activity.</a:t>
            </a:r>
            <a:endParaRPr/>
          </a:p>
        </p:txBody>
      </p:sp>
      <p:graphicFrame>
        <p:nvGraphicFramePr>
          <p:cNvPr id="153" name="Google Shape;153;p23"/>
          <p:cNvGraphicFramePr/>
          <p:nvPr/>
        </p:nvGraphicFramePr>
        <p:xfrm>
          <a:off x="576063" y="2542436"/>
          <a:ext cx="6629400" cy="7058750"/>
        </p:xfrm>
        <a:graphic>
          <a:graphicData uri="http://schemas.openxmlformats.org/drawingml/2006/table">
            <a:tbl>
              <a:tblPr>
                <a:noFill/>
                <a:tableStyleId>{6E2E4046-0964-46B6-8E3B-DB9C23914A39}</a:tableStyleId>
              </a:tblPr>
              <a:tblGrid>
                <a:gridCol w="3314700">
                  <a:extLst>
                    <a:ext uri="{9D8B030D-6E8A-4147-A177-3AD203B41FA5}">
                      <a16:colId xmlns:a16="http://schemas.microsoft.com/office/drawing/2014/main" val="20000"/>
                    </a:ext>
                  </a:extLst>
                </a:gridCol>
                <a:gridCol w="3314700">
                  <a:extLst>
                    <a:ext uri="{9D8B030D-6E8A-4147-A177-3AD203B41FA5}">
                      <a16:colId xmlns:a16="http://schemas.microsoft.com/office/drawing/2014/main" val="20001"/>
                    </a:ext>
                  </a:extLst>
                </a:gridCol>
              </a:tblGrid>
              <a:tr h="1411750">
                <a:tc>
                  <a:txBody>
                    <a:bodyPr/>
                    <a:lstStyle/>
                    <a:p>
                      <a:pPr marL="0" lvl="0" indent="0" algn="l" rtl="0">
                        <a:spcBef>
                          <a:spcPts val="0"/>
                        </a:spcBef>
                        <a:spcAft>
                          <a:spcPts val="0"/>
                        </a:spcAft>
                        <a:buNone/>
                      </a:pPr>
                      <a:r>
                        <a:rPr lang="en" sz="1200" b="1">
                          <a:latin typeface="Calibri"/>
                          <a:ea typeface="Calibri"/>
                          <a:cs typeface="Calibri"/>
                          <a:sym typeface="Calibri"/>
                        </a:rPr>
                        <a:t>Where you Live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Calibri"/>
                          <a:ea typeface="Calibri"/>
                          <a:cs typeface="Calibri"/>
                          <a:sym typeface="Calibri"/>
                        </a:rPr>
                        <a:t>Your Job</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1411750">
                <a:tc>
                  <a:txBody>
                    <a:bodyPr/>
                    <a:lstStyle/>
                    <a:p>
                      <a:pPr marL="0" lvl="0" indent="0" algn="l" rtl="0">
                        <a:spcBef>
                          <a:spcPts val="0"/>
                        </a:spcBef>
                        <a:spcAft>
                          <a:spcPts val="0"/>
                        </a:spcAft>
                        <a:buNone/>
                      </a:pPr>
                      <a:r>
                        <a:rPr lang="en" sz="1200" b="1">
                          <a:latin typeface="Calibri"/>
                          <a:ea typeface="Calibri"/>
                          <a:cs typeface="Calibri"/>
                          <a:sym typeface="Calibri"/>
                        </a:rPr>
                        <a:t>Important People in Your Life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Calibri"/>
                          <a:ea typeface="Calibri"/>
                          <a:cs typeface="Calibri"/>
                          <a:sym typeface="Calibri"/>
                        </a:rPr>
                        <a:t>How You Spend Your Free Time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1411750">
                <a:tc>
                  <a:txBody>
                    <a:bodyPr/>
                    <a:lstStyle/>
                    <a:p>
                      <a:pPr marL="0" lvl="0" indent="0" algn="l" rtl="0">
                        <a:spcBef>
                          <a:spcPts val="0"/>
                        </a:spcBef>
                        <a:spcAft>
                          <a:spcPts val="0"/>
                        </a:spcAft>
                        <a:buNone/>
                      </a:pPr>
                      <a:r>
                        <a:rPr lang="en" sz="1200" b="1">
                          <a:latin typeface="Calibri"/>
                          <a:ea typeface="Calibri"/>
                          <a:cs typeface="Calibri"/>
                          <a:sym typeface="Calibri"/>
                        </a:rPr>
                        <a:t>Transportation</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Calibri"/>
                          <a:ea typeface="Calibri"/>
                          <a:cs typeface="Calibri"/>
                          <a:sym typeface="Calibri"/>
                        </a:rPr>
                        <a:t>Vacations</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1411750">
                <a:tc>
                  <a:txBody>
                    <a:bodyPr/>
                    <a:lstStyle/>
                    <a:p>
                      <a:pPr marL="0" lvl="0" indent="0" algn="l" rtl="0">
                        <a:spcBef>
                          <a:spcPts val="0"/>
                        </a:spcBef>
                        <a:spcAft>
                          <a:spcPts val="0"/>
                        </a:spcAft>
                        <a:buNone/>
                      </a:pPr>
                      <a:r>
                        <a:rPr lang="en" sz="1200" b="1">
                          <a:latin typeface="Calibri"/>
                          <a:ea typeface="Calibri"/>
                          <a:cs typeface="Calibri"/>
                          <a:sym typeface="Calibri"/>
                        </a:rPr>
                        <a:t>Clothing</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l" rtl="0">
                        <a:spcBef>
                          <a:spcPts val="0"/>
                        </a:spcBef>
                        <a:spcAft>
                          <a:spcPts val="0"/>
                        </a:spcAft>
                        <a:buNone/>
                      </a:pPr>
                      <a:r>
                        <a:rPr lang="en" sz="1200" b="1">
                          <a:latin typeface="Calibri"/>
                          <a:ea typeface="Calibri"/>
                          <a:cs typeface="Calibri"/>
                          <a:sym typeface="Calibri"/>
                        </a:rPr>
                        <a:t>Entertainment</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1411750">
                <a:tc gridSpan="2">
                  <a:txBody>
                    <a:bodyPr/>
                    <a:lstStyle/>
                    <a:p>
                      <a:pPr marL="0" lvl="0" indent="0" algn="l" rtl="0">
                        <a:spcBef>
                          <a:spcPts val="0"/>
                        </a:spcBef>
                        <a:spcAft>
                          <a:spcPts val="0"/>
                        </a:spcAft>
                        <a:buNone/>
                      </a:pPr>
                      <a:r>
                        <a:rPr lang="en" sz="1200" b="1">
                          <a:latin typeface="Calibri"/>
                          <a:ea typeface="Calibri"/>
                          <a:cs typeface="Calibri"/>
                          <a:sym typeface="Calibri"/>
                        </a:rPr>
                        <a:t>Other/Your Choice</a:t>
                      </a:r>
                      <a:endParaRPr sz="1200" b="1">
                        <a:latin typeface="Calibri"/>
                        <a:ea typeface="Calibri"/>
                        <a:cs typeface="Calibri"/>
                        <a:sym typeface="Calibri"/>
                      </a:endParaRPr>
                    </a:p>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576075" y="1371600"/>
            <a:ext cx="6629400" cy="3330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a:t>My Personal Vision Board</a:t>
            </a:r>
            <a:endParaRPr/>
          </a:p>
        </p:txBody>
      </p:sp>
      <p:sp>
        <p:nvSpPr>
          <p:cNvPr id="159" name="Google Shape;159;p24"/>
          <p:cNvSpPr txBox="1">
            <a:spLocks noGrp="1"/>
          </p:cNvSpPr>
          <p:nvPr>
            <p:ph type="body" idx="1"/>
          </p:nvPr>
        </p:nvSpPr>
        <p:spPr>
          <a:xfrm>
            <a:off x="576075" y="1828800"/>
            <a:ext cx="6629400" cy="3330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b="1"/>
              <a:t>Add images and words representing goals you hope to accomplish in the future.</a:t>
            </a:r>
            <a:endParaRPr b="1"/>
          </a:p>
        </p:txBody>
      </p:sp>
      <p:sp>
        <p:nvSpPr>
          <p:cNvPr id="160" name="Google Shape;160;p24"/>
          <p:cNvSpPr txBox="1">
            <a:spLocks noGrp="1"/>
          </p:cNvSpPr>
          <p:nvPr>
            <p:ph type="body" idx="2"/>
          </p:nvPr>
        </p:nvSpPr>
        <p:spPr>
          <a:xfrm>
            <a:off x="576075" y="1097280"/>
            <a:ext cx="6629400" cy="228600"/>
          </a:xfrm>
          <a:prstGeom prst="rect">
            <a:avLst/>
          </a:prstGeom>
        </p:spPr>
        <p:txBody>
          <a:bodyPr spcFirstLastPara="1" wrap="square" lIns="0" tIns="0" rIns="0" bIns="0" anchor="t" anchorCtr="0">
            <a:noAutofit/>
          </a:bodyPr>
          <a:lstStyle/>
          <a:p>
            <a:pPr marL="0" lvl="0" indent="0" algn="l" rtl="0">
              <a:spcBef>
                <a:spcPts val="0"/>
              </a:spcBef>
              <a:spcAft>
                <a:spcPts val="1200"/>
              </a:spcAft>
              <a:buNone/>
            </a:pPr>
            <a:r>
              <a:rPr lang="en"/>
              <a:t>Use in conjunction with the </a:t>
            </a:r>
            <a:r>
              <a:rPr lang="en" b="1"/>
              <a:t>From Dream to Reality</a:t>
            </a:r>
            <a:r>
              <a:rPr lang="en"/>
              <a:t> classroom activity.</a:t>
            </a:r>
            <a:endParaRPr/>
          </a:p>
        </p:txBody>
      </p:sp>
      <p:sp>
        <p:nvSpPr>
          <p:cNvPr id="161" name="Google Shape;161;p24"/>
          <p:cNvSpPr/>
          <p:nvPr/>
        </p:nvSpPr>
        <p:spPr>
          <a:xfrm>
            <a:off x="576075" y="2279250"/>
            <a:ext cx="6629400" cy="7322100"/>
          </a:xfrm>
          <a:prstGeom prst="rect">
            <a:avLst/>
          </a:prstGeom>
          <a:solidFill>
            <a:schemeClr val="lt1"/>
          </a:solidFill>
          <a:ln w="3810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454545"/>
      </a:dk2>
      <a:lt2>
        <a:srgbClr val="EEEEEE"/>
      </a:lt2>
      <a:accent1>
        <a:srgbClr val="FF6000"/>
      </a:accent1>
      <a:accent2>
        <a:srgbClr val="1E2656"/>
      </a:accent2>
      <a:accent3>
        <a:srgbClr val="283772"/>
      </a:accent3>
      <a:accent4>
        <a:srgbClr val="48A9D2"/>
      </a:accent4>
      <a:accent5>
        <a:srgbClr val="A0D9EA"/>
      </a:accent5>
      <a:accent6>
        <a:srgbClr val="EEFF41"/>
      </a:accent6>
      <a:hlink>
        <a:srgbClr val="FF6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3" ma:contentTypeDescription="Create a new document." ma:contentTypeScope="" ma:versionID="dced64d7c4122ebcdde07e07b771acc7">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c53bc2a5ae2e15ecaebe90d2f0b18e07"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 xmlns="0b5f8546-f232-423b-b5ab-b50858856574" xsi:nil="true"/>
    <_ip_UnifiedCompliancePolicyUIAction xmlns="http://schemas.microsoft.com/sharepoint/v3" xsi:nil="true"/>
    <lcf76f155ced4ddcb4097134ff3c332f xmlns="0b5f8546-f232-423b-b5ab-b50858856574">
      <Terms xmlns="http://schemas.microsoft.com/office/infopath/2007/PartnerControls"/>
    </lcf76f155ced4ddcb4097134ff3c332f>
    <Thumbnail xmlns="0b5f8546-f232-423b-b5ab-b50858856574">
      <Url xsi:nil="true"/>
      <Description xsi:nil="true"/>
    </Thumbnail>
    <TaxCatchAll xmlns="2f80ae54-6d9f-4f2a-b7e8-58987361d6c8" xsi:nil="true"/>
    <_ip_UnifiedCompliancePolicyProperties xmlns="http://schemas.microsoft.com/sharepoint/v3" xsi:nil="true"/>
    <_Flow_SignoffStatus xmlns="0b5f8546-f232-423b-b5ab-b508588565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2D43F9-92F6-4BA2-83EE-D9A0E21A48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f8546-f232-423b-b5ab-b50858856574"/>
    <ds:schemaRef ds:uri="2f80ae54-6d9f-4f2a-b7e8-58987361d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DC84E0-AB8C-4F8E-8EF5-B3CED479AA54}">
  <ds:schemaRefs>
    <ds:schemaRef ds:uri="http://schemas.microsoft.com/office/2006/metadata/properties"/>
    <ds:schemaRef ds:uri="http://schemas.microsoft.com/office/infopath/2007/PartnerControls"/>
    <ds:schemaRef ds:uri="0b5f8546-f232-423b-b5ab-b50858856574"/>
    <ds:schemaRef ds:uri="http://schemas.microsoft.com/sharepoint/v3"/>
    <ds:schemaRef ds:uri="2f80ae54-6d9f-4f2a-b7e8-58987361d6c8"/>
  </ds:schemaRefs>
</ds:datastoreItem>
</file>

<file path=customXml/itemProps3.xml><?xml version="1.0" encoding="utf-8"?>
<ds:datastoreItem xmlns:ds="http://schemas.openxmlformats.org/officeDocument/2006/customXml" ds:itemID="{931AA02B-A0FA-4D24-86AB-71B3798F1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Simple Light</vt:lpstr>
      <vt:lpstr>Being Financially Responsible</vt:lpstr>
      <vt:lpstr>Unit 1: Getting Started</vt:lpstr>
      <vt:lpstr>Imagining Your Financial Future</vt:lpstr>
      <vt:lpstr>PowerPoint Presentation</vt:lpstr>
      <vt:lpstr>The Importance of Goals</vt:lpstr>
      <vt:lpstr>PowerPoint Presentation</vt:lpstr>
      <vt:lpstr>Goals with Financial Connections</vt:lpstr>
      <vt:lpstr>Dream Big</vt:lpstr>
      <vt:lpstr>My Personal Vision Board</vt:lpstr>
      <vt:lpstr>From Dream to Reality</vt:lpstr>
      <vt:lpstr>PowerPoint Presentation</vt:lpstr>
      <vt:lpstr>Setting SMART Goals</vt:lpstr>
      <vt:lpstr>PowerPoint Presentation</vt:lpstr>
      <vt:lpstr>Setting SMART Goals</vt:lpstr>
      <vt:lpstr>PowerPoint Presentation</vt:lpstr>
      <vt:lpstr>PowerPoint Presentation</vt:lpstr>
      <vt:lpstr>Other Acronyms for Goals</vt:lpstr>
      <vt:lpstr>Examining  Money Habits</vt:lpstr>
      <vt:lpstr>PowerPoint Presentation</vt:lpstr>
      <vt:lpstr>Two Truths and a Lie: Money Habits Edition</vt:lpstr>
      <vt:lpstr>PowerPoint Presentation</vt:lpstr>
      <vt:lpstr>Money Habits Report Card</vt:lpstr>
      <vt:lpstr>Budgeting  for Success</vt:lpstr>
      <vt:lpstr>PowerPoint Presentation</vt:lpstr>
      <vt:lpstr>PowerPoint Presentation</vt:lpstr>
      <vt:lpstr>PowerPoint Presentation</vt:lpstr>
      <vt:lpstr>Diving into the 50-30-20 Budget</vt:lpstr>
      <vt:lpstr>PowerPoint Presentation</vt:lpstr>
      <vt:lpstr>PowerPoint Presentation</vt:lpstr>
      <vt:lpstr>Spending Wisely</vt:lpstr>
      <vt:lpstr>PowerPoint Presentation</vt:lpstr>
      <vt:lpstr>Think Before You Spend</vt:lpstr>
      <vt:lpstr>PowerPoint Presentation</vt:lpstr>
      <vt:lpstr>PowerPoint Presentation</vt:lpstr>
      <vt:lpstr>PowerPoint Presentation</vt:lpstr>
      <vt:lpstr>Being Financially Responsible  Wrap Up</vt:lpstr>
      <vt:lpstr>Unit 1: Glossary of Key Terms</vt:lpstr>
      <vt:lpstr>Unit 1: Personal Action Plan</vt:lpstr>
      <vt:lpstr>Unit 1: Continuing the Conversation at Home</vt:lpstr>
      <vt:lpstr>Unit 1: Dig Deeper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Financially Responsible</dc:title>
  <cp:revision>1</cp:revision>
  <dcterms:modified xsi:type="dcterms:W3CDTF">2023-08-22T15:38:05Z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