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guide id="3" pos="33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88FFC64-2C68-4ACA-BCDB-3FE2AFD1DB10}">
  <a:tblStyle styleId="{888FFC64-2C68-4ACA-BCDB-3FE2AFD1DB1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D453476-6037-45EA-8D14-A03B8B9E7384}" styleName="Table_1">
    <a:wholeTbl>
      <a:tcTxStyle>
        <a:font>
          <a:latin typeface="Arial"/>
          <a:ea typeface="Arial"/>
          <a:cs typeface="Arial"/>
        </a:font>
        <a:srgbClr val="000000"/>
      </a:tcTxStyle>
      <a:tcStyle>
        <a:tcBdr>
          <a:left>
            <a:ln cap="flat" cmpd="sng" w="3175">
              <a:solidFill>
                <a:srgbClr val="000000"/>
              </a:solidFill>
              <a:prstDash val="solid"/>
              <a:round/>
              <a:headEnd len="sm" w="sm" type="none"/>
              <a:tailEnd len="sm" w="sm" type="none"/>
            </a:ln>
          </a:left>
          <a:right>
            <a:ln cap="flat" cmpd="sng" w="3175">
              <a:solidFill>
                <a:srgbClr val="000000"/>
              </a:solidFill>
              <a:prstDash val="solid"/>
              <a:round/>
              <a:headEnd len="sm" w="sm" type="none"/>
              <a:tailEnd len="sm" w="sm" type="none"/>
            </a:ln>
          </a:right>
          <a:top>
            <a:ln cap="flat" cmpd="sng" w="3175">
              <a:solidFill>
                <a:srgbClr val="000000"/>
              </a:solidFill>
              <a:prstDash val="solid"/>
              <a:round/>
              <a:headEnd len="sm" w="sm" type="none"/>
              <a:tailEnd len="sm" w="sm" type="none"/>
            </a:ln>
          </a:top>
          <a:bottom>
            <a:ln cap="flat" cmpd="sng" w="3175">
              <a:solidFill>
                <a:srgbClr val="000000"/>
              </a:solidFill>
              <a:prstDash val="solid"/>
              <a:round/>
              <a:headEnd len="sm" w="sm" type="none"/>
              <a:tailEnd len="sm" w="sm" type="none"/>
            </a:ln>
          </a:bottom>
          <a:insideH>
            <a:ln cap="flat" cmpd="sng" w="3175">
              <a:solidFill>
                <a:srgbClr val="000000"/>
              </a:solidFill>
              <a:prstDash val="solid"/>
              <a:round/>
              <a:headEnd len="sm" w="sm" type="none"/>
              <a:tailEnd len="sm" w="sm" type="none"/>
            </a:ln>
          </a:insideH>
          <a:insideV>
            <a:ln cap="flat" cmpd="sng" w="317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334"/>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3.xml"/><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42" Type="http://schemas.openxmlformats.org/officeDocument/2006/relationships/slide" Target="slides/slide36.xml"/><Relationship Id="rId47" Type="http://schemas.openxmlformats.org/officeDocument/2006/relationships/slide" Target="slides/slide41.xml"/><Relationship Id="rId34" Type="http://schemas.openxmlformats.org/officeDocument/2006/relationships/slide" Target="slides/slide28.xml"/><Relationship Id="rId21" Type="http://schemas.openxmlformats.org/officeDocument/2006/relationships/slide" Target="slides/slide15.xml"/><Relationship Id="rId50" Type="http://schemas.openxmlformats.org/officeDocument/2006/relationships/slide" Target="slides/slide44.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45" Type="http://schemas.openxmlformats.org/officeDocument/2006/relationships/slide" Target="slides/slide39.xml"/><Relationship Id="rId32" Type="http://schemas.openxmlformats.org/officeDocument/2006/relationships/slide" Target="slides/slide26.xml"/><Relationship Id="rId37" Type="http://schemas.openxmlformats.org/officeDocument/2006/relationships/slide" Target="slides/slide31.xml"/><Relationship Id="rId24" Type="http://schemas.openxmlformats.org/officeDocument/2006/relationships/slide" Target="slides/slide18.xml"/><Relationship Id="rId11" Type="http://schemas.openxmlformats.org/officeDocument/2006/relationships/slide" Target="slides/slide5.xml"/><Relationship Id="rId53" Type="http://schemas.openxmlformats.org/officeDocument/2006/relationships/customXml" Target="../customXml/item3.xml"/><Relationship Id="rId5" Type="http://schemas.openxmlformats.org/officeDocument/2006/relationships/slideMaster" Target="slideMasters/slideMaster1.xml"/><Relationship Id="rId44" Type="http://schemas.openxmlformats.org/officeDocument/2006/relationships/slide" Target="slides/slide38.xml"/><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52" Type="http://schemas.openxmlformats.org/officeDocument/2006/relationships/customXml" Target="../customXml/item2.xml"/><Relationship Id="rId43" Type="http://schemas.openxmlformats.org/officeDocument/2006/relationships/slide" Target="slides/slide37.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30" Type="http://schemas.openxmlformats.org/officeDocument/2006/relationships/slide" Target="slides/slide24.xml"/><Relationship Id="rId35" Type="http://schemas.openxmlformats.org/officeDocument/2006/relationships/slide" Target="slides/slide29.xml"/><Relationship Id="rId22" Type="http://schemas.openxmlformats.org/officeDocument/2006/relationships/slide" Target="slides/slide16.xml"/><Relationship Id="rId27" Type="http://schemas.openxmlformats.org/officeDocument/2006/relationships/slide" Target="slides/slide21.xml"/><Relationship Id="rId14" Type="http://schemas.openxmlformats.org/officeDocument/2006/relationships/slide" Target="slides/slide8.xml"/><Relationship Id="rId8" Type="http://schemas.openxmlformats.org/officeDocument/2006/relationships/slide" Target="slides/slide2.xml"/><Relationship Id="rId51" Type="http://schemas.openxmlformats.org/officeDocument/2006/relationships/customXml" Target="../customXml/item1.xml"/><Relationship Id="rId3" Type="http://schemas.openxmlformats.org/officeDocument/2006/relationships/presProps" Target="presProps.xml"/><Relationship Id="rId46" Type="http://schemas.openxmlformats.org/officeDocument/2006/relationships/slide" Target="slides/slide40.xml"/><Relationship Id="rId33" Type="http://schemas.openxmlformats.org/officeDocument/2006/relationships/slide" Target="slides/slide27.xml"/><Relationship Id="rId38" Type="http://schemas.openxmlformats.org/officeDocument/2006/relationships/slide" Target="slides/slide32.xml"/><Relationship Id="rId25" Type="http://schemas.openxmlformats.org/officeDocument/2006/relationships/slide" Target="slides/slide19.xml"/><Relationship Id="rId12" Type="http://schemas.openxmlformats.org/officeDocument/2006/relationships/slide" Target="slides/slide6.xml"/><Relationship Id="rId17" Type="http://schemas.openxmlformats.org/officeDocument/2006/relationships/slide" Target="slides/slide11.xml"/><Relationship Id="rId41" Type="http://schemas.openxmlformats.org/officeDocument/2006/relationships/slide" Target="slides/slide35.xml"/><Relationship Id="rId20" Type="http://schemas.openxmlformats.org/officeDocument/2006/relationships/slide" Target="slides/slide14.xml"/><Relationship Id="rId1" Type="http://schemas.openxmlformats.org/officeDocument/2006/relationships/theme" Target="theme/theme2.xml"/><Relationship Id="rId6" Type="http://schemas.openxmlformats.org/officeDocument/2006/relationships/notesMaster" Target="notesMasters/notesMaster1.xml"/><Relationship Id="rId49" Type="http://schemas.openxmlformats.org/officeDocument/2006/relationships/slide" Target="slides/slide43.xml"/><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15"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3e6fd2ca65_0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3e6fd2ca6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3e6fd2ca65_0_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3e6fd2ca6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3e6fd2ca65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3e6fd2ca6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4d8b2a3311_1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4d8b2a331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4d8b2a3311_1_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4d8b2a3311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3e5ad7b5af_0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3e5ad7b5a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3e5ad7b5af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3e5ad7b5a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3e5ad7b5af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3e5ad7b5a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4d8b2a3311_1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4d8b2a3311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3e5ad7b5af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3e5ad7b5a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3e18141270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3e1814127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3e5ad7b5af_0_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3e5ad7b5a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3e5ad7b5af_0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3e5ad7b5a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4d8b2a3311_1_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4d8b2a3311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3e5ad7b5af_0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3e5ad7b5a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3e5ad7b5af_0_13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3e5ad7b5af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4d8b2a3311_1_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4d8b2a3311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4d8b2a3311_1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4d8b2a3311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3f5e56396c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3f5e56396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4d8b2a3311_1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4d8b2a3311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3f5e56396c_0_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3f5e56396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3e18141270_1_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3e18141270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4d8b2a3311_1_8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4d8b2a3311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4d8b2a3311_1_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4d8b2a3311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4d8b2a3311_1_1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4d8b2a3311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4d8b2a3311_1_1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4d8b2a3311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408346098d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408346098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408346098d_1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408346098d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408346098d_1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408346098d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408346098d_1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408346098d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4d8b2a3311_1_1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4d8b2a3311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4d8b2a3311_1_1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4d8b2a3311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3e18141270_1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3e18141270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4d8b2a3311_1_1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4d8b2a3311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4d8b2a3311_1_1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4d8b2a3311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408346098d_2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408346098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408346098d_2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408346098d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408346098d_2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408346098d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3e18141270_4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3e18141270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3e18141270_4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3e18141270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3e18141270_4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3e18141270_4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4d8b2a3311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4d8b2a33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4d8b2a3311_0_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4d8b2a331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a:off x="0" y="0"/>
            <a:ext cx="7772400" cy="133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576075" y="2023590"/>
            <a:ext cx="6629400" cy="1550100"/>
          </a:xfrm>
          <a:prstGeom prst="rect">
            <a:avLst/>
          </a:prstGeom>
        </p:spPr>
        <p:txBody>
          <a:bodyPr anchorCtr="0" anchor="t" bIns="0" lIns="0" spcFirstLastPara="1" rIns="0" wrap="square" tIns="0">
            <a:noAutofit/>
          </a:bodyPr>
          <a:lstStyle>
            <a:lvl1pPr lvl="0">
              <a:lnSpc>
                <a:spcPct val="80000"/>
              </a:lnSpc>
              <a:spcBef>
                <a:spcPts val="0"/>
              </a:spcBef>
              <a:spcAft>
                <a:spcPts val="0"/>
              </a:spcAft>
              <a:buClr>
                <a:schemeClr val="dk2"/>
              </a:buClr>
              <a:buSzPts val="5600"/>
              <a:buNone/>
              <a:defRPr sz="5600">
                <a:solidFill>
                  <a:schemeClr val="dk2"/>
                </a:solidFill>
              </a:defRPr>
            </a:lvl1pPr>
            <a:lvl2pPr lvl="1">
              <a:lnSpc>
                <a:spcPct val="80000"/>
              </a:lnSpc>
              <a:spcBef>
                <a:spcPts val="0"/>
              </a:spcBef>
              <a:spcAft>
                <a:spcPts val="0"/>
              </a:spcAft>
              <a:buClr>
                <a:schemeClr val="dk2"/>
              </a:buClr>
              <a:buSzPts val="5800"/>
              <a:buNone/>
              <a:defRPr sz="5800">
                <a:solidFill>
                  <a:schemeClr val="dk2"/>
                </a:solidFill>
              </a:defRPr>
            </a:lvl2pPr>
            <a:lvl3pPr lvl="2">
              <a:lnSpc>
                <a:spcPct val="80000"/>
              </a:lnSpc>
              <a:spcBef>
                <a:spcPts val="0"/>
              </a:spcBef>
              <a:spcAft>
                <a:spcPts val="0"/>
              </a:spcAft>
              <a:buClr>
                <a:schemeClr val="dk2"/>
              </a:buClr>
              <a:buSzPts val="5800"/>
              <a:buNone/>
              <a:defRPr sz="5800">
                <a:solidFill>
                  <a:schemeClr val="dk2"/>
                </a:solidFill>
              </a:defRPr>
            </a:lvl3pPr>
            <a:lvl4pPr lvl="3">
              <a:lnSpc>
                <a:spcPct val="80000"/>
              </a:lnSpc>
              <a:spcBef>
                <a:spcPts val="0"/>
              </a:spcBef>
              <a:spcAft>
                <a:spcPts val="0"/>
              </a:spcAft>
              <a:buClr>
                <a:schemeClr val="dk2"/>
              </a:buClr>
              <a:buSzPts val="5800"/>
              <a:buNone/>
              <a:defRPr sz="5800">
                <a:solidFill>
                  <a:schemeClr val="dk2"/>
                </a:solidFill>
              </a:defRPr>
            </a:lvl4pPr>
            <a:lvl5pPr lvl="4">
              <a:lnSpc>
                <a:spcPct val="80000"/>
              </a:lnSpc>
              <a:spcBef>
                <a:spcPts val="0"/>
              </a:spcBef>
              <a:spcAft>
                <a:spcPts val="0"/>
              </a:spcAft>
              <a:buClr>
                <a:schemeClr val="dk2"/>
              </a:buClr>
              <a:buSzPts val="5800"/>
              <a:buNone/>
              <a:defRPr sz="5800">
                <a:solidFill>
                  <a:schemeClr val="dk2"/>
                </a:solidFill>
              </a:defRPr>
            </a:lvl5pPr>
            <a:lvl6pPr lvl="5">
              <a:lnSpc>
                <a:spcPct val="80000"/>
              </a:lnSpc>
              <a:spcBef>
                <a:spcPts val="0"/>
              </a:spcBef>
              <a:spcAft>
                <a:spcPts val="0"/>
              </a:spcAft>
              <a:buClr>
                <a:schemeClr val="dk2"/>
              </a:buClr>
              <a:buSzPts val="5800"/>
              <a:buNone/>
              <a:defRPr sz="5800">
                <a:solidFill>
                  <a:schemeClr val="dk2"/>
                </a:solidFill>
              </a:defRPr>
            </a:lvl6pPr>
            <a:lvl7pPr lvl="6">
              <a:lnSpc>
                <a:spcPct val="80000"/>
              </a:lnSpc>
              <a:spcBef>
                <a:spcPts val="0"/>
              </a:spcBef>
              <a:spcAft>
                <a:spcPts val="0"/>
              </a:spcAft>
              <a:buClr>
                <a:schemeClr val="dk2"/>
              </a:buClr>
              <a:buSzPts val="5800"/>
              <a:buNone/>
              <a:defRPr sz="5800">
                <a:solidFill>
                  <a:schemeClr val="dk2"/>
                </a:solidFill>
              </a:defRPr>
            </a:lvl7pPr>
            <a:lvl8pPr lvl="7">
              <a:lnSpc>
                <a:spcPct val="80000"/>
              </a:lnSpc>
              <a:spcBef>
                <a:spcPts val="0"/>
              </a:spcBef>
              <a:spcAft>
                <a:spcPts val="0"/>
              </a:spcAft>
              <a:buClr>
                <a:schemeClr val="dk2"/>
              </a:buClr>
              <a:buSzPts val="5800"/>
              <a:buNone/>
              <a:defRPr sz="5800">
                <a:solidFill>
                  <a:schemeClr val="dk2"/>
                </a:solidFill>
              </a:defRPr>
            </a:lvl8pPr>
            <a:lvl9pPr lvl="8">
              <a:lnSpc>
                <a:spcPct val="80000"/>
              </a:lnSpc>
              <a:spcBef>
                <a:spcPts val="0"/>
              </a:spcBef>
              <a:spcAft>
                <a:spcPts val="0"/>
              </a:spcAft>
              <a:buClr>
                <a:schemeClr val="dk2"/>
              </a:buClr>
              <a:buSzPts val="5800"/>
              <a:buNone/>
              <a:defRPr sz="5800">
                <a:solidFill>
                  <a:schemeClr val="dk2"/>
                </a:solidFill>
              </a:defRPr>
            </a:lvl9pPr>
          </a:lstStyle>
          <a:p/>
        </p:txBody>
      </p:sp>
      <p:sp>
        <p:nvSpPr>
          <p:cNvPr id="14" name="Google Shape;14;p2"/>
          <p:cNvSpPr txBox="1"/>
          <p:nvPr>
            <p:ph idx="1" type="subTitle"/>
          </p:nvPr>
        </p:nvSpPr>
        <p:spPr>
          <a:xfrm>
            <a:off x="576075" y="1539240"/>
            <a:ext cx="6629400" cy="505200"/>
          </a:xfrm>
          <a:prstGeom prst="rect">
            <a:avLst/>
          </a:prstGeom>
        </p:spPr>
        <p:txBody>
          <a:bodyPr anchorCtr="0" anchor="t" bIns="0" lIns="0" spcFirstLastPara="1" rIns="0" wrap="square" tIns="0">
            <a:noAutofit/>
          </a:bodyPr>
          <a:lstStyle>
            <a:lvl1pPr lvl="0">
              <a:lnSpc>
                <a:spcPct val="100000"/>
              </a:lnSpc>
              <a:spcBef>
                <a:spcPts val="0"/>
              </a:spcBef>
              <a:spcAft>
                <a:spcPts val="0"/>
              </a:spcAft>
              <a:buSzPts val="2600"/>
              <a:buNone/>
              <a:defRPr b="1" sz="2600"/>
            </a:lvl1pPr>
            <a:lvl2pPr lvl="1" algn="ctr">
              <a:lnSpc>
                <a:spcPct val="100000"/>
              </a:lnSpc>
              <a:spcBef>
                <a:spcPts val="0"/>
              </a:spcBef>
              <a:spcAft>
                <a:spcPts val="0"/>
              </a:spcAft>
              <a:buSzPts val="2800"/>
              <a:buNone/>
              <a:defRPr b="1" sz="2800"/>
            </a:lvl2pPr>
            <a:lvl3pPr lvl="2" algn="ctr">
              <a:lnSpc>
                <a:spcPct val="100000"/>
              </a:lnSpc>
              <a:spcBef>
                <a:spcPts val="0"/>
              </a:spcBef>
              <a:spcAft>
                <a:spcPts val="0"/>
              </a:spcAft>
              <a:buSzPts val="2800"/>
              <a:buNone/>
              <a:defRPr b="1" sz="2800"/>
            </a:lvl3pPr>
            <a:lvl4pPr lvl="3" algn="ctr">
              <a:lnSpc>
                <a:spcPct val="100000"/>
              </a:lnSpc>
              <a:spcBef>
                <a:spcPts val="0"/>
              </a:spcBef>
              <a:spcAft>
                <a:spcPts val="0"/>
              </a:spcAft>
              <a:buSzPts val="2800"/>
              <a:buNone/>
              <a:defRPr b="1" sz="2800"/>
            </a:lvl4pPr>
            <a:lvl5pPr lvl="4" algn="ctr">
              <a:lnSpc>
                <a:spcPct val="100000"/>
              </a:lnSpc>
              <a:spcBef>
                <a:spcPts val="0"/>
              </a:spcBef>
              <a:spcAft>
                <a:spcPts val="0"/>
              </a:spcAft>
              <a:buSzPts val="2800"/>
              <a:buNone/>
              <a:defRPr b="1" sz="2800"/>
            </a:lvl5pPr>
            <a:lvl6pPr lvl="5" algn="ctr">
              <a:lnSpc>
                <a:spcPct val="100000"/>
              </a:lnSpc>
              <a:spcBef>
                <a:spcPts val="0"/>
              </a:spcBef>
              <a:spcAft>
                <a:spcPts val="0"/>
              </a:spcAft>
              <a:buSzPts val="2800"/>
              <a:buNone/>
              <a:defRPr b="1" sz="2800"/>
            </a:lvl6pPr>
            <a:lvl7pPr lvl="6" algn="ctr">
              <a:lnSpc>
                <a:spcPct val="100000"/>
              </a:lnSpc>
              <a:spcBef>
                <a:spcPts val="0"/>
              </a:spcBef>
              <a:spcAft>
                <a:spcPts val="0"/>
              </a:spcAft>
              <a:buSzPts val="2800"/>
              <a:buNone/>
              <a:defRPr b="1" sz="2800"/>
            </a:lvl7pPr>
            <a:lvl8pPr lvl="7" algn="ctr">
              <a:lnSpc>
                <a:spcPct val="100000"/>
              </a:lnSpc>
              <a:spcBef>
                <a:spcPts val="0"/>
              </a:spcBef>
              <a:spcAft>
                <a:spcPts val="0"/>
              </a:spcAft>
              <a:buSzPts val="2800"/>
              <a:buNone/>
              <a:defRPr b="1" sz="2800"/>
            </a:lvl8pPr>
            <a:lvl9pPr lvl="8" algn="ctr">
              <a:lnSpc>
                <a:spcPct val="100000"/>
              </a:lnSpc>
              <a:spcBef>
                <a:spcPts val="0"/>
              </a:spcBef>
              <a:spcAft>
                <a:spcPts val="0"/>
              </a:spcAft>
              <a:buSzPts val="2800"/>
              <a:buNone/>
              <a:defRPr b="1" sz="2800"/>
            </a:lvl9pPr>
          </a:lstStyle>
          <a:p/>
        </p:txBody>
      </p:sp>
      <p:pic>
        <p:nvPicPr>
          <p:cNvPr id="15" name="Google Shape;15;p2"/>
          <p:cNvPicPr preferRelativeResize="0"/>
          <p:nvPr/>
        </p:nvPicPr>
        <p:blipFill>
          <a:blip r:embed="rId2">
            <a:alphaModFix/>
          </a:blip>
          <a:stretch>
            <a:fillRect/>
          </a:stretch>
        </p:blipFill>
        <p:spPr>
          <a:xfrm>
            <a:off x="576075" y="585225"/>
            <a:ext cx="3310474" cy="426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4 Title and Body">
  <p:cSld name="TITLE_AND_BODY_1_1_1">
    <p:spTree>
      <p:nvGrpSpPr>
        <p:cNvPr id="61" name="Shape 61"/>
        <p:cNvGrpSpPr/>
        <p:nvPr/>
      </p:nvGrpSpPr>
      <p:grpSpPr>
        <a:xfrm>
          <a:off x="0" y="0"/>
          <a:ext cx="0" cy="0"/>
          <a:chOff x="0" y="0"/>
          <a:chExt cx="0" cy="0"/>
        </a:xfrm>
      </p:grpSpPr>
      <p:sp>
        <p:nvSpPr>
          <p:cNvPr id="62" name="Google Shape;62;p11"/>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1"/>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4" name="Google Shape;64;p1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5" name="Google Shape;65;p11"/>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lang="en" sz="1100">
                <a:solidFill>
                  <a:schemeClr val="dk2"/>
                </a:solidFill>
                <a:latin typeface="Calibri"/>
                <a:ea typeface="Calibri"/>
                <a:cs typeface="Calibri"/>
                <a:sym typeface="Calibri"/>
              </a:rPr>
              <a:t>Using Mobile Banking</a:t>
            </a:r>
            <a:endParaRPr>
              <a:solidFill>
                <a:schemeClr val="dk2"/>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5 Section Header">
  <p:cSld name="SECTION_HEADER_1_1_1_1">
    <p:spTree>
      <p:nvGrpSpPr>
        <p:cNvPr id="66" name="Shape 66"/>
        <p:cNvGrpSpPr/>
        <p:nvPr/>
      </p:nvGrpSpPr>
      <p:grpSpPr>
        <a:xfrm>
          <a:off x="0" y="0"/>
          <a:ext cx="0" cy="0"/>
          <a:chOff x="0" y="0"/>
          <a:chExt cx="0" cy="0"/>
        </a:xfrm>
      </p:grpSpPr>
      <p:sp>
        <p:nvSpPr>
          <p:cNvPr id="67" name="Google Shape;67;p12"/>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68" name="Google Shape;68;p12"/>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2"/>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Making Everyday Purchases</a:t>
            </a:r>
            <a:endParaRPr sz="1100">
              <a:solidFill>
                <a:schemeClr val="dk2"/>
              </a:solidFill>
              <a:latin typeface="Calibri"/>
              <a:ea typeface="Calibri"/>
              <a:cs typeface="Calibri"/>
              <a:sym typeface="Calibri"/>
            </a:endParaRPr>
          </a:p>
        </p:txBody>
      </p:sp>
      <p:pic>
        <p:nvPicPr>
          <p:cNvPr id="70" name="Google Shape;70;p12"/>
          <p:cNvPicPr preferRelativeResize="0"/>
          <p:nvPr/>
        </p:nvPicPr>
        <p:blipFill rotWithShape="1">
          <a:blip r:embed="rId2">
            <a:alphaModFix/>
          </a:blip>
          <a:srcRect b="0" l="9" r="19" t="0"/>
          <a:stretch/>
        </p:blipFill>
        <p:spPr>
          <a:xfrm>
            <a:off x="-1" y="5646676"/>
            <a:ext cx="7772401" cy="4411193"/>
          </a:xfrm>
          <a:prstGeom prst="rect">
            <a:avLst/>
          </a:prstGeom>
          <a:noFill/>
          <a:ln>
            <a:noFill/>
          </a:ln>
        </p:spPr>
      </p:pic>
      <p:sp>
        <p:nvSpPr>
          <p:cNvPr id="71" name="Google Shape;71;p12"/>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5</a:t>
            </a:r>
            <a:endParaRPr sz="20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pos="363">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5 Title and Body">
  <p:cSld name="TITLE_AND_BODY_1_1_1_1">
    <p:spTree>
      <p:nvGrpSpPr>
        <p:cNvPr id="72" name="Shape 72"/>
        <p:cNvGrpSpPr/>
        <p:nvPr/>
      </p:nvGrpSpPr>
      <p:grpSpPr>
        <a:xfrm>
          <a:off x="0" y="0"/>
          <a:ext cx="0" cy="0"/>
          <a:chOff x="0" y="0"/>
          <a:chExt cx="0" cy="0"/>
        </a:xfrm>
      </p:grpSpPr>
      <p:sp>
        <p:nvSpPr>
          <p:cNvPr id="73" name="Google Shape;73;p1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3"/>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5" name="Google Shape;75;p1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6" name="Google Shape;76;p13"/>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lang="en" sz="1100">
                <a:solidFill>
                  <a:schemeClr val="dk2"/>
                </a:solidFill>
                <a:latin typeface="Calibri"/>
                <a:ea typeface="Calibri"/>
                <a:cs typeface="Calibri"/>
                <a:sym typeface="Calibri"/>
              </a:rPr>
              <a:t>Making Everyday Purchases</a:t>
            </a:r>
            <a:endParaRPr>
              <a:solidFill>
                <a:schemeClr val="dk2"/>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6 Section Header">
  <p:cSld name="SECTION_HEADER_1_1_1_1_1">
    <p:spTree>
      <p:nvGrpSpPr>
        <p:cNvPr id="77" name="Shape 77"/>
        <p:cNvGrpSpPr/>
        <p:nvPr/>
      </p:nvGrpSpPr>
      <p:grpSpPr>
        <a:xfrm>
          <a:off x="0" y="0"/>
          <a:ext cx="0" cy="0"/>
          <a:chOff x="0" y="0"/>
          <a:chExt cx="0" cy="0"/>
        </a:xfrm>
      </p:grpSpPr>
      <p:sp>
        <p:nvSpPr>
          <p:cNvPr id="78" name="Google Shape;78;p14"/>
          <p:cNvSpPr txBox="1"/>
          <p:nvPr>
            <p:ph type="ctrTitle"/>
          </p:nvPr>
        </p:nvSpPr>
        <p:spPr>
          <a:xfrm>
            <a:off x="521208"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79" name="Google Shape;79;p14"/>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0" name="Google Shape;80;p14"/>
          <p:cNvSpPr txBox="1"/>
          <p:nvPr/>
        </p:nvSpPr>
        <p:spPr>
          <a:xfrm>
            <a:off x="3593475" y="502920"/>
            <a:ext cx="3688200" cy="431100"/>
          </a:xfrm>
          <a:prstGeom prst="rect">
            <a:avLst/>
          </a:prstGeom>
          <a:solidFill>
            <a:schemeClr val="lt1"/>
          </a:solid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b="1" lang="en">
                <a:solidFill>
                  <a:schemeClr val="dk2"/>
                </a:solidFill>
                <a:latin typeface="Calibri"/>
                <a:ea typeface="Calibri"/>
                <a:cs typeface="Calibri"/>
                <a:sym typeface="Calibri"/>
              </a:rPr>
              <a:t>Unit 2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pic>
        <p:nvPicPr>
          <p:cNvPr id="81" name="Google Shape;81;p14"/>
          <p:cNvPicPr preferRelativeResize="0"/>
          <p:nvPr/>
        </p:nvPicPr>
        <p:blipFill rotWithShape="1">
          <a:blip r:embed="rId2">
            <a:alphaModFix/>
          </a:blip>
          <a:srcRect b="0" l="9" r="19" t="0"/>
          <a:stretch/>
        </p:blipFill>
        <p:spPr>
          <a:xfrm>
            <a:off x="-1" y="5646676"/>
            <a:ext cx="7772401" cy="4411193"/>
          </a:xfrm>
          <a:prstGeom prst="rect">
            <a:avLst/>
          </a:prstGeom>
          <a:noFill/>
          <a:ln>
            <a:noFill/>
          </a:ln>
        </p:spPr>
      </p:pic>
    </p:spTree>
  </p:cSld>
  <p:clrMapOvr>
    <a:masterClrMapping/>
  </p:clrMapOvr>
  <p:extLst>
    <p:ext uri="{DCECCB84-F9BA-43D5-87BE-67443E8EF086}">
      <p15:sldGuideLst>
        <p15:guide id="1" pos="346">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6 Title and Body">
  <p:cSld name="TITLE_AND_BODY_1_1_1_1_1">
    <p:spTree>
      <p:nvGrpSpPr>
        <p:cNvPr id="82" name="Shape 82"/>
        <p:cNvGrpSpPr/>
        <p:nvPr/>
      </p:nvGrpSpPr>
      <p:grpSpPr>
        <a:xfrm>
          <a:off x="0" y="0"/>
          <a:ext cx="0" cy="0"/>
          <a:chOff x="0" y="0"/>
          <a:chExt cx="0" cy="0"/>
        </a:xfrm>
      </p:grpSpPr>
      <p:sp>
        <p:nvSpPr>
          <p:cNvPr id="83" name="Google Shape;83;p1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5"/>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85" name="Google Shape;85;p15"/>
          <p:cNvSpPr txBox="1"/>
          <p:nvPr/>
        </p:nvSpPr>
        <p:spPr>
          <a:xfrm>
            <a:off x="3593475" y="502920"/>
            <a:ext cx="3688200" cy="431100"/>
          </a:xfrm>
          <a:prstGeom prst="rect">
            <a:avLst/>
          </a:prstGeom>
          <a:solidFill>
            <a:schemeClr val="lt1"/>
          </a:solidFill>
          <a:ln>
            <a:noFill/>
          </a:ln>
        </p:spPr>
        <p:txBody>
          <a:bodyPr anchorCtr="0" anchor="ctr" bIns="0" lIns="0" spcFirstLastPara="1" rIns="0" wrap="square" tIns="0">
            <a:spAutoFit/>
          </a:bodyPr>
          <a:lstStyle/>
          <a:p>
            <a:pPr indent="0" lvl="0" marL="0" rtl="0" algn="r">
              <a:spcBef>
                <a:spcPts val="0"/>
              </a:spcBef>
              <a:spcAft>
                <a:spcPts val="0"/>
              </a:spcAft>
              <a:buNone/>
            </a:pPr>
            <a:r>
              <a:rPr b="1" lang="en">
                <a:solidFill>
                  <a:schemeClr val="dk2"/>
                </a:solidFill>
                <a:latin typeface="Calibri"/>
                <a:ea typeface="Calibri"/>
                <a:cs typeface="Calibri"/>
                <a:sym typeface="Calibri"/>
              </a:rPr>
              <a:t>Unit 2</a:t>
            </a:r>
            <a:r>
              <a:rPr b="1" lang="en">
                <a:solidFill>
                  <a:schemeClr val="dk2"/>
                </a:solidFill>
                <a:latin typeface="Calibri"/>
                <a:ea typeface="Calibri"/>
                <a:cs typeface="Calibri"/>
                <a:sym typeface="Calibri"/>
              </a:rPr>
              <a:t>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1 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18" name="Google Shape;18;p3"/>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a:spcBef>
                <a:spcPts val="0"/>
              </a:spcBef>
              <a:spcAft>
                <a:spcPts val="0"/>
              </a:spcAft>
              <a:buSzPts val="1600"/>
              <a:buChar char="●"/>
              <a:defRPr sz="16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9" name="Google Shape;19;p3"/>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Understanding Financial Institutions</a:t>
            </a:r>
            <a:endParaRPr sz="1100">
              <a:solidFill>
                <a:schemeClr val="dk2"/>
              </a:solidFill>
              <a:latin typeface="Calibri"/>
              <a:ea typeface="Calibri"/>
              <a:cs typeface="Calibri"/>
              <a:sym typeface="Calibri"/>
            </a:endParaRPr>
          </a:p>
        </p:txBody>
      </p:sp>
      <p:pic>
        <p:nvPicPr>
          <p:cNvPr id="20" name="Google Shape;20;p3"/>
          <p:cNvPicPr preferRelativeResize="0"/>
          <p:nvPr/>
        </p:nvPicPr>
        <p:blipFill rotWithShape="1">
          <a:blip r:embed="rId2">
            <a:alphaModFix/>
          </a:blip>
          <a:srcRect b="0" l="0" r="0" t="0"/>
          <a:stretch/>
        </p:blipFill>
        <p:spPr>
          <a:xfrm>
            <a:off x="-1" y="5646676"/>
            <a:ext cx="7772401" cy="4410136"/>
          </a:xfrm>
          <a:prstGeom prst="rect">
            <a:avLst/>
          </a:prstGeom>
          <a:noFill/>
          <a:ln>
            <a:noFill/>
          </a:ln>
        </p:spPr>
      </p:pic>
      <p:sp>
        <p:nvSpPr>
          <p:cNvPr id="21" name="Google Shape;21;p3"/>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1</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1 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4"/>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25" name="Google Shape;25;p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26" name="Google Shape;26;p4"/>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Understanding Financial Institutions</a:t>
            </a:r>
            <a:endParaRPr sz="1100">
              <a:solidFill>
                <a:schemeClr val="dk2"/>
              </a:solidFill>
              <a:latin typeface="Calibri"/>
              <a:ea typeface="Calibri"/>
              <a:cs typeface="Calibri"/>
              <a:sym typeface="Calibri"/>
            </a:endParaRPr>
          </a:p>
        </p:txBody>
      </p:sp>
    </p:spTree>
  </p:cSld>
  <p:clrMapOvr>
    <a:masterClrMapping/>
  </p:clrMapOvr>
  <p:extLst>
    <p:ext uri="{DCECCB84-F9BA-43D5-87BE-67443E8EF086}">
      <p15:sldGuideLst>
        <p15:guide id="1" orient="horz" pos="1152">
          <p15:clr>
            <a:srgbClr val="E46962"/>
          </p15:clr>
        </p15:guide>
        <p15:guide id="2" orient="horz" pos="6048">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tting Started">
  <p:cSld name="TITLE_AND_BODY_2">
    <p:spTree>
      <p:nvGrpSpPr>
        <p:cNvPr id="27" name="Shape 27"/>
        <p:cNvGrpSpPr/>
        <p:nvPr/>
      </p:nvGrpSpPr>
      <p:grpSpPr>
        <a:xfrm>
          <a:off x="0" y="0"/>
          <a:ext cx="0" cy="0"/>
          <a:chOff x="0" y="0"/>
          <a:chExt cx="0" cy="0"/>
        </a:xfrm>
      </p:grpSpPr>
      <p:sp>
        <p:nvSpPr>
          <p:cNvPr id="28" name="Google Shape;28;p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5"/>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30" name="Google Shape;30;p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31" name="Google Shape;31;p5"/>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Understanding Financial Institutions</a:t>
            </a:r>
            <a:endParaRPr sz="1100">
              <a:solidFill>
                <a:schemeClr val="dk2"/>
              </a:solidFill>
              <a:latin typeface="Calibri"/>
              <a:ea typeface="Calibri"/>
              <a:cs typeface="Calibri"/>
              <a:sym typeface="Calibri"/>
            </a:endParaRPr>
          </a:p>
        </p:txBody>
      </p:sp>
      <p:sp>
        <p:nvSpPr>
          <p:cNvPr id="32" name="Google Shape;32;p5"/>
          <p:cNvSpPr/>
          <p:nvPr/>
        </p:nvSpPr>
        <p:spPr>
          <a:xfrm>
            <a:off x="5210225" y="438250"/>
            <a:ext cx="2408400" cy="659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152">
          <p15:clr>
            <a:srgbClr val="E46962"/>
          </p15:clr>
        </p15:guide>
        <p15:guide id="2" orient="horz" pos="6048">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2 Section Header">
  <p:cSld name="SECTION_HEADER_1">
    <p:spTree>
      <p:nvGrpSpPr>
        <p:cNvPr id="33" name="Shape 33"/>
        <p:cNvGrpSpPr/>
        <p:nvPr/>
      </p:nvGrpSpPr>
      <p:grpSpPr>
        <a:xfrm>
          <a:off x="0" y="0"/>
          <a:ext cx="0" cy="0"/>
          <a:chOff x="0" y="0"/>
          <a:chExt cx="0" cy="0"/>
        </a:xfrm>
      </p:grpSpPr>
      <p:sp>
        <p:nvSpPr>
          <p:cNvPr id="34" name="Google Shape;34;p6"/>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35" name="Google Shape;35;p6"/>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 name="Google Shape;36;p6"/>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Deciding Where and How to bank</a:t>
            </a:r>
            <a:endParaRPr sz="1100">
              <a:solidFill>
                <a:schemeClr val="dk2"/>
              </a:solidFill>
              <a:latin typeface="Calibri"/>
              <a:ea typeface="Calibri"/>
              <a:cs typeface="Calibri"/>
              <a:sym typeface="Calibri"/>
            </a:endParaRPr>
          </a:p>
        </p:txBody>
      </p:sp>
      <p:pic>
        <p:nvPicPr>
          <p:cNvPr id="37" name="Google Shape;37;p6"/>
          <p:cNvPicPr preferRelativeResize="0"/>
          <p:nvPr/>
        </p:nvPicPr>
        <p:blipFill rotWithShape="1">
          <a:blip r:embed="rId2">
            <a:alphaModFix/>
          </a:blip>
          <a:srcRect b="0" l="9" r="19" t="0"/>
          <a:stretch/>
        </p:blipFill>
        <p:spPr>
          <a:xfrm>
            <a:off x="-1" y="5646676"/>
            <a:ext cx="7772401" cy="4411193"/>
          </a:xfrm>
          <a:prstGeom prst="rect">
            <a:avLst/>
          </a:prstGeom>
          <a:noFill/>
          <a:ln>
            <a:noFill/>
          </a:ln>
        </p:spPr>
      </p:pic>
      <p:sp>
        <p:nvSpPr>
          <p:cNvPr id="38" name="Google Shape;38;p6"/>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2</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2 Title and Body">
  <p:cSld name="TITLE_AND_BODY_1">
    <p:spTree>
      <p:nvGrpSpPr>
        <p:cNvPr id="39" name="Shape 39"/>
        <p:cNvGrpSpPr/>
        <p:nvPr/>
      </p:nvGrpSpPr>
      <p:grpSpPr>
        <a:xfrm>
          <a:off x="0" y="0"/>
          <a:ext cx="0" cy="0"/>
          <a:chOff x="0" y="0"/>
          <a:chExt cx="0" cy="0"/>
        </a:xfrm>
      </p:grpSpPr>
      <p:sp>
        <p:nvSpPr>
          <p:cNvPr id="40" name="Google Shape;40;p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7"/>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2" name="Google Shape;42;p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3" name="Google Shape;43;p7"/>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Deciding Where and How to bank</a:t>
            </a:r>
            <a:endParaRPr sz="1100">
              <a:solidFill>
                <a:schemeClr val="dk2"/>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3 Section Header">
  <p:cSld name="SECTION_HEADER_1_1">
    <p:spTree>
      <p:nvGrpSpPr>
        <p:cNvPr id="44" name="Shape 44"/>
        <p:cNvGrpSpPr/>
        <p:nvPr/>
      </p:nvGrpSpPr>
      <p:grpSpPr>
        <a:xfrm>
          <a:off x="0" y="0"/>
          <a:ext cx="0" cy="0"/>
          <a:chOff x="0" y="0"/>
          <a:chExt cx="0" cy="0"/>
        </a:xfrm>
      </p:grpSpPr>
      <p:sp>
        <p:nvSpPr>
          <p:cNvPr id="45" name="Google Shape;45;p8"/>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46" name="Google Shape;46;p8"/>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7" name="Google Shape;47;p8"/>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Opening New Accounts</a:t>
            </a:r>
            <a:endParaRPr sz="1100">
              <a:solidFill>
                <a:schemeClr val="dk2"/>
              </a:solidFill>
              <a:latin typeface="Calibri"/>
              <a:ea typeface="Calibri"/>
              <a:cs typeface="Calibri"/>
              <a:sym typeface="Calibri"/>
            </a:endParaRPr>
          </a:p>
        </p:txBody>
      </p:sp>
      <p:pic>
        <p:nvPicPr>
          <p:cNvPr id="48" name="Google Shape;48;p8"/>
          <p:cNvPicPr preferRelativeResize="0"/>
          <p:nvPr/>
        </p:nvPicPr>
        <p:blipFill rotWithShape="1">
          <a:blip r:embed="rId2">
            <a:alphaModFix/>
          </a:blip>
          <a:srcRect b="0" l="9" r="19" t="0"/>
          <a:stretch/>
        </p:blipFill>
        <p:spPr>
          <a:xfrm>
            <a:off x="-1" y="5646676"/>
            <a:ext cx="7772401" cy="4411193"/>
          </a:xfrm>
          <a:prstGeom prst="rect">
            <a:avLst/>
          </a:prstGeom>
          <a:noFill/>
          <a:ln>
            <a:noFill/>
          </a:ln>
        </p:spPr>
      </p:pic>
      <p:sp>
        <p:nvSpPr>
          <p:cNvPr id="49" name="Google Shape;49;p8"/>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3</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3 Title and Body">
  <p:cSld name="TITLE_AND_BODY_1_1">
    <p:spTree>
      <p:nvGrpSpPr>
        <p:cNvPr id="50" name="Shape 50"/>
        <p:cNvGrpSpPr/>
        <p:nvPr/>
      </p:nvGrpSpPr>
      <p:grpSpPr>
        <a:xfrm>
          <a:off x="0" y="0"/>
          <a:ext cx="0" cy="0"/>
          <a:chOff x="0" y="0"/>
          <a:chExt cx="0" cy="0"/>
        </a:xfrm>
      </p:grpSpPr>
      <p:sp>
        <p:nvSpPr>
          <p:cNvPr id="51" name="Google Shape;51;p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9"/>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3" name="Google Shape;53;p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4" name="Google Shape;54;p9"/>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lang="en" sz="1100">
                <a:solidFill>
                  <a:schemeClr val="dk2"/>
                </a:solidFill>
                <a:latin typeface="Calibri"/>
                <a:ea typeface="Calibri"/>
                <a:cs typeface="Calibri"/>
                <a:sym typeface="Calibri"/>
              </a:rPr>
              <a:t>Opening New Accounts</a:t>
            </a:r>
            <a:endParaRPr>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4 Section Header">
  <p:cSld name="SECTION_HEADER_1_1_1">
    <p:spTree>
      <p:nvGrpSpPr>
        <p:cNvPr id="55" name="Shape 55"/>
        <p:cNvGrpSpPr/>
        <p:nvPr/>
      </p:nvGrpSpPr>
      <p:grpSpPr>
        <a:xfrm>
          <a:off x="0" y="0"/>
          <a:ext cx="0" cy="0"/>
          <a:chOff x="0" y="0"/>
          <a:chExt cx="0" cy="0"/>
        </a:xfrm>
      </p:grpSpPr>
      <p:sp>
        <p:nvSpPr>
          <p:cNvPr id="56" name="Google Shape;56;p10"/>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57" name="Google Shape;57;p10"/>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8" name="Google Shape;58;p10"/>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Using Mobile Banking</a:t>
            </a:r>
            <a:endParaRPr sz="1100">
              <a:solidFill>
                <a:schemeClr val="dk2"/>
              </a:solidFill>
              <a:latin typeface="Calibri"/>
              <a:ea typeface="Calibri"/>
              <a:cs typeface="Calibri"/>
              <a:sym typeface="Calibri"/>
            </a:endParaRPr>
          </a:p>
        </p:txBody>
      </p:sp>
      <p:pic>
        <p:nvPicPr>
          <p:cNvPr id="59" name="Google Shape;59;p10"/>
          <p:cNvPicPr preferRelativeResize="0"/>
          <p:nvPr/>
        </p:nvPicPr>
        <p:blipFill rotWithShape="1">
          <a:blip r:embed="rId2">
            <a:alphaModFix/>
          </a:blip>
          <a:srcRect b="0" l="9" r="19" t="0"/>
          <a:stretch/>
        </p:blipFill>
        <p:spPr>
          <a:xfrm>
            <a:off x="-1" y="5646676"/>
            <a:ext cx="7772401" cy="4411193"/>
          </a:xfrm>
          <a:prstGeom prst="rect">
            <a:avLst/>
          </a:prstGeom>
          <a:noFill/>
          <a:ln>
            <a:noFill/>
          </a:ln>
        </p:spPr>
      </p:pic>
      <p:sp>
        <p:nvSpPr>
          <p:cNvPr id="60" name="Google Shape;60;p10"/>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4</a:t>
            </a:r>
            <a:endParaRPr sz="20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76075" y="1371600"/>
            <a:ext cx="6629400" cy="870000"/>
          </a:xfrm>
          <a:prstGeom prst="rect">
            <a:avLst/>
          </a:prstGeom>
          <a:noFill/>
          <a:ln>
            <a:noFill/>
          </a:ln>
        </p:spPr>
        <p:txBody>
          <a:bodyPr anchorCtr="0" anchor="t" bIns="91425" lIns="0" spcFirstLastPara="1" rIns="91425" wrap="square" tIns="91425">
            <a:normAutofit/>
          </a:bodyPr>
          <a:lstStyle>
            <a:lvl1pPr lvl="0">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576075" y="2253725"/>
            <a:ext cx="6629400" cy="6681000"/>
          </a:xfrm>
          <a:prstGeom prst="rect">
            <a:avLst/>
          </a:prstGeom>
          <a:noFill/>
          <a:ln>
            <a:noFill/>
          </a:ln>
        </p:spPr>
        <p:txBody>
          <a:bodyPr anchorCtr="0" anchor="t" bIns="91425" lIns="0" spcFirstLastPara="1" rIns="91425" wrap="square" tIns="91425">
            <a:normAutofit/>
          </a:bodyPr>
          <a:lstStyle>
            <a:lvl1pPr indent="-342900" lvl="0" marL="4572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p:txBody>
      </p:sp>
      <p:pic>
        <p:nvPicPr>
          <p:cNvPr id="8" name="Google Shape;8;p1"/>
          <p:cNvPicPr preferRelativeResize="0"/>
          <p:nvPr/>
        </p:nvPicPr>
        <p:blipFill>
          <a:blip r:embed="rId1">
            <a:alphaModFix/>
          </a:blip>
          <a:stretch>
            <a:fillRect/>
          </a:stretch>
        </p:blipFill>
        <p:spPr>
          <a:xfrm>
            <a:off x="548640" y="548640"/>
            <a:ext cx="2549654" cy="320040"/>
          </a:xfrm>
          <a:prstGeom prst="rect">
            <a:avLst/>
          </a:prstGeom>
          <a:noFill/>
          <a:ln>
            <a:noFill/>
          </a:ln>
        </p:spPr>
      </p:pic>
      <p:sp>
        <p:nvSpPr>
          <p:cNvPr id="9" name="Google Shape;9;p1"/>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b="1" lang="en">
                <a:solidFill>
                  <a:schemeClr val="dk2"/>
                </a:solidFill>
                <a:latin typeface="Calibri"/>
                <a:ea typeface="Calibri"/>
                <a:cs typeface="Calibri"/>
                <a:sym typeface="Calibri"/>
              </a:rPr>
              <a:t>Unit 2 |</a:t>
            </a:r>
            <a:r>
              <a:rPr lang="en">
                <a:solidFill>
                  <a:schemeClr val="dk2"/>
                </a:solidFill>
                <a:latin typeface="Calibri"/>
                <a:ea typeface="Calibri"/>
                <a:cs typeface="Calibri"/>
                <a:sym typeface="Calibri"/>
              </a:rPr>
              <a:t> </a:t>
            </a:r>
            <a:r>
              <a:rPr lang="en">
                <a:solidFill>
                  <a:schemeClr val="lt1"/>
                </a:solidFill>
                <a:latin typeface="Calibri"/>
                <a:ea typeface="Calibri"/>
                <a:cs typeface="Calibri"/>
                <a:sym typeface="Calibri"/>
              </a:rPr>
              <a:t>Topic 1</a:t>
            </a:r>
            <a:endParaRPr b="1">
              <a:solidFill>
                <a:schemeClr val="lt1"/>
              </a:solidFill>
              <a:latin typeface="Calibri"/>
              <a:ea typeface="Calibri"/>
              <a:cs typeface="Calibri"/>
              <a:sym typeface="Calibri"/>
            </a:endParaRPr>
          </a:p>
          <a:p>
            <a:pPr indent="0" lvl="0" marL="0" rtl="0" algn="r">
              <a:spcBef>
                <a:spcPts val="0"/>
              </a:spcBef>
              <a:spcAft>
                <a:spcPts val="0"/>
              </a:spcAft>
              <a:buNone/>
            </a:pPr>
            <a:r>
              <a:rPr lang="en" sz="1100">
                <a:solidFill>
                  <a:schemeClr val="lt1"/>
                </a:solidFill>
                <a:latin typeface="Calibri"/>
                <a:ea typeface="Calibri"/>
                <a:cs typeface="Calibri"/>
                <a:sym typeface="Calibri"/>
              </a:rPr>
              <a:t>Imagining Your Financial Future</a:t>
            </a:r>
            <a:endParaRPr sz="1100">
              <a:solidFill>
                <a:schemeClr val="lt1"/>
              </a:solidFill>
              <a:latin typeface="Calibri"/>
              <a:ea typeface="Calibri"/>
              <a:cs typeface="Calibri"/>
              <a:sym typeface="Calibri"/>
            </a:endParaRPr>
          </a:p>
        </p:txBody>
      </p:sp>
      <p:sp>
        <p:nvSpPr>
          <p:cNvPr id="10" name="Google Shape;10;p1"/>
          <p:cNvSpPr txBox="1"/>
          <p:nvPr/>
        </p:nvSpPr>
        <p:spPr>
          <a:xfrm>
            <a:off x="576075" y="9695000"/>
            <a:ext cx="3109200" cy="92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en" sz="600">
                <a:solidFill>
                  <a:schemeClr val="dk1"/>
                </a:solidFill>
                <a:latin typeface="Calibri"/>
                <a:ea typeface="Calibri"/>
                <a:cs typeface="Calibri"/>
                <a:sym typeface="Calibri"/>
              </a:rPr>
              <a:t>© 2023 Discovery Education, Inc. All rights </a:t>
            </a:r>
            <a:r>
              <a:rPr lang="en" sz="600">
                <a:solidFill>
                  <a:schemeClr val="dk1"/>
                </a:solidFill>
                <a:latin typeface="Calibri"/>
                <a:ea typeface="Calibri"/>
                <a:cs typeface="Calibri"/>
                <a:sym typeface="Calibri"/>
              </a:rPr>
              <a:t>reserved</a:t>
            </a:r>
            <a:r>
              <a:rPr lang="en" sz="600">
                <a:solidFill>
                  <a:schemeClr val="dk1"/>
                </a:solidFill>
                <a:latin typeface="Calibri"/>
                <a:ea typeface="Calibri"/>
                <a:cs typeface="Calibri"/>
                <a:sym typeface="Calibri"/>
              </a:rPr>
              <a:t>.</a:t>
            </a:r>
            <a:endParaRPr sz="6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43.xml"/><Relationship Id="rId10" Type="http://schemas.openxmlformats.org/officeDocument/2006/relationships/slide" Target="/ppt/slides/slide42.xml"/><Relationship Id="rId12" Type="http://schemas.openxmlformats.org/officeDocument/2006/relationships/slide" Target="/ppt/slides/slide44.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3.xml"/><Relationship Id="rId9" Type="http://schemas.openxmlformats.org/officeDocument/2006/relationships/slide" Target="/ppt/slides/slide37.xml"/><Relationship Id="rId5" Type="http://schemas.openxmlformats.org/officeDocument/2006/relationships/slide" Target="/ppt/slides/slide10.xml"/><Relationship Id="rId6" Type="http://schemas.openxmlformats.org/officeDocument/2006/relationships/slide" Target="/ppt/slides/slide16.xml"/><Relationship Id="rId7" Type="http://schemas.openxmlformats.org/officeDocument/2006/relationships/slide" Target="/ppt/slides/slide21.xml"/><Relationship Id="rId8" Type="http://schemas.openxmlformats.org/officeDocument/2006/relationships/slide" Target="/ppt/slides/slide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pathwayinschools.com/sites/default/files/discover-2-2/" TargetMode="External"/><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pathwayinschools.com/sites/default/files/discover-2-2/" TargetMode="External"/><Relationship Id="rId4" Type="http://schemas.openxmlformats.org/officeDocument/2006/relationships/hyperlink" Target="http://www.dlc.com/PFS-HS2-2-RTU" TargetMode="External"/><Relationship Id="rId9" Type="http://schemas.openxmlformats.org/officeDocument/2006/relationships/image" Target="../media/image23.png"/><Relationship Id="rId5" Type="http://schemas.openxmlformats.org/officeDocument/2006/relationships/image" Target="../media/image1.png"/><Relationship Id="rId6" Type="http://schemas.openxmlformats.org/officeDocument/2006/relationships/hyperlink" Target="https://app.discoveryeducation.com/learn/player/1cbd3533-a7fc-4cca-a056-d9d3bc333ba8" TargetMode="External"/><Relationship Id="rId7" Type="http://schemas.openxmlformats.org/officeDocument/2006/relationships/hyperlink" Target="https://app.discoveryeducation.com/learn/player/1cbd3533-a7fc-4cca-a056-d9d3bc333ba8" TargetMode="External"/><Relationship Id="rId8"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hyperlink" Target="https://www.pathwayinschools.com/sites/default/files/discover-2-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17.png"/><Relationship Id="rId7" Type="http://schemas.openxmlformats.org/officeDocument/2006/relationships/hyperlink" Target="https://www.pathwayinschools.com/sites/default/files/discover-2-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s://www.pathwayinschools.com/sites/default/files/discover-2-3/" TargetMode="Externa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8.pn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hyperlink" Target="https://www.pathwayinschools.com/sites/default/files/discover-2-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www.pathwayinschools.com/sites/default/files/discover-2-3/" TargetMode="External"/><Relationship Id="rId4" Type="http://schemas.openxmlformats.org/officeDocument/2006/relationships/hyperlink" Target="http://www.dlc.com/PFS-HS2-3-RTU" TargetMode="External"/><Relationship Id="rId9" Type="http://schemas.openxmlformats.org/officeDocument/2006/relationships/image" Target="../media/image34.png"/><Relationship Id="rId5" Type="http://schemas.openxmlformats.org/officeDocument/2006/relationships/image" Target="../media/image1.png"/><Relationship Id="rId6" Type="http://schemas.openxmlformats.org/officeDocument/2006/relationships/hyperlink" Target="https://app.discoveryeducation.com/learn/player/9dad19f7-92b0-4aec-82b2-d17183419dbe" TargetMode="External"/><Relationship Id="rId7" Type="http://schemas.openxmlformats.org/officeDocument/2006/relationships/hyperlink" Target="https://app.discoveryeducation.com/learn/player/9dad19f7-92b0-4aec-82b2-d17183419dbe" TargetMode="External"/><Relationship Id="rId8"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hyperlink" Target="https://www.pathwayinschools.com/sites/default/files/discover-2-3/" TargetMode="Externa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hyperlink" Target="https://www.pathwayinschools.com/sites/default/files/discover-2-4/" TargetMode="External"/><Relationship Id="rId4" Type="http://schemas.openxmlformats.org/officeDocument/2006/relationships/hyperlink" Target="http://www.dlc.com/PFS-HS2-4-RTU" TargetMode="External"/><Relationship Id="rId9" Type="http://schemas.openxmlformats.org/officeDocument/2006/relationships/image" Target="../media/image40.png"/><Relationship Id="rId5" Type="http://schemas.openxmlformats.org/officeDocument/2006/relationships/image" Target="../media/image1.png"/><Relationship Id="rId6" Type="http://schemas.openxmlformats.org/officeDocument/2006/relationships/hyperlink" Target="https://app.discoveryeducation.com/learn/player/0c662eed-d503-4925-ba83-c4d615d26851" TargetMode="External"/><Relationship Id="rId7" Type="http://schemas.openxmlformats.org/officeDocument/2006/relationships/hyperlink" Target="https://app.discoveryeducation.com/learn/player/0c662eed-d503-4925-ba83-c4d615d26851" TargetMode="External"/><Relationship Id="rId8"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hyperlink" Target="https://www.pathwayinschools.com/sites/default/files/discover-2-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33.png"/><Relationship Id="rId7" Type="http://schemas.openxmlformats.org/officeDocument/2006/relationships/image" Target="../media/image35.png"/><Relationship Id="rId8" Type="http://schemas.openxmlformats.org/officeDocument/2006/relationships/hyperlink" Target="https://www.pathwayinschools.com/sites/default/files/discover-2-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hyperlink" Target="https://www.pathwayinschools.com/sites/default/files/discover-2-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hyperlink" Target="https://www.pathwayinschools.com/sites/default/files/discover-2-4/" TargetMode="Externa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8.png"/><Relationship Id="rId4" Type="http://schemas.openxmlformats.org/officeDocument/2006/relationships/image" Target="../media/image47.png"/><Relationship Id="rId5" Type="http://schemas.openxmlformats.org/officeDocument/2006/relationships/image" Target="../media/image37.png"/><Relationship Id="rId6" Type="http://schemas.openxmlformats.org/officeDocument/2006/relationships/image" Target="../media/image46.png"/><Relationship Id="rId7" Type="http://schemas.openxmlformats.org/officeDocument/2006/relationships/hyperlink" Target="https://www.pathwayinschools.com/sites/default/files/discover-2-5"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https://www.pathwayinschools.com/sites/default/files/discover-2-5"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hyperlink" Target="https://www.pathwayinschools.com/sites/default/files/discover-2-5" TargetMode="Externa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s://www.pathwayinschools.com/sites/default/files/discover-2-5" TargetMode="External"/><Relationship Id="rId4" Type="http://schemas.openxmlformats.org/officeDocument/2006/relationships/hyperlink" Target="https://app.discoveryeducation.com/learn/player/b5eb963c-aa82-440e-90a9-b8400cc237d1" TargetMode="External"/><Relationship Id="rId9" Type="http://schemas.openxmlformats.org/officeDocument/2006/relationships/image" Target="../media/image1.png"/><Relationship Id="rId5" Type="http://schemas.openxmlformats.org/officeDocument/2006/relationships/hyperlink" Target="https://app.discoveryeducation.com/learn/player/b5eb963c-aa82-440e-90a9-b8400cc237d1" TargetMode="External"/><Relationship Id="rId6" Type="http://schemas.openxmlformats.org/officeDocument/2006/relationships/image" Target="../media/image42.png"/><Relationship Id="rId7" Type="http://schemas.openxmlformats.org/officeDocument/2006/relationships/image" Target="../media/image48.png"/><Relationship Id="rId8" Type="http://schemas.openxmlformats.org/officeDocument/2006/relationships/hyperlink" Target="http://www.dlc.com/PFS-HS2-5-RT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https://www.pathwayinschools.com/sites/default/files/discover-2-5" TargetMode="External"/><Relationship Id="rId4" Type="http://schemas.openxmlformats.org/officeDocument/2006/relationships/image" Target="../media/image39.png"/><Relationship Id="rId5" Type="http://schemas.openxmlformats.org/officeDocument/2006/relationships/image" Target="../media/image36.png"/><Relationship Id="rId6"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pathwayinschools.com/sites/default/files/discover-2-1/" TargetMode="Externa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pathwayinschools.com/sites/default/files/discover-2-1/" TargetMode="External"/><Relationship Id="rId4" Type="http://schemas.openxmlformats.org/officeDocument/2006/relationships/hyperlink" Target="https://app.discoveryeducation.com/learn/player/c0e92c3d-1aca-4782-a562-418d3f8bdac9" TargetMode="External"/><Relationship Id="rId9" Type="http://schemas.openxmlformats.org/officeDocument/2006/relationships/image" Target="../media/image1.png"/><Relationship Id="rId5" Type="http://schemas.openxmlformats.org/officeDocument/2006/relationships/hyperlink" Target="https://app.discoveryeducation.com/learn/player/c0e92c3d-1aca-4782-a562-418d3f8bdac9" TargetMode="External"/><Relationship Id="rId6" Type="http://schemas.openxmlformats.org/officeDocument/2006/relationships/image" Target="../media/image4.png"/><Relationship Id="rId7" Type="http://schemas.openxmlformats.org/officeDocument/2006/relationships/image" Target="../media/image11.png"/><Relationship Id="rId8" Type="http://schemas.openxmlformats.org/officeDocument/2006/relationships/hyperlink" Target="http://www.dlc.com/PFS-HS2-1-RT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pathwayinschools.com/sites/default/files/discover-2-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pathwayinschools.com/sites/default/files/discover-2-1/" TargetMode="Externa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pathwayinschools.com/sites/default/files/discover-2-1/" TargetMode="Externa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ctrTitle"/>
          </p:nvPr>
        </p:nvSpPr>
        <p:spPr>
          <a:xfrm>
            <a:off x="576075" y="202359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Using Financial Services</a:t>
            </a:r>
            <a:endParaRPr/>
          </a:p>
        </p:txBody>
      </p:sp>
      <p:sp>
        <p:nvSpPr>
          <p:cNvPr id="91" name="Google Shape;91;p16"/>
          <p:cNvSpPr txBox="1"/>
          <p:nvPr>
            <p:ph idx="1" type="subTitle"/>
          </p:nvPr>
        </p:nvSpPr>
        <p:spPr>
          <a:xfrm>
            <a:off x="576075" y="1539240"/>
            <a:ext cx="6629400" cy="50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Unit</a:t>
            </a:r>
            <a:r>
              <a:rPr lang="en"/>
              <a:t> 2</a:t>
            </a:r>
            <a:endParaRPr/>
          </a:p>
        </p:txBody>
      </p:sp>
      <p:graphicFrame>
        <p:nvGraphicFramePr>
          <p:cNvPr id="92" name="Google Shape;92;p16"/>
          <p:cNvGraphicFramePr/>
          <p:nvPr/>
        </p:nvGraphicFramePr>
        <p:xfrm>
          <a:off x="576072" y="3733862"/>
          <a:ext cx="3000000" cy="3000000"/>
        </p:xfrm>
        <a:graphic>
          <a:graphicData uri="http://schemas.openxmlformats.org/drawingml/2006/table">
            <a:tbl>
              <a:tblPr>
                <a:noFill/>
                <a:tableStyleId>{888FFC64-2C68-4ACA-BCDB-3FE2AFD1DB10}</a:tableStyleId>
              </a:tblPr>
              <a:tblGrid>
                <a:gridCol w="6629400"/>
              </a:tblGrid>
              <a:tr h="478325">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3"/>
                        </a:rPr>
                        <a:t>Unit 2: Getting Started</a:t>
                      </a:r>
                      <a:endParaRPr b="1">
                        <a:solidFill>
                          <a:srgbClr val="FF6000"/>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Clr>
                          <a:schemeClr val="dk1"/>
                        </a:buClr>
                        <a:buSzPts val="1100"/>
                        <a:buFont typeface="Arial"/>
                        <a:buNone/>
                      </a:pPr>
                      <a:r>
                        <a:rPr b="1" lang="en" u="sng">
                          <a:solidFill>
                            <a:schemeClr val="hlink"/>
                          </a:solidFill>
                          <a:latin typeface="Calibri"/>
                          <a:ea typeface="Calibri"/>
                          <a:cs typeface="Calibri"/>
                          <a:sym typeface="Calibri"/>
                          <a:hlinkClick action="ppaction://hlinksldjump" r:id="rId4"/>
                        </a:rPr>
                        <a:t>Topic 1: Understanding Financial Institutions</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300">
                          <a:solidFill>
                            <a:schemeClr val="dk1"/>
                          </a:solidFill>
                          <a:latin typeface="Calibri"/>
                          <a:ea typeface="Calibri"/>
                          <a:cs typeface="Calibri"/>
                          <a:sym typeface="Calibri"/>
                        </a:rPr>
                        <a:t>What does the future hold for you? How will your goals change over time? </a:t>
                      </a:r>
                      <a:endParaRPr b="1">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3950">
                <a:tc>
                  <a:txBody>
                    <a:bodyPr/>
                    <a:lstStyle/>
                    <a:p>
                      <a:pPr indent="0" lvl="0" marL="0" rtl="0" algn="l">
                        <a:lnSpc>
                          <a:spcPct val="115000"/>
                        </a:lnSpc>
                        <a:spcBef>
                          <a:spcPts val="0"/>
                        </a:spcBef>
                        <a:spcAft>
                          <a:spcPts val="0"/>
                        </a:spcAft>
                        <a:buClr>
                          <a:schemeClr val="dk1"/>
                        </a:buClr>
                        <a:buSzPts val="1100"/>
                        <a:buFont typeface="Arial"/>
                        <a:buNone/>
                      </a:pPr>
                      <a:r>
                        <a:rPr b="1" lang="en" u="sng">
                          <a:solidFill>
                            <a:schemeClr val="hlink"/>
                          </a:solidFill>
                          <a:latin typeface="Calibri"/>
                          <a:ea typeface="Calibri"/>
                          <a:cs typeface="Calibri"/>
                          <a:sym typeface="Calibri"/>
                          <a:hlinkClick action="ppaction://hlinksldjump" r:id="rId5"/>
                        </a:rPr>
                        <a:t>Topic 2: Deciding Where and How to Bank</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300">
                          <a:solidFill>
                            <a:schemeClr val="dk1"/>
                          </a:solidFill>
                          <a:latin typeface="Calibri"/>
                          <a:ea typeface="Calibri"/>
                          <a:cs typeface="Calibri"/>
                          <a:sym typeface="Calibri"/>
                        </a:rPr>
                        <a:t>What are your financial goals? How can you increase your chances of achieving these goals?</a:t>
                      </a:r>
                      <a:endParaRPr b="1">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Clr>
                          <a:schemeClr val="dk1"/>
                        </a:buClr>
                        <a:buSzPts val="2200"/>
                        <a:buFont typeface="Arial"/>
                        <a:buNone/>
                      </a:pPr>
                      <a:r>
                        <a:rPr b="1" lang="en" u="sng">
                          <a:solidFill>
                            <a:schemeClr val="hlink"/>
                          </a:solidFill>
                          <a:latin typeface="Calibri"/>
                          <a:ea typeface="Calibri"/>
                          <a:cs typeface="Calibri"/>
                          <a:sym typeface="Calibri"/>
                          <a:hlinkClick action="ppaction://hlinksldjump" r:id="rId6"/>
                        </a:rPr>
                        <a:t>Topic 3: Opening New Accounts</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Arial"/>
                        <a:buNone/>
                      </a:pPr>
                      <a:r>
                        <a:rPr i="1" lang="en" sz="1300">
                          <a:solidFill>
                            <a:schemeClr val="dk1"/>
                          </a:solidFill>
                          <a:latin typeface="Calibri"/>
                          <a:ea typeface="Calibri"/>
                          <a:cs typeface="Calibri"/>
                          <a:sym typeface="Calibri"/>
                        </a:rPr>
                        <a:t>What are your current money habits? Are they helping or preventing your future financial success? </a:t>
                      </a:r>
                      <a:endParaRPr b="1">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3950">
                <a:tc>
                  <a:txBody>
                    <a:bodyPr/>
                    <a:lstStyle/>
                    <a:p>
                      <a:pPr indent="0" lvl="0" marL="0" rtl="0" algn="l">
                        <a:lnSpc>
                          <a:spcPct val="115000"/>
                        </a:lnSpc>
                        <a:spcBef>
                          <a:spcPts val="0"/>
                        </a:spcBef>
                        <a:spcAft>
                          <a:spcPts val="0"/>
                        </a:spcAft>
                        <a:buClr>
                          <a:schemeClr val="dk1"/>
                        </a:buClr>
                        <a:buSzPts val="1100"/>
                        <a:buFont typeface="Arial"/>
                        <a:buNone/>
                      </a:pPr>
                      <a:r>
                        <a:rPr b="1" lang="en" u="sng">
                          <a:solidFill>
                            <a:schemeClr val="hlink"/>
                          </a:solidFill>
                          <a:latin typeface="Calibri"/>
                          <a:ea typeface="Calibri"/>
                          <a:cs typeface="Calibri"/>
                          <a:sym typeface="Calibri"/>
                          <a:hlinkClick action="ppaction://hlinksldjump" r:id="rId7"/>
                        </a:rPr>
                        <a:t>Topic 4: Using Mobile Banking</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300">
                          <a:solidFill>
                            <a:schemeClr val="dk1"/>
                          </a:solidFill>
                          <a:latin typeface="Calibri"/>
                          <a:ea typeface="Calibri"/>
                          <a:cs typeface="Calibri"/>
                          <a:sym typeface="Calibri"/>
                        </a:rPr>
                        <a:t>How does developing a budget help you manage your money? Is one way of budgeting better than another?</a:t>
                      </a:r>
                      <a:endParaRPr b="1">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Clr>
                          <a:schemeClr val="dk1"/>
                        </a:buClr>
                        <a:buSzPts val="1100"/>
                        <a:buFont typeface="Arial"/>
                        <a:buNone/>
                      </a:pPr>
                      <a:r>
                        <a:rPr b="1" lang="en" u="sng">
                          <a:solidFill>
                            <a:schemeClr val="hlink"/>
                          </a:solidFill>
                          <a:latin typeface="Calibri"/>
                          <a:ea typeface="Calibri"/>
                          <a:cs typeface="Calibri"/>
                          <a:sym typeface="Calibri"/>
                          <a:hlinkClick action="ppaction://hlinksldjump" r:id="rId8"/>
                        </a:rPr>
                        <a:t>Topic 5: Making Everyday Purchases</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300">
                          <a:solidFill>
                            <a:schemeClr val="dk1"/>
                          </a:solidFill>
                          <a:latin typeface="Calibri"/>
                          <a:ea typeface="Calibri"/>
                          <a:cs typeface="Calibri"/>
                          <a:sym typeface="Calibri"/>
                        </a:rPr>
                        <a:t>What should you think about before making a purchase? </a:t>
                      </a:r>
                      <a:endParaRPr b="1">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24125">
                <a:tc>
                  <a:txBody>
                    <a:bodyPr/>
                    <a:lstStyle/>
                    <a:p>
                      <a:pPr indent="0" lvl="0" marL="0" rtl="0" algn="l">
                        <a:lnSpc>
                          <a:spcPct val="115000"/>
                        </a:lnSpc>
                        <a:spcBef>
                          <a:spcPts val="0"/>
                        </a:spcBef>
                        <a:spcAft>
                          <a:spcPts val="0"/>
                        </a:spcAft>
                        <a:buNone/>
                      </a:pPr>
                      <a:r>
                        <a:rPr b="1" lang="en">
                          <a:solidFill>
                            <a:schemeClr val="accent1"/>
                          </a:solidFill>
                          <a:latin typeface="Calibri"/>
                          <a:ea typeface="Calibri"/>
                          <a:cs typeface="Calibri"/>
                          <a:sym typeface="Calibri"/>
                        </a:rPr>
                        <a:t>Wrap Up</a:t>
                      </a:r>
                      <a:endParaRPr b="1">
                        <a:solidFill>
                          <a:schemeClr val="accent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action="ppaction://hlinksldjump" r:id="rId9"/>
                        </a:rPr>
                        <a:t>Glossary of Key Terms</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action="ppaction://hlinksldjump" r:id="rId10"/>
                        </a:rPr>
                        <a:t>Personal Action Plan</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action="ppaction://hlinksldjump" r:id="rId11"/>
                        </a:rPr>
                        <a:t>Continuing the Conversation at Home</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action="ppaction://hlinksldjump" r:id="rId12"/>
                        </a:rPr>
                        <a:t>Dig Deeper</a:t>
                      </a:r>
                      <a:endParaRPr b="1">
                        <a:solidFill>
                          <a:srgbClr val="FF6000"/>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Deciding Where and How to Bank</a:t>
            </a:r>
            <a:endParaRPr/>
          </a:p>
        </p:txBody>
      </p:sp>
      <p:sp>
        <p:nvSpPr>
          <p:cNvPr id="164" name="Google Shape;164;p25"/>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After completing the module for this topic, you should be able to:</a:t>
            </a:r>
            <a:endParaRPr b="1"/>
          </a:p>
          <a:p>
            <a:pPr indent="-330200" lvl="0" marL="457200" rtl="0" algn="l">
              <a:spcBef>
                <a:spcPts val="0"/>
              </a:spcBef>
              <a:spcAft>
                <a:spcPts val="0"/>
              </a:spcAft>
              <a:buSzPts val="1600"/>
              <a:buChar char="●"/>
            </a:pPr>
            <a:r>
              <a:rPr lang="en"/>
              <a:t>Describe different types of financial institutions, including banks and credit unions.</a:t>
            </a:r>
            <a:endParaRPr/>
          </a:p>
          <a:p>
            <a:pPr indent="-330200" lvl="0" marL="457200" rtl="0" algn="l">
              <a:spcBef>
                <a:spcPts val="0"/>
              </a:spcBef>
              <a:spcAft>
                <a:spcPts val="0"/>
              </a:spcAft>
              <a:buSzPts val="1600"/>
              <a:buChar char="●"/>
            </a:pPr>
            <a:r>
              <a:rPr lang="en"/>
              <a:t>Explain how young adults can benefit from using financial services.</a:t>
            </a:r>
            <a:endParaRPr/>
          </a:p>
          <a:p>
            <a:pPr indent="-330200" lvl="0" marL="457200" rtl="0" algn="l">
              <a:spcBef>
                <a:spcPts val="0"/>
              </a:spcBef>
              <a:spcAft>
                <a:spcPts val="0"/>
              </a:spcAft>
              <a:buSzPts val="1600"/>
              <a:buChar char="●"/>
            </a:pPr>
            <a:r>
              <a:rPr lang="en"/>
              <a:t>Examine your own use of financial services and identify opportunities to expand or enhance your use.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Deciding Where and How to Bank</a:t>
            </a:r>
            <a:r>
              <a:rPr lang="en"/>
              <a:t> self-paced module.</a:t>
            </a:r>
            <a:endParaRPr/>
          </a:p>
        </p:txBody>
      </p:sp>
      <p:graphicFrame>
        <p:nvGraphicFramePr>
          <p:cNvPr id="170" name="Google Shape;170;p26"/>
          <p:cNvGraphicFramePr/>
          <p:nvPr/>
        </p:nvGraphicFramePr>
        <p:xfrm>
          <a:off x="576072" y="1371592"/>
          <a:ext cx="3000000" cy="3000000"/>
        </p:xfrm>
        <a:graphic>
          <a:graphicData uri="http://schemas.openxmlformats.org/drawingml/2006/table">
            <a:tbl>
              <a:tblPr>
                <a:noFill/>
                <a:tableStyleId>{888FFC64-2C68-4ACA-BCDB-3FE2AFD1DB10}</a:tableStyleId>
              </a:tblPr>
              <a:tblGrid>
                <a:gridCol w="1279600"/>
                <a:gridCol w="1930100"/>
              </a:tblGrid>
              <a:tr h="71485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Think about your own use of banking services and products. Have you ever used any of the following?</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317700">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Rank</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Banking Service</a:t>
                      </a:r>
                      <a:endParaRPr>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469450">
                <a:tc>
                  <a:txBody>
                    <a:bodyPr/>
                    <a:lstStyle/>
                    <a:p>
                      <a:pPr indent="0" lvl="0" marL="0" rtl="0" algn="ctr">
                        <a:lnSpc>
                          <a:spcPct val="115000"/>
                        </a:lnSpc>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Savings account</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69450">
                <a:tc>
                  <a:txBody>
                    <a:bodyPr/>
                    <a:lstStyle/>
                    <a:p>
                      <a:pPr indent="0" lvl="0" marL="0" rtl="0" algn="ctr">
                        <a:lnSpc>
                          <a:spcPct val="115000"/>
                        </a:lnSpc>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Checking account</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69450">
                <a:tc>
                  <a:txBody>
                    <a:bodyPr/>
                    <a:lstStyle/>
                    <a:p>
                      <a:pPr indent="0" lvl="0" marL="0" rtl="0" algn="ctr">
                        <a:lnSpc>
                          <a:spcPct val="115000"/>
                        </a:lnSpc>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Coin counting machine</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69450">
                <a:tc>
                  <a:txBody>
                    <a:bodyPr/>
                    <a:lstStyle/>
                    <a:p>
                      <a:pPr indent="0" lvl="0" marL="0" rtl="0" algn="ctr">
                        <a:lnSpc>
                          <a:spcPct val="115000"/>
                        </a:lnSpc>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ATM</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69450">
                <a:tc>
                  <a:txBody>
                    <a:bodyPr/>
                    <a:lstStyle/>
                    <a:p>
                      <a:pPr indent="0" lvl="0" marL="0" rtl="0" algn="ctr">
                        <a:lnSpc>
                          <a:spcPct val="115000"/>
                        </a:lnSpc>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Online banking</a:t>
                      </a:r>
                      <a:endParaRPr sz="1200">
                        <a:solidFill>
                          <a:srgbClr val="000000"/>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69450">
                <a:tc>
                  <a:txBody>
                    <a:bodyPr/>
                    <a:lstStyle/>
                    <a:p>
                      <a:pPr indent="0" lvl="0" marL="0" rtl="0" algn="ctr">
                        <a:lnSpc>
                          <a:spcPct val="115000"/>
                        </a:lnSpc>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Mobile banking</a:t>
                      </a:r>
                      <a:endParaRPr sz="1200">
                        <a:solidFill>
                          <a:srgbClr val="000000"/>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69450">
                <a:tc>
                  <a:txBody>
                    <a:bodyPr/>
                    <a:lstStyle/>
                    <a:p>
                      <a:pPr indent="0" lvl="0" marL="0" rtl="0" algn="ctr">
                        <a:lnSpc>
                          <a:spcPct val="115000"/>
                        </a:lnSpc>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solidFill>
                            <a:srgbClr val="000000"/>
                          </a:solidFill>
                          <a:latin typeface="Calibri"/>
                          <a:ea typeface="Calibri"/>
                          <a:cs typeface="Calibri"/>
                          <a:sym typeface="Calibri"/>
                        </a:rPr>
                        <a:t>Debit card</a:t>
                      </a:r>
                      <a:endParaRPr sz="1200">
                        <a:solidFill>
                          <a:srgbClr val="000000"/>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69450">
                <a:tc>
                  <a:txBody>
                    <a:bodyPr/>
                    <a:lstStyle/>
                    <a:p>
                      <a:pPr indent="0" lvl="0" marL="0" rtl="0" algn="ctr">
                        <a:lnSpc>
                          <a:spcPct val="115000"/>
                        </a:lnSpc>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Direct deposit</a:t>
                      </a:r>
                      <a:endParaRPr sz="1200">
                        <a:solidFill>
                          <a:srgbClr val="000000"/>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69450">
                <a:tc>
                  <a:txBody>
                    <a:bodyPr/>
                    <a:lstStyle/>
                    <a:p>
                      <a:pPr indent="0" lvl="0" marL="0" rtl="0" algn="ctr">
                        <a:lnSpc>
                          <a:spcPct val="115000"/>
                        </a:lnSpc>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solidFill>
                            <a:srgbClr val="000000"/>
                          </a:solidFill>
                          <a:latin typeface="Calibri"/>
                          <a:ea typeface="Calibri"/>
                          <a:cs typeface="Calibri"/>
                          <a:sym typeface="Calibri"/>
                        </a:rPr>
                        <a:t>Check cashing</a:t>
                      </a:r>
                      <a:endParaRPr sz="1200">
                        <a:solidFill>
                          <a:srgbClr val="000000"/>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71" name="Google Shape;171;p26"/>
          <p:cNvGraphicFramePr/>
          <p:nvPr/>
        </p:nvGraphicFramePr>
        <p:xfrm>
          <a:off x="3995772" y="1371592"/>
          <a:ext cx="3000000" cy="3000000"/>
        </p:xfrm>
        <a:graphic>
          <a:graphicData uri="http://schemas.openxmlformats.org/drawingml/2006/table">
            <a:tbl>
              <a:tblPr>
                <a:noFill/>
                <a:tableStyleId>{888FFC64-2C68-4ACA-BCDB-3FE2AFD1DB10}</a:tableStyleId>
              </a:tblPr>
              <a:tblGrid>
                <a:gridCol w="1279600"/>
                <a:gridCol w="1930100"/>
              </a:tblGrid>
              <a:tr h="71485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One of the benefits of keeping your money in an account at a bank, credit union, or other financial institution is that it is safe. Rank the following safety considerations with 1 being the most important or applicable to you and 4 being the least.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317700">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Rank</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Banking Service</a:t>
                      </a:r>
                      <a:endParaRPr>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469450">
                <a:tc>
                  <a:txBody>
                    <a:bodyPr/>
                    <a:lstStyle/>
                    <a:p>
                      <a:pPr indent="0" lvl="0" marL="0" rtl="0" algn="ctr">
                        <a:lnSpc>
                          <a:spcPct val="115000"/>
                        </a:lnSpc>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Unlikely to be stolen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69450">
                <a:tc>
                  <a:txBody>
                    <a:bodyPr/>
                    <a:lstStyle/>
                    <a:p>
                      <a:pPr indent="0" lvl="0" marL="0" rtl="0" algn="ctr">
                        <a:lnSpc>
                          <a:spcPct val="115000"/>
                        </a:lnSpc>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Won’t be damaged or lost in case of fire or an accident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69450">
                <a:tc>
                  <a:txBody>
                    <a:bodyPr/>
                    <a:lstStyle/>
                    <a:p>
                      <a:pPr indent="0" lvl="0" marL="0" rtl="0" algn="ctr">
                        <a:lnSpc>
                          <a:spcPct val="115000"/>
                        </a:lnSpc>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Less likely to spend it than if it was at home in cash</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69450">
                <a:tc>
                  <a:txBody>
                    <a:bodyPr/>
                    <a:lstStyle/>
                    <a:p>
                      <a:pPr indent="0" lvl="0" marL="0" rtl="0" algn="ctr">
                        <a:lnSpc>
                          <a:spcPct val="115000"/>
                        </a:lnSpc>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People don’t know I have it and can’t find it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72" name="Google Shape;172;p26"/>
          <p:cNvPicPr preferRelativeResize="0"/>
          <p:nvPr/>
        </p:nvPicPr>
        <p:blipFill>
          <a:blip r:embed="rId4">
            <a:alphaModFix/>
          </a:blip>
          <a:stretch>
            <a:fillRect/>
          </a:stretch>
        </p:blipFill>
        <p:spPr>
          <a:xfrm>
            <a:off x="5275372" y="8121124"/>
            <a:ext cx="1930102" cy="1332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About Financial Institutions</a:t>
            </a:r>
            <a:endParaRPr/>
          </a:p>
        </p:txBody>
      </p:sp>
      <p:sp>
        <p:nvSpPr>
          <p:cNvPr id="178" name="Google Shape;178;p2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Deciding Where and How to Bank</a:t>
            </a:r>
            <a:r>
              <a:rPr lang="en"/>
              <a:t> self-paced module.</a:t>
            </a:r>
            <a:endParaRPr/>
          </a:p>
        </p:txBody>
      </p:sp>
      <p:pic>
        <p:nvPicPr>
          <p:cNvPr id="179" name="Google Shape;179;p27">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sp>
        <p:nvSpPr>
          <p:cNvPr id="180" name="Google Shape;180;p27"/>
          <p:cNvSpPr txBox="1"/>
          <p:nvPr/>
        </p:nvSpPr>
        <p:spPr>
          <a:xfrm>
            <a:off x="576075" y="1828800"/>
            <a:ext cx="2031000" cy="14481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6"/>
              </a:rPr>
              <a:t>this link</a:t>
            </a:r>
            <a:r>
              <a:rPr lang="en">
                <a:solidFill>
                  <a:schemeClr val="dk1"/>
                </a:solidFill>
                <a:latin typeface="Calibri"/>
                <a:ea typeface="Calibri"/>
                <a:cs typeface="Calibri"/>
                <a:sym typeface="Calibri"/>
              </a:rPr>
              <a:t> </a:t>
            </a:r>
            <a:r>
              <a:rPr lang="en">
                <a:latin typeface="Calibri"/>
                <a:ea typeface="Calibri"/>
                <a:cs typeface="Calibri"/>
                <a:sym typeface="Calibri"/>
              </a:rPr>
              <a:t>or the QR code to the right to play the video from the module. Pause as needed to complete the graphic organizer below.</a:t>
            </a:r>
            <a:endParaRPr>
              <a:latin typeface="Calibri"/>
              <a:ea typeface="Calibri"/>
              <a:cs typeface="Calibri"/>
              <a:sym typeface="Calibri"/>
            </a:endParaRPr>
          </a:p>
        </p:txBody>
      </p:sp>
      <p:pic>
        <p:nvPicPr>
          <p:cNvPr id="181" name="Google Shape;181;p27">
            <a:hlinkClick r:id="rId7"/>
          </p:cNvPr>
          <p:cNvPicPr preferRelativeResize="0"/>
          <p:nvPr/>
        </p:nvPicPr>
        <p:blipFill rotWithShape="1">
          <a:blip r:embed="rId8">
            <a:alphaModFix/>
          </a:blip>
          <a:srcRect b="1465" l="0" r="0" t="1475"/>
          <a:stretch/>
        </p:blipFill>
        <p:spPr>
          <a:xfrm>
            <a:off x="2858275" y="1836146"/>
            <a:ext cx="2647911" cy="1448627"/>
          </a:xfrm>
          <a:prstGeom prst="rect">
            <a:avLst/>
          </a:prstGeom>
          <a:noFill/>
          <a:ln>
            <a:noFill/>
          </a:ln>
        </p:spPr>
      </p:pic>
      <p:pic>
        <p:nvPicPr>
          <p:cNvPr id="182" name="Google Shape;182;p27"/>
          <p:cNvPicPr preferRelativeResize="0"/>
          <p:nvPr/>
        </p:nvPicPr>
        <p:blipFill rotWithShape="1">
          <a:blip r:embed="rId9">
            <a:alphaModFix/>
          </a:blip>
          <a:srcRect b="0" l="0" r="0" t="0"/>
          <a:stretch/>
        </p:blipFill>
        <p:spPr>
          <a:xfrm>
            <a:off x="5757375" y="1836412"/>
            <a:ext cx="1448101" cy="1448101"/>
          </a:xfrm>
          <a:prstGeom prst="rect">
            <a:avLst/>
          </a:prstGeom>
          <a:noFill/>
          <a:ln>
            <a:noFill/>
          </a:ln>
        </p:spPr>
      </p:pic>
      <p:graphicFrame>
        <p:nvGraphicFramePr>
          <p:cNvPr id="183" name="Google Shape;183;p27"/>
          <p:cNvGraphicFramePr/>
          <p:nvPr/>
        </p:nvGraphicFramePr>
        <p:xfrm>
          <a:off x="576063" y="3795048"/>
          <a:ext cx="3000000" cy="3000000"/>
        </p:xfrm>
        <a:graphic>
          <a:graphicData uri="http://schemas.openxmlformats.org/drawingml/2006/table">
            <a:tbl>
              <a:tblPr>
                <a:noFill/>
                <a:tableStyleId>{888FFC64-2C68-4ACA-BCDB-3FE2AFD1DB10}</a:tableStyleId>
              </a:tblPr>
              <a:tblGrid>
                <a:gridCol w="2364250"/>
                <a:gridCol w="2031050"/>
                <a:gridCol w="2234100"/>
              </a:tblGrid>
              <a:tr h="540425">
                <a:tc gridSpan="3">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Write three interesting facts about the topic.</a:t>
                      </a:r>
                      <a:endParaRPr b="1">
                        <a:solidFill>
                          <a:schemeClr val="lt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10568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84" name="Google Shape;184;p27"/>
          <p:cNvGraphicFramePr/>
          <p:nvPr/>
        </p:nvGraphicFramePr>
        <p:xfrm>
          <a:off x="576063" y="5685748"/>
          <a:ext cx="3000000" cy="3000000"/>
        </p:xfrm>
        <a:graphic>
          <a:graphicData uri="http://schemas.openxmlformats.org/drawingml/2006/table">
            <a:tbl>
              <a:tblPr>
                <a:noFill/>
                <a:tableStyleId>{888FFC64-2C68-4ACA-BCDB-3FE2AFD1DB10}</a:tableStyleId>
              </a:tblPr>
              <a:tblGrid>
                <a:gridCol w="3291850"/>
                <a:gridCol w="3337550"/>
              </a:tblGrid>
              <a:tr h="540425">
                <a:tc gridSpan="2">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Share two reasons the information in the video is important.</a:t>
                      </a:r>
                      <a:endParaRPr b="1">
                        <a:solidFill>
                          <a:schemeClr val="lt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10410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85" name="Google Shape;185;p27"/>
          <p:cNvGraphicFramePr/>
          <p:nvPr/>
        </p:nvGraphicFramePr>
        <p:xfrm>
          <a:off x="576063" y="7560698"/>
          <a:ext cx="3000000" cy="3000000"/>
        </p:xfrm>
        <a:graphic>
          <a:graphicData uri="http://schemas.openxmlformats.org/drawingml/2006/table">
            <a:tbl>
              <a:tblPr>
                <a:noFill/>
                <a:tableStyleId>{888FFC64-2C68-4ACA-BCDB-3FE2AFD1DB10}</a:tableStyleId>
              </a:tblPr>
              <a:tblGrid>
                <a:gridCol w="3291850"/>
                <a:gridCol w="3337550"/>
              </a:tblGrid>
              <a:tr h="540425">
                <a:tc gridSpan="2">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Write a one-sentence summary of what you learned.</a:t>
                      </a:r>
                      <a:endParaRPr b="1">
                        <a:solidFill>
                          <a:schemeClr val="lt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915900">
                <a:tc gridSpan="2">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8"/>
          <p:cNvPicPr preferRelativeResize="0"/>
          <p:nvPr/>
        </p:nvPicPr>
        <p:blipFill>
          <a:blip r:embed="rId3">
            <a:alphaModFix/>
          </a:blip>
          <a:stretch>
            <a:fillRect/>
          </a:stretch>
        </p:blipFill>
        <p:spPr>
          <a:xfrm>
            <a:off x="1369400" y="3705400"/>
            <a:ext cx="1101825" cy="655250"/>
          </a:xfrm>
          <a:prstGeom prst="rect">
            <a:avLst/>
          </a:prstGeom>
          <a:noFill/>
          <a:ln>
            <a:noFill/>
          </a:ln>
        </p:spPr>
      </p:pic>
      <p:pic>
        <p:nvPicPr>
          <p:cNvPr id="191" name="Google Shape;191;p28"/>
          <p:cNvPicPr preferRelativeResize="0"/>
          <p:nvPr/>
        </p:nvPicPr>
        <p:blipFill>
          <a:blip r:embed="rId4">
            <a:alphaModFix/>
          </a:blip>
          <a:stretch>
            <a:fillRect/>
          </a:stretch>
        </p:blipFill>
        <p:spPr>
          <a:xfrm>
            <a:off x="5604815" y="3705400"/>
            <a:ext cx="830283" cy="655250"/>
          </a:xfrm>
          <a:prstGeom prst="rect">
            <a:avLst/>
          </a:prstGeom>
          <a:noFill/>
          <a:ln>
            <a:noFill/>
          </a:ln>
        </p:spPr>
      </p:pic>
      <p:graphicFrame>
        <p:nvGraphicFramePr>
          <p:cNvPr id="192" name="Google Shape;192;p28"/>
          <p:cNvGraphicFramePr/>
          <p:nvPr/>
        </p:nvGraphicFramePr>
        <p:xfrm>
          <a:off x="576063" y="1371610"/>
          <a:ext cx="3000000" cy="3000000"/>
        </p:xfrm>
        <a:graphic>
          <a:graphicData uri="http://schemas.openxmlformats.org/drawingml/2006/table">
            <a:tbl>
              <a:tblPr>
                <a:noFill/>
                <a:tableStyleId>{888FFC64-2C68-4ACA-BCDB-3FE2AFD1DB10}</a:tableStyleId>
              </a:tblPr>
              <a:tblGrid>
                <a:gridCol w="2511075"/>
                <a:gridCol w="1640750"/>
                <a:gridCol w="2477575"/>
              </a:tblGrid>
              <a:tr h="155475">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Banks and credit unions have some characteristics in common, but others are different.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355100">
                <a:tc>
                  <a:txBody>
                    <a:bodyPr/>
                    <a:lstStyle/>
                    <a:p>
                      <a:pPr indent="0" lvl="0" marL="0" rtl="0" algn="ctr">
                        <a:spcBef>
                          <a:spcPts val="0"/>
                        </a:spcBef>
                        <a:spcAft>
                          <a:spcPts val="0"/>
                        </a:spcAft>
                        <a:buNone/>
                      </a:pPr>
                      <a:r>
                        <a:rPr b="1" lang="en">
                          <a:latin typeface="Calibri"/>
                          <a:ea typeface="Calibri"/>
                          <a:cs typeface="Calibri"/>
                          <a:sym typeface="Calibri"/>
                        </a:rPr>
                        <a:t>Unique Characteristics</a:t>
                      </a:r>
                      <a:endParaRPr b="1">
                        <a:latin typeface="Calibri"/>
                        <a:ea typeface="Calibri"/>
                        <a:cs typeface="Calibri"/>
                        <a:sym typeface="Calibri"/>
                      </a:endParaRPr>
                    </a:p>
                    <a:p>
                      <a:pPr indent="0" lvl="0" marL="0" rtl="0" algn="ctr">
                        <a:spcBef>
                          <a:spcPts val="0"/>
                        </a:spcBef>
                        <a:spcAft>
                          <a:spcPts val="0"/>
                        </a:spcAft>
                        <a:buNone/>
                      </a:pPr>
                      <a:r>
                        <a:rPr b="1" lang="en">
                          <a:latin typeface="Calibri"/>
                          <a:ea typeface="Calibri"/>
                          <a:cs typeface="Calibri"/>
                          <a:sym typeface="Calibri"/>
                        </a:rPr>
                        <a:t>of Banks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latin typeface="Calibri"/>
                          <a:ea typeface="Calibri"/>
                          <a:cs typeface="Calibri"/>
                          <a:sym typeface="Calibri"/>
                        </a:rPr>
                        <a:t>Similarities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latin typeface="Calibri"/>
                          <a:ea typeface="Calibri"/>
                          <a:cs typeface="Calibri"/>
                          <a:sym typeface="Calibri"/>
                        </a:rPr>
                        <a:t>Unique Characteristics </a:t>
                      </a:r>
                      <a:endParaRPr b="1">
                        <a:latin typeface="Calibri"/>
                        <a:ea typeface="Calibri"/>
                        <a:cs typeface="Calibri"/>
                        <a:sym typeface="Calibri"/>
                      </a:endParaRPr>
                    </a:p>
                    <a:p>
                      <a:pPr indent="0" lvl="0" marL="0" rtl="0" algn="ctr">
                        <a:spcBef>
                          <a:spcPts val="0"/>
                        </a:spcBef>
                        <a:spcAft>
                          <a:spcPts val="0"/>
                        </a:spcAft>
                        <a:buNone/>
                      </a:pPr>
                      <a:r>
                        <a:rPr b="1" lang="en">
                          <a:latin typeface="Calibri"/>
                          <a:ea typeface="Calibri"/>
                          <a:cs typeface="Calibri"/>
                          <a:sym typeface="Calibri"/>
                        </a:rPr>
                        <a:t>of Credit Unions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2001325">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93" name="Google Shape;193;p2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5"/>
              </a:rPr>
              <a:t>Deciding Where and How to Bank</a:t>
            </a:r>
            <a:r>
              <a:rPr lang="en"/>
              <a:t> self-paced module.</a:t>
            </a:r>
            <a:endParaRPr/>
          </a:p>
        </p:txBody>
      </p:sp>
      <p:graphicFrame>
        <p:nvGraphicFramePr>
          <p:cNvPr id="194" name="Google Shape;194;p28"/>
          <p:cNvGraphicFramePr/>
          <p:nvPr/>
        </p:nvGraphicFramePr>
        <p:xfrm>
          <a:off x="576063" y="4665060"/>
          <a:ext cx="3000000" cy="3000000"/>
        </p:xfrm>
        <a:graphic>
          <a:graphicData uri="http://schemas.openxmlformats.org/drawingml/2006/table">
            <a:tbl>
              <a:tblPr>
                <a:noFill/>
                <a:tableStyleId>{888FFC64-2C68-4ACA-BCDB-3FE2AFD1DB10}</a:tableStyleId>
              </a:tblPr>
              <a:tblGrid>
                <a:gridCol w="1462175"/>
                <a:gridCol w="5167225"/>
              </a:tblGrid>
              <a:tr h="23917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Take notes about each of the common banking services below.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994325">
                <a:tc>
                  <a:txBody>
                    <a:bodyPr/>
                    <a:lstStyle/>
                    <a:p>
                      <a:pPr indent="0" lvl="0" marL="0" rtl="0" algn="l">
                        <a:spcBef>
                          <a:spcPts val="0"/>
                        </a:spcBef>
                        <a:spcAft>
                          <a:spcPts val="0"/>
                        </a:spcAft>
                        <a:buNone/>
                      </a:pPr>
                      <a:r>
                        <a:rPr b="1" lang="en">
                          <a:latin typeface="Calibri"/>
                          <a:ea typeface="Calibri"/>
                          <a:cs typeface="Calibri"/>
                          <a:sym typeface="Calibri"/>
                        </a:rPr>
                        <a:t>Checking</a:t>
                      </a:r>
                      <a:endParaRPr b="1">
                        <a:latin typeface="Calibri"/>
                        <a:ea typeface="Calibri"/>
                        <a:cs typeface="Calibri"/>
                        <a:sym typeface="Calibri"/>
                      </a:endParaRPr>
                    </a:p>
                    <a:p>
                      <a:pPr indent="0" lvl="0" marL="0" rtl="0" algn="l">
                        <a:spcBef>
                          <a:spcPts val="0"/>
                        </a:spcBef>
                        <a:spcAft>
                          <a:spcPts val="0"/>
                        </a:spcAft>
                        <a:buNone/>
                      </a:pPr>
                      <a:r>
                        <a:rPr b="1" lang="en">
                          <a:latin typeface="Calibri"/>
                          <a:ea typeface="Calibri"/>
                          <a:cs typeface="Calibri"/>
                          <a:sym typeface="Calibri"/>
                        </a:rPr>
                        <a:t>Accounts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4325">
                <a:tc>
                  <a:txBody>
                    <a:bodyPr/>
                    <a:lstStyle/>
                    <a:p>
                      <a:pPr indent="0" lvl="0" marL="0" rtl="0" algn="l">
                        <a:spcBef>
                          <a:spcPts val="0"/>
                        </a:spcBef>
                        <a:spcAft>
                          <a:spcPts val="0"/>
                        </a:spcAft>
                        <a:buNone/>
                      </a:pPr>
                      <a:r>
                        <a:rPr b="1" lang="en">
                          <a:latin typeface="Calibri"/>
                          <a:ea typeface="Calibri"/>
                          <a:cs typeface="Calibri"/>
                          <a:sym typeface="Calibri"/>
                        </a:rPr>
                        <a:t>Savings</a:t>
                      </a:r>
                      <a:endParaRPr b="1">
                        <a:latin typeface="Calibri"/>
                        <a:ea typeface="Calibri"/>
                        <a:cs typeface="Calibri"/>
                        <a:sym typeface="Calibri"/>
                      </a:endParaRPr>
                    </a:p>
                    <a:p>
                      <a:pPr indent="0" lvl="0" marL="0" rtl="0" algn="l">
                        <a:spcBef>
                          <a:spcPts val="0"/>
                        </a:spcBef>
                        <a:spcAft>
                          <a:spcPts val="0"/>
                        </a:spcAft>
                        <a:buNone/>
                      </a:pPr>
                      <a:r>
                        <a:rPr b="1" lang="en">
                          <a:latin typeface="Calibri"/>
                          <a:ea typeface="Calibri"/>
                          <a:cs typeface="Calibri"/>
                          <a:sym typeface="Calibri"/>
                        </a:rPr>
                        <a:t>Accounts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4325">
                <a:tc>
                  <a:txBody>
                    <a:bodyPr/>
                    <a:lstStyle/>
                    <a:p>
                      <a:pPr indent="0" lvl="0" marL="0" rtl="0" algn="l">
                        <a:spcBef>
                          <a:spcPts val="0"/>
                        </a:spcBef>
                        <a:spcAft>
                          <a:spcPts val="0"/>
                        </a:spcAft>
                        <a:buNone/>
                      </a:pPr>
                      <a:r>
                        <a:rPr b="1" lang="en">
                          <a:latin typeface="Calibri"/>
                          <a:ea typeface="Calibri"/>
                          <a:cs typeface="Calibri"/>
                          <a:sym typeface="Calibri"/>
                        </a:rPr>
                        <a:t>Mobile</a:t>
                      </a:r>
                      <a:endParaRPr b="1">
                        <a:latin typeface="Calibri"/>
                        <a:ea typeface="Calibri"/>
                        <a:cs typeface="Calibri"/>
                        <a:sym typeface="Calibri"/>
                      </a:endParaRPr>
                    </a:p>
                    <a:p>
                      <a:pPr indent="0" lvl="0" marL="0" rtl="0" algn="l">
                        <a:spcBef>
                          <a:spcPts val="0"/>
                        </a:spcBef>
                        <a:spcAft>
                          <a:spcPts val="0"/>
                        </a:spcAft>
                        <a:buNone/>
                      </a:pPr>
                      <a:r>
                        <a:rPr b="1" lang="en">
                          <a:latin typeface="Calibri"/>
                          <a:ea typeface="Calibri"/>
                          <a:cs typeface="Calibri"/>
                          <a:sym typeface="Calibri"/>
                        </a:rPr>
                        <a:t>Banking</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4325">
                <a:tc>
                  <a:txBody>
                    <a:bodyPr/>
                    <a:lstStyle/>
                    <a:p>
                      <a:pPr indent="0" lvl="0" marL="0" rtl="0" algn="l">
                        <a:spcBef>
                          <a:spcPts val="0"/>
                        </a:spcBef>
                        <a:spcAft>
                          <a:spcPts val="0"/>
                        </a:spcAft>
                        <a:buNone/>
                      </a:pPr>
                      <a:r>
                        <a:rPr b="1" lang="en">
                          <a:latin typeface="Calibri"/>
                          <a:ea typeface="Calibri"/>
                          <a:cs typeface="Calibri"/>
                          <a:sym typeface="Calibri"/>
                        </a:rPr>
                        <a:t>Loans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9"/>
          <p:cNvPicPr preferRelativeResize="0"/>
          <p:nvPr/>
        </p:nvPicPr>
        <p:blipFill>
          <a:blip r:embed="rId3">
            <a:alphaModFix/>
          </a:blip>
          <a:stretch>
            <a:fillRect/>
          </a:stretch>
        </p:blipFill>
        <p:spPr>
          <a:xfrm>
            <a:off x="1922900" y="4536650"/>
            <a:ext cx="738150" cy="581275"/>
          </a:xfrm>
          <a:prstGeom prst="rect">
            <a:avLst/>
          </a:prstGeom>
          <a:noFill/>
          <a:ln>
            <a:noFill/>
          </a:ln>
        </p:spPr>
      </p:pic>
      <p:pic>
        <p:nvPicPr>
          <p:cNvPr id="200" name="Google Shape;200;p29"/>
          <p:cNvPicPr preferRelativeResize="0"/>
          <p:nvPr/>
        </p:nvPicPr>
        <p:blipFill>
          <a:blip r:embed="rId4">
            <a:alphaModFix/>
          </a:blip>
          <a:stretch>
            <a:fillRect/>
          </a:stretch>
        </p:blipFill>
        <p:spPr>
          <a:xfrm>
            <a:off x="1922889" y="3027254"/>
            <a:ext cx="738151" cy="541311"/>
          </a:xfrm>
          <a:prstGeom prst="rect">
            <a:avLst/>
          </a:prstGeom>
          <a:noFill/>
          <a:ln>
            <a:noFill/>
          </a:ln>
        </p:spPr>
      </p:pic>
      <p:pic>
        <p:nvPicPr>
          <p:cNvPr id="201" name="Google Shape;201;p29"/>
          <p:cNvPicPr preferRelativeResize="0"/>
          <p:nvPr/>
        </p:nvPicPr>
        <p:blipFill>
          <a:blip r:embed="rId5">
            <a:alphaModFix/>
          </a:blip>
          <a:stretch>
            <a:fillRect/>
          </a:stretch>
        </p:blipFill>
        <p:spPr>
          <a:xfrm>
            <a:off x="1965289" y="2303424"/>
            <a:ext cx="653361" cy="541325"/>
          </a:xfrm>
          <a:prstGeom prst="rect">
            <a:avLst/>
          </a:prstGeom>
          <a:noFill/>
          <a:ln>
            <a:noFill/>
          </a:ln>
        </p:spPr>
      </p:pic>
      <p:pic>
        <p:nvPicPr>
          <p:cNvPr id="202" name="Google Shape;202;p29"/>
          <p:cNvPicPr preferRelativeResize="0"/>
          <p:nvPr/>
        </p:nvPicPr>
        <p:blipFill>
          <a:blip r:embed="rId6">
            <a:alphaModFix/>
          </a:blip>
          <a:stretch>
            <a:fillRect/>
          </a:stretch>
        </p:blipFill>
        <p:spPr>
          <a:xfrm>
            <a:off x="2086661" y="3781950"/>
            <a:ext cx="410624" cy="541325"/>
          </a:xfrm>
          <a:prstGeom prst="rect">
            <a:avLst/>
          </a:prstGeom>
          <a:noFill/>
          <a:ln>
            <a:noFill/>
          </a:ln>
        </p:spPr>
      </p:pic>
      <p:sp>
        <p:nvSpPr>
          <p:cNvPr id="203" name="Google Shape;203;p2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7"/>
              </a:rPr>
              <a:t>Deciding Where and How to Bank</a:t>
            </a:r>
            <a:r>
              <a:rPr lang="en"/>
              <a:t> self-paced module.</a:t>
            </a:r>
            <a:endParaRPr/>
          </a:p>
        </p:txBody>
      </p:sp>
      <p:graphicFrame>
        <p:nvGraphicFramePr>
          <p:cNvPr id="204" name="Google Shape;204;p29"/>
          <p:cNvGraphicFramePr/>
          <p:nvPr/>
        </p:nvGraphicFramePr>
        <p:xfrm>
          <a:off x="576063" y="1371610"/>
          <a:ext cx="3000000" cy="3000000"/>
        </p:xfrm>
        <a:graphic>
          <a:graphicData uri="http://schemas.openxmlformats.org/drawingml/2006/table">
            <a:tbl>
              <a:tblPr>
                <a:noFill/>
                <a:tableStyleId>{888FFC64-2C68-4ACA-BCDB-3FE2AFD1DB10}</a:tableStyleId>
              </a:tblPr>
              <a:tblGrid>
                <a:gridCol w="2209800"/>
                <a:gridCol w="2209800"/>
                <a:gridCol w="2209800"/>
              </a:tblGrid>
              <a:tr h="10000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Describe each fee and how to avoid it.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100000">
                <a:tc>
                  <a:txBody>
                    <a:bodyPr/>
                    <a:lstStyle/>
                    <a:p>
                      <a:pPr indent="0" lvl="0" marL="0" rtl="0" algn="l">
                        <a:spcBef>
                          <a:spcPts val="0"/>
                        </a:spcBef>
                        <a:spcAft>
                          <a:spcPts val="0"/>
                        </a:spcAft>
                        <a:buNone/>
                      </a:pPr>
                      <a:r>
                        <a:rPr b="1" lang="en">
                          <a:latin typeface="Calibri"/>
                          <a:ea typeface="Calibri"/>
                          <a:cs typeface="Calibri"/>
                          <a:sym typeface="Calibri"/>
                        </a:rPr>
                        <a:t>Fee</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Why the Fee is Charged</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How to Avoid</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765050">
                <a:tc>
                  <a:txBody>
                    <a:bodyPr/>
                    <a:lstStyle/>
                    <a:p>
                      <a:pPr indent="0" lvl="0" marL="0" rtl="0" algn="l">
                        <a:spcBef>
                          <a:spcPts val="0"/>
                        </a:spcBef>
                        <a:spcAft>
                          <a:spcPts val="0"/>
                        </a:spcAft>
                        <a:buNone/>
                      </a:pPr>
                      <a:r>
                        <a:rPr b="1" lang="en">
                          <a:latin typeface="Calibri"/>
                          <a:ea typeface="Calibri"/>
                          <a:cs typeface="Calibri"/>
                          <a:sym typeface="Calibri"/>
                        </a:rPr>
                        <a:t>Maintenance </a:t>
                      </a:r>
                      <a:br>
                        <a:rPr b="1" lang="en">
                          <a:latin typeface="Calibri"/>
                          <a:ea typeface="Calibri"/>
                          <a:cs typeface="Calibri"/>
                          <a:sym typeface="Calibri"/>
                        </a:rPr>
                      </a:br>
                      <a:r>
                        <a:rPr b="1" lang="en">
                          <a:latin typeface="Calibri"/>
                          <a:ea typeface="Calibri"/>
                          <a:cs typeface="Calibri"/>
                          <a:sym typeface="Calibri"/>
                        </a:rPr>
                        <a:t>Fees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65050">
                <a:tc>
                  <a:txBody>
                    <a:bodyPr/>
                    <a:lstStyle/>
                    <a:p>
                      <a:pPr indent="0" lvl="0" marL="0" rtl="0" algn="l">
                        <a:spcBef>
                          <a:spcPts val="0"/>
                        </a:spcBef>
                        <a:spcAft>
                          <a:spcPts val="0"/>
                        </a:spcAft>
                        <a:buNone/>
                      </a:pPr>
                      <a:r>
                        <a:rPr b="1" lang="en">
                          <a:latin typeface="Calibri"/>
                          <a:ea typeface="Calibri"/>
                          <a:cs typeface="Calibri"/>
                          <a:sym typeface="Calibri"/>
                        </a:rPr>
                        <a:t>ATM Fees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65050">
                <a:tc>
                  <a:txBody>
                    <a:bodyPr/>
                    <a:lstStyle/>
                    <a:p>
                      <a:pPr indent="0" lvl="0" marL="0" rtl="0" algn="l">
                        <a:spcBef>
                          <a:spcPts val="0"/>
                        </a:spcBef>
                        <a:spcAft>
                          <a:spcPts val="0"/>
                        </a:spcAft>
                        <a:buNone/>
                      </a:pPr>
                      <a:r>
                        <a:rPr b="1" lang="en">
                          <a:latin typeface="Calibri"/>
                          <a:ea typeface="Calibri"/>
                          <a:cs typeface="Calibri"/>
                          <a:sym typeface="Calibri"/>
                        </a:rPr>
                        <a:t>Mobile Banking </a:t>
                      </a:r>
                      <a:br>
                        <a:rPr b="1" lang="en">
                          <a:latin typeface="Calibri"/>
                          <a:ea typeface="Calibri"/>
                          <a:cs typeface="Calibri"/>
                          <a:sym typeface="Calibri"/>
                        </a:rPr>
                      </a:br>
                      <a:r>
                        <a:rPr b="1" lang="en">
                          <a:latin typeface="Calibri"/>
                          <a:ea typeface="Calibri"/>
                          <a:cs typeface="Calibri"/>
                          <a:sym typeface="Calibri"/>
                        </a:rPr>
                        <a:t>Fees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65050">
                <a:tc>
                  <a:txBody>
                    <a:bodyPr/>
                    <a:lstStyle/>
                    <a:p>
                      <a:pPr indent="0" lvl="0" marL="0" rtl="0" algn="l">
                        <a:spcBef>
                          <a:spcPts val="0"/>
                        </a:spcBef>
                        <a:spcAft>
                          <a:spcPts val="0"/>
                        </a:spcAft>
                        <a:buNone/>
                      </a:pPr>
                      <a:r>
                        <a:rPr b="1" lang="en">
                          <a:latin typeface="Calibri"/>
                          <a:ea typeface="Calibri"/>
                          <a:cs typeface="Calibri"/>
                          <a:sym typeface="Calibri"/>
                        </a:rPr>
                        <a:t>Overdraft Fees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05" name="Google Shape;205;p29"/>
          <p:cNvGraphicFramePr/>
          <p:nvPr/>
        </p:nvGraphicFramePr>
        <p:xfrm>
          <a:off x="576063" y="5501860"/>
          <a:ext cx="3000000" cy="3000000"/>
        </p:xfrm>
        <a:graphic>
          <a:graphicData uri="http://schemas.openxmlformats.org/drawingml/2006/table">
            <a:tbl>
              <a:tblPr>
                <a:noFill/>
                <a:tableStyleId>{888FFC64-2C68-4ACA-BCDB-3FE2AFD1DB10}</a:tableStyleId>
              </a:tblPr>
              <a:tblGrid>
                <a:gridCol w="1462175"/>
                <a:gridCol w="5167225"/>
              </a:tblGrid>
              <a:tr h="7705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Rank the financial institutions that are described in the “Making a Choice” section of the module based on what is most important to you. Then, explain how you came to this conclusion.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533225">
                <a:tc>
                  <a:txBody>
                    <a:bodyPr/>
                    <a:lstStyle/>
                    <a:p>
                      <a:pPr indent="0" lvl="0" marL="0" rtl="0" algn="l">
                        <a:spcBef>
                          <a:spcPts val="0"/>
                        </a:spcBef>
                        <a:spcAft>
                          <a:spcPts val="0"/>
                        </a:spcAft>
                        <a:buNone/>
                      </a:pPr>
                      <a:r>
                        <a:rPr b="1" lang="en">
                          <a:latin typeface="Calibri"/>
                          <a:ea typeface="Calibri"/>
                          <a:cs typeface="Calibri"/>
                          <a:sym typeface="Calibri"/>
                        </a:rPr>
                        <a:t>1st or Best</a:t>
                      </a:r>
                      <a:endParaRPr b="1">
                        <a:latin typeface="Calibri"/>
                        <a:ea typeface="Calibri"/>
                        <a:cs typeface="Calibri"/>
                        <a:sym typeface="Calibri"/>
                      </a:endParaRPr>
                    </a:p>
                    <a:p>
                      <a:pPr indent="0" lvl="0" marL="0" rtl="0" algn="l">
                        <a:spcBef>
                          <a:spcPts val="0"/>
                        </a:spcBef>
                        <a:spcAft>
                          <a:spcPts val="0"/>
                        </a:spcAft>
                        <a:buNone/>
                      </a:pPr>
                      <a:r>
                        <a:rPr b="1" lang="en">
                          <a:latin typeface="Calibri"/>
                          <a:ea typeface="Calibri"/>
                          <a:cs typeface="Calibri"/>
                          <a:sym typeface="Calibri"/>
                        </a:rPr>
                        <a:t>Choice</a:t>
                      </a:r>
                      <a:endParaRPr b="1">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60575">
                <a:tc>
                  <a:txBody>
                    <a:bodyPr/>
                    <a:lstStyle/>
                    <a:p>
                      <a:pPr indent="0" lvl="0" marL="0" rtl="0" algn="l">
                        <a:spcBef>
                          <a:spcPts val="0"/>
                        </a:spcBef>
                        <a:spcAft>
                          <a:spcPts val="0"/>
                        </a:spcAft>
                        <a:buNone/>
                      </a:pPr>
                      <a:r>
                        <a:rPr b="1" lang="en">
                          <a:latin typeface="Calibri"/>
                          <a:ea typeface="Calibri"/>
                          <a:cs typeface="Calibri"/>
                          <a:sym typeface="Calibri"/>
                        </a:rPr>
                        <a:t>2nd or Better</a:t>
                      </a:r>
                      <a:endParaRPr b="1">
                        <a:latin typeface="Calibri"/>
                        <a:ea typeface="Calibri"/>
                        <a:cs typeface="Calibri"/>
                        <a:sym typeface="Calibri"/>
                      </a:endParaRPr>
                    </a:p>
                    <a:p>
                      <a:pPr indent="0" lvl="0" marL="0" rtl="0" algn="l">
                        <a:spcBef>
                          <a:spcPts val="0"/>
                        </a:spcBef>
                        <a:spcAft>
                          <a:spcPts val="0"/>
                        </a:spcAft>
                        <a:buNone/>
                      </a:pPr>
                      <a:r>
                        <a:rPr b="1" lang="en">
                          <a:latin typeface="Calibri"/>
                          <a:ea typeface="Calibri"/>
                          <a:cs typeface="Calibri"/>
                          <a:sym typeface="Calibri"/>
                        </a:rPr>
                        <a:t>Choice</a:t>
                      </a:r>
                      <a:endParaRPr b="1">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60575">
                <a:tc>
                  <a:txBody>
                    <a:bodyPr/>
                    <a:lstStyle/>
                    <a:p>
                      <a:pPr indent="0" lvl="0" marL="0" rtl="0" algn="l">
                        <a:spcBef>
                          <a:spcPts val="0"/>
                        </a:spcBef>
                        <a:spcAft>
                          <a:spcPts val="0"/>
                        </a:spcAft>
                        <a:buNone/>
                      </a:pPr>
                      <a:r>
                        <a:rPr b="1" lang="en">
                          <a:latin typeface="Calibri"/>
                          <a:ea typeface="Calibri"/>
                          <a:cs typeface="Calibri"/>
                          <a:sym typeface="Calibri"/>
                        </a:rPr>
                        <a:t>3rd or Good</a:t>
                      </a:r>
                      <a:endParaRPr b="1">
                        <a:latin typeface="Calibri"/>
                        <a:ea typeface="Calibri"/>
                        <a:cs typeface="Calibri"/>
                        <a:sym typeface="Calibri"/>
                      </a:endParaRPr>
                    </a:p>
                    <a:p>
                      <a:pPr indent="0" lvl="0" marL="0" rtl="0" algn="l">
                        <a:spcBef>
                          <a:spcPts val="0"/>
                        </a:spcBef>
                        <a:spcAft>
                          <a:spcPts val="0"/>
                        </a:spcAft>
                        <a:buNone/>
                      </a:pPr>
                      <a:r>
                        <a:rPr b="1" lang="en">
                          <a:latin typeface="Calibri"/>
                          <a:ea typeface="Calibri"/>
                          <a:cs typeface="Calibri"/>
                          <a:sym typeface="Calibri"/>
                        </a:rPr>
                        <a:t>Choice</a:t>
                      </a:r>
                      <a:endParaRPr b="1">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60575">
                <a:tc>
                  <a:txBody>
                    <a:bodyPr/>
                    <a:lstStyle/>
                    <a:p>
                      <a:pPr indent="0" lvl="0" marL="0" rtl="0" algn="l">
                        <a:spcBef>
                          <a:spcPts val="0"/>
                        </a:spcBef>
                        <a:spcAft>
                          <a:spcPts val="0"/>
                        </a:spcAft>
                        <a:buNone/>
                      </a:pPr>
                      <a:r>
                        <a:rPr b="1" lang="en">
                          <a:latin typeface="Calibri"/>
                          <a:ea typeface="Calibri"/>
                          <a:cs typeface="Calibri"/>
                          <a:sym typeface="Calibri"/>
                        </a:rPr>
                        <a:t>Your Reasons</a:t>
                      </a:r>
                      <a:endParaRPr b="1">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2: Deciding Where and How to Bank. </a:t>
            </a:r>
            <a:endParaRPr/>
          </a:p>
        </p:txBody>
      </p:sp>
      <p:graphicFrame>
        <p:nvGraphicFramePr>
          <p:cNvPr id="211" name="Google Shape;211;p30"/>
          <p:cNvGraphicFramePr/>
          <p:nvPr/>
        </p:nvGraphicFramePr>
        <p:xfrm>
          <a:off x="576072" y="6343268"/>
          <a:ext cx="3000000" cy="3000000"/>
        </p:xfrm>
        <a:graphic>
          <a:graphicData uri="http://schemas.openxmlformats.org/drawingml/2006/table">
            <a:tbl>
              <a:tblPr>
                <a:noFill/>
                <a:tableStyleId>{888FFC64-2C68-4ACA-BCDB-3FE2AFD1DB10}</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this topic?</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345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feel confident describing different types of financial institutions, including banks and credit unions.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explain how young adults can benefit from using financial services.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have examined my own use of financial services and identified opportunities to expand or enhance my use.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12" name="Google Shape;212;p30"/>
          <p:cNvPicPr preferRelativeResize="0"/>
          <p:nvPr/>
        </p:nvPicPr>
        <p:blipFill>
          <a:blip r:embed="rId3">
            <a:alphaModFix/>
          </a:blip>
          <a:stretch>
            <a:fillRect/>
          </a:stretch>
        </p:blipFill>
        <p:spPr>
          <a:xfrm>
            <a:off x="576075" y="5333375"/>
            <a:ext cx="3486014" cy="896625"/>
          </a:xfrm>
          <a:prstGeom prst="rect">
            <a:avLst/>
          </a:prstGeom>
          <a:noFill/>
          <a:ln>
            <a:noFill/>
          </a:ln>
        </p:spPr>
      </p:pic>
      <p:graphicFrame>
        <p:nvGraphicFramePr>
          <p:cNvPr id="213" name="Google Shape;213;p30"/>
          <p:cNvGraphicFramePr/>
          <p:nvPr/>
        </p:nvGraphicFramePr>
        <p:xfrm>
          <a:off x="576072" y="1362860"/>
          <a:ext cx="3000000" cy="3000000"/>
        </p:xfrm>
        <a:graphic>
          <a:graphicData uri="http://schemas.openxmlformats.org/drawingml/2006/table">
            <a:tbl>
              <a:tblPr>
                <a:noFill/>
                <a:tableStyleId>{888FFC64-2C68-4ACA-BCDB-3FE2AFD1DB10}</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In this module, you learned about different types of financial institutions, the services they provide, and ways to avoid costly fees. List at least three key takeaways from the module.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7478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type="ctrTitle"/>
          </p:nvPr>
        </p:nvSpPr>
        <p:spPr>
          <a:xfrm>
            <a:off x="530350" y="1691650"/>
            <a:ext cx="60303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Opening New Accounts</a:t>
            </a:r>
            <a:endParaRPr/>
          </a:p>
        </p:txBody>
      </p:sp>
      <p:sp>
        <p:nvSpPr>
          <p:cNvPr id="219" name="Google Shape;219;p31"/>
          <p:cNvSpPr txBox="1"/>
          <p:nvPr>
            <p:ph idx="1" type="body"/>
          </p:nvPr>
        </p:nvSpPr>
        <p:spPr>
          <a:xfrm>
            <a:off x="576075" y="3241750"/>
            <a:ext cx="6386100" cy="2814000"/>
          </a:xfrm>
          <a:prstGeom prst="rect">
            <a:avLst/>
          </a:prstGeom>
        </p:spPr>
        <p:txBody>
          <a:bodyPr anchorCtr="0" anchor="t" bIns="91425" lIns="0" spcFirstLastPara="1" rIns="91425" wrap="square" tIns="91425">
            <a:normAutofit/>
          </a:bodyPr>
          <a:lstStyle/>
          <a:p>
            <a:pPr indent="0" lvl="0" marL="0" rtl="0" algn="l">
              <a:spcBef>
                <a:spcPts val="0"/>
              </a:spcBef>
              <a:spcAft>
                <a:spcPts val="0"/>
              </a:spcAft>
              <a:buNone/>
            </a:pPr>
            <a:r>
              <a:rPr b="1" lang="en"/>
              <a:t>After completing the module for this topic, you should be able to:</a:t>
            </a:r>
            <a:endParaRPr b="1"/>
          </a:p>
          <a:p>
            <a:pPr indent="-330200" lvl="0" marL="457200" rtl="0" algn="l">
              <a:spcBef>
                <a:spcPts val="0"/>
              </a:spcBef>
              <a:spcAft>
                <a:spcPts val="0"/>
              </a:spcAft>
              <a:buSzPts val="1600"/>
              <a:buChar char="●"/>
            </a:pPr>
            <a:r>
              <a:rPr lang="en"/>
              <a:t>List questions you should ask yourself before opening a new account with a financial institution.</a:t>
            </a:r>
            <a:endParaRPr/>
          </a:p>
          <a:p>
            <a:pPr indent="-330200" lvl="0" marL="457200" rtl="0" algn="l">
              <a:spcBef>
                <a:spcPts val="0"/>
              </a:spcBef>
              <a:spcAft>
                <a:spcPts val="0"/>
              </a:spcAft>
              <a:buSzPts val="1600"/>
              <a:buChar char="●"/>
            </a:pPr>
            <a:r>
              <a:rPr lang="en"/>
              <a:t>Describe how age impacts a person’s ability to open certain types of financial accounts.</a:t>
            </a:r>
            <a:endParaRPr/>
          </a:p>
          <a:p>
            <a:pPr indent="-330200" lvl="0" marL="457200" rtl="0" algn="l">
              <a:spcBef>
                <a:spcPts val="0"/>
              </a:spcBef>
              <a:spcAft>
                <a:spcPts val="0"/>
              </a:spcAft>
              <a:buSzPts val="1600"/>
              <a:buChar char="●"/>
            </a:pPr>
            <a:r>
              <a:rPr lang="en"/>
              <a:t>Identify information you will need in order to open a new account.</a:t>
            </a:r>
            <a:endParaRPr/>
          </a:p>
          <a:p>
            <a:pPr indent="-330200" lvl="0" marL="457200" rtl="0" algn="l">
              <a:spcBef>
                <a:spcPts val="0"/>
              </a:spcBef>
              <a:spcAft>
                <a:spcPts val="0"/>
              </a:spcAft>
              <a:buSzPts val="1600"/>
              <a:buChar char="●"/>
            </a:pPr>
            <a:r>
              <a:rPr lang="en"/>
              <a:t>Explain fees charged by banks or credit unions.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Opening New Accounts</a:t>
            </a:r>
            <a:r>
              <a:rPr lang="en"/>
              <a:t> self-paced module.</a:t>
            </a:r>
            <a:endParaRPr/>
          </a:p>
        </p:txBody>
      </p:sp>
      <p:graphicFrame>
        <p:nvGraphicFramePr>
          <p:cNvPr id="225" name="Google Shape;225;p32"/>
          <p:cNvGraphicFramePr/>
          <p:nvPr/>
        </p:nvGraphicFramePr>
        <p:xfrm>
          <a:off x="576072" y="1362860"/>
          <a:ext cx="3000000" cy="3000000"/>
        </p:xfrm>
        <a:graphic>
          <a:graphicData uri="http://schemas.openxmlformats.org/drawingml/2006/table">
            <a:tbl>
              <a:tblPr>
                <a:noFill/>
                <a:tableStyleId>{888FFC64-2C68-4ACA-BCDB-3FE2AFD1DB10}</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do you think is involved in opening an account (like a checking or savings account) at a financial institution?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7478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26" name="Google Shape;226;p32"/>
          <p:cNvGraphicFramePr/>
          <p:nvPr/>
        </p:nvGraphicFramePr>
        <p:xfrm>
          <a:off x="576072" y="5145235"/>
          <a:ext cx="3000000" cy="3000000"/>
        </p:xfrm>
        <a:graphic>
          <a:graphicData uri="http://schemas.openxmlformats.org/drawingml/2006/table">
            <a:tbl>
              <a:tblPr>
                <a:noFill/>
                <a:tableStyleId>{888FFC64-2C68-4ACA-BCDB-3FE2AFD1DB10}</a:tableStyleId>
              </a:tblPr>
              <a:tblGrid>
                <a:gridCol w="5256075"/>
                <a:gridCol w="1373325"/>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Which statement best describes your experience with completing forms and applications?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X</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37000">
                <a:tc>
                  <a:txBody>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I am comfortable completing forms on my own and without assistance.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37000">
                <a:tc>
                  <a:txBody>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I prefer to have help when completing important forms.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37000">
                <a:tc>
                  <a:txBody>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I’d rather someone else complete the form than do it </a:t>
                      </a:r>
                      <a:r>
                        <a:rPr lang="en" sz="1200">
                          <a:solidFill>
                            <a:schemeClr val="dk1"/>
                          </a:solidFill>
                          <a:latin typeface="Calibri"/>
                          <a:ea typeface="Calibri"/>
                          <a:cs typeface="Calibri"/>
                          <a:sym typeface="Calibri"/>
                        </a:rPr>
                        <a:t>myself</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227" name="Google Shape;227;p32"/>
          <p:cNvPicPr preferRelativeResize="0"/>
          <p:nvPr/>
        </p:nvPicPr>
        <p:blipFill>
          <a:blip r:embed="rId4">
            <a:alphaModFix/>
          </a:blip>
          <a:stretch>
            <a:fillRect/>
          </a:stretch>
        </p:blipFill>
        <p:spPr>
          <a:xfrm>
            <a:off x="576075" y="7697585"/>
            <a:ext cx="6629402" cy="175121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3"/>
          <p:cNvPicPr preferRelativeResize="0"/>
          <p:nvPr/>
        </p:nvPicPr>
        <p:blipFill>
          <a:blip r:embed="rId3">
            <a:alphaModFix/>
          </a:blip>
          <a:stretch>
            <a:fillRect/>
          </a:stretch>
        </p:blipFill>
        <p:spPr>
          <a:xfrm>
            <a:off x="654760" y="8301090"/>
            <a:ext cx="1018825" cy="982100"/>
          </a:xfrm>
          <a:prstGeom prst="rect">
            <a:avLst/>
          </a:prstGeom>
          <a:noFill/>
          <a:ln>
            <a:noFill/>
          </a:ln>
        </p:spPr>
      </p:pic>
      <p:pic>
        <p:nvPicPr>
          <p:cNvPr id="233" name="Google Shape;233;p33"/>
          <p:cNvPicPr preferRelativeResize="0"/>
          <p:nvPr/>
        </p:nvPicPr>
        <p:blipFill>
          <a:blip r:embed="rId4">
            <a:alphaModFix/>
          </a:blip>
          <a:stretch>
            <a:fillRect/>
          </a:stretch>
        </p:blipFill>
        <p:spPr>
          <a:xfrm>
            <a:off x="2336550" y="8301090"/>
            <a:ext cx="1090766" cy="982100"/>
          </a:xfrm>
          <a:prstGeom prst="rect">
            <a:avLst/>
          </a:prstGeom>
          <a:noFill/>
          <a:ln>
            <a:noFill/>
          </a:ln>
        </p:spPr>
      </p:pic>
      <p:pic>
        <p:nvPicPr>
          <p:cNvPr id="234" name="Google Shape;234;p33"/>
          <p:cNvPicPr preferRelativeResize="0"/>
          <p:nvPr/>
        </p:nvPicPr>
        <p:blipFill>
          <a:blip r:embed="rId5">
            <a:alphaModFix/>
          </a:blip>
          <a:stretch>
            <a:fillRect/>
          </a:stretch>
        </p:blipFill>
        <p:spPr>
          <a:xfrm>
            <a:off x="5641050" y="8301090"/>
            <a:ext cx="1128283" cy="982100"/>
          </a:xfrm>
          <a:prstGeom prst="rect">
            <a:avLst/>
          </a:prstGeom>
          <a:noFill/>
          <a:ln>
            <a:noFill/>
          </a:ln>
        </p:spPr>
      </p:pic>
      <p:pic>
        <p:nvPicPr>
          <p:cNvPr id="235" name="Google Shape;235;p33"/>
          <p:cNvPicPr preferRelativeResize="0"/>
          <p:nvPr/>
        </p:nvPicPr>
        <p:blipFill>
          <a:blip r:embed="rId6">
            <a:alphaModFix/>
          </a:blip>
          <a:stretch>
            <a:fillRect/>
          </a:stretch>
        </p:blipFill>
        <p:spPr>
          <a:xfrm>
            <a:off x="3964850" y="8285678"/>
            <a:ext cx="1090775" cy="997512"/>
          </a:xfrm>
          <a:prstGeom prst="rect">
            <a:avLst/>
          </a:prstGeom>
          <a:noFill/>
          <a:ln>
            <a:noFill/>
          </a:ln>
        </p:spPr>
      </p:pic>
      <p:sp>
        <p:nvSpPr>
          <p:cNvPr id="236" name="Google Shape;236;p3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7"/>
              </a:rPr>
              <a:t>Opening New Accounts</a:t>
            </a:r>
            <a:r>
              <a:rPr lang="en"/>
              <a:t> self-paced module.</a:t>
            </a:r>
            <a:endParaRPr/>
          </a:p>
        </p:txBody>
      </p:sp>
      <p:graphicFrame>
        <p:nvGraphicFramePr>
          <p:cNvPr id="237" name="Google Shape;237;p33"/>
          <p:cNvGraphicFramePr/>
          <p:nvPr/>
        </p:nvGraphicFramePr>
        <p:xfrm>
          <a:off x="576072" y="1362860"/>
          <a:ext cx="3000000" cy="3000000"/>
        </p:xfrm>
        <a:graphic>
          <a:graphicData uri="http://schemas.openxmlformats.org/drawingml/2006/table">
            <a:tbl>
              <a:tblPr>
                <a:noFill/>
                <a:tableStyleId>{888FFC64-2C68-4ACA-BCDB-3FE2AFD1DB10}</a:tableStyleId>
              </a:tblPr>
              <a:tblGrid>
                <a:gridCol w="6629400"/>
              </a:tblGrid>
              <a:tr h="1501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List at least five questions you should ask when opening an account.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5811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811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811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811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811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38" name="Google Shape;238;p33"/>
          <p:cNvGraphicFramePr/>
          <p:nvPr/>
        </p:nvGraphicFramePr>
        <p:xfrm>
          <a:off x="576072" y="5052418"/>
          <a:ext cx="3000000" cy="3000000"/>
        </p:xfrm>
        <a:graphic>
          <a:graphicData uri="http://schemas.openxmlformats.org/drawingml/2006/table">
            <a:tbl>
              <a:tblPr>
                <a:noFill/>
                <a:tableStyleId>{888FFC64-2C68-4ACA-BCDB-3FE2AFD1DB10}</a:tableStyleId>
              </a:tblPr>
              <a:tblGrid>
                <a:gridCol w="1657325"/>
                <a:gridCol w="1657325"/>
                <a:gridCol w="1657325"/>
                <a:gridCol w="1657325"/>
              </a:tblGrid>
              <a:tr h="396200">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How does age impact the type of accounts you can </a:t>
                      </a:r>
                      <a:r>
                        <a:rPr b="1" lang="en">
                          <a:solidFill>
                            <a:schemeClr val="lt1"/>
                          </a:solidFill>
                          <a:latin typeface="Calibri"/>
                          <a:ea typeface="Calibri"/>
                          <a:cs typeface="Calibri"/>
                          <a:sym typeface="Calibri"/>
                        </a:rPr>
                        <a:t>open</a:t>
                      </a:r>
                      <a:r>
                        <a:rPr b="1" lang="en">
                          <a:solidFill>
                            <a:schemeClr val="lt1"/>
                          </a:solidFill>
                          <a:latin typeface="Calibri"/>
                          <a:ea typeface="Calibri"/>
                          <a:cs typeface="Calibri"/>
                          <a:sym typeface="Calibri"/>
                        </a:rPr>
                        <a:t>?</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r>
              <a:tr h="3657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Children</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Teens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Young Adults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Older Adults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34989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Understanding Account Fees</a:t>
            </a:r>
            <a:endParaRPr/>
          </a:p>
        </p:txBody>
      </p:sp>
      <p:sp>
        <p:nvSpPr>
          <p:cNvPr id="244" name="Google Shape;244;p3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Opening New Accounts</a:t>
            </a:r>
            <a:r>
              <a:rPr lang="en"/>
              <a:t> self-paced module.</a:t>
            </a:r>
            <a:endParaRPr/>
          </a:p>
        </p:txBody>
      </p:sp>
      <p:pic>
        <p:nvPicPr>
          <p:cNvPr id="245" name="Google Shape;245;p34">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sp>
        <p:nvSpPr>
          <p:cNvPr id="246" name="Google Shape;246;p34"/>
          <p:cNvSpPr txBox="1"/>
          <p:nvPr/>
        </p:nvSpPr>
        <p:spPr>
          <a:xfrm>
            <a:off x="576075" y="1828800"/>
            <a:ext cx="2031000" cy="14481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6"/>
              </a:rPr>
              <a:t>this link</a:t>
            </a:r>
            <a:r>
              <a:rPr lang="en">
                <a:solidFill>
                  <a:schemeClr val="dk1"/>
                </a:solidFill>
                <a:latin typeface="Calibri"/>
                <a:ea typeface="Calibri"/>
                <a:cs typeface="Calibri"/>
                <a:sym typeface="Calibri"/>
              </a:rPr>
              <a:t> </a:t>
            </a:r>
            <a:r>
              <a:rPr lang="en">
                <a:latin typeface="Calibri"/>
                <a:ea typeface="Calibri"/>
                <a:cs typeface="Calibri"/>
                <a:sym typeface="Calibri"/>
              </a:rPr>
              <a:t>or the QR code to the right to watch the video from this module. As you watch it, consider which of the sentence starters below you could complete.</a:t>
            </a:r>
            <a:endParaRPr>
              <a:latin typeface="Calibri"/>
              <a:ea typeface="Calibri"/>
              <a:cs typeface="Calibri"/>
              <a:sym typeface="Calibri"/>
            </a:endParaRPr>
          </a:p>
        </p:txBody>
      </p:sp>
      <p:pic>
        <p:nvPicPr>
          <p:cNvPr id="247" name="Google Shape;247;p34">
            <a:hlinkClick r:id="rId7"/>
          </p:cNvPr>
          <p:cNvPicPr preferRelativeResize="0"/>
          <p:nvPr/>
        </p:nvPicPr>
        <p:blipFill rotWithShape="1">
          <a:blip r:embed="rId8">
            <a:alphaModFix/>
          </a:blip>
          <a:srcRect b="1465" l="0" r="0" t="1475"/>
          <a:stretch/>
        </p:blipFill>
        <p:spPr>
          <a:xfrm>
            <a:off x="2858275" y="1836146"/>
            <a:ext cx="2647911" cy="1448627"/>
          </a:xfrm>
          <a:prstGeom prst="rect">
            <a:avLst/>
          </a:prstGeom>
          <a:noFill/>
          <a:ln>
            <a:noFill/>
          </a:ln>
        </p:spPr>
      </p:pic>
      <p:pic>
        <p:nvPicPr>
          <p:cNvPr id="248" name="Google Shape;248;p34"/>
          <p:cNvPicPr preferRelativeResize="0"/>
          <p:nvPr/>
        </p:nvPicPr>
        <p:blipFill rotWithShape="1">
          <a:blip r:embed="rId9">
            <a:alphaModFix/>
          </a:blip>
          <a:srcRect b="0" l="0" r="0" t="0"/>
          <a:stretch/>
        </p:blipFill>
        <p:spPr>
          <a:xfrm>
            <a:off x="5757375" y="1836412"/>
            <a:ext cx="1448101" cy="1448101"/>
          </a:xfrm>
          <a:prstGeom prst="rect">
            <a:avLst/>
          </a:prstGeom>
          <a:noFill/>
          <a:ln>
            <a:noFill/>
          </a:ln>
        </p:spPr>
      </p:pic>
      <p:graphicFrame>
        <p:nvGraphicFramePr>
          <p:cNvPr id="249" name="Google Shape;249;p34"/>
          <p:cNvGraphicFramePr/>
          <p:nvPr/>
        </p:nvGraphicFramePr>
        <p:xfrm>
          <a:off x="576075" y="5782135"/>
          <a:ext cx="3000000" cy="3000000"/>
        </p:xfrm>
        <a:graphic>
          <a:graphicData uri="http://schemas.openxmlformats.org/drawingml/2006/table">
            <a:tbl>
              <a:tblPr>
                <a:noFill/>
                <a:tableStyleId>{888FFC64-2C68-4ACA-BCDB-3FE2AFD1DB10}</a:tableStyleId>
              </a:tblPr>
              <a:tblGrid>
                <a:gridCol w="891075"/>
                <a:gridCol w="5738325"/>
              </a:tblGrid>
              <a:tr h="723325">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Sentence</a:t>
                      </a:r>
                      <a:endParaRPr b="1">
                        <a:solidFill>
                          <a:schemeClr val="lt1"/>
                        </a:solidFill>
                        <a:latin typeface="Calibri"/>
                        <a:ea typeface="Calibri"/>
                        <a:cs typeface="Calibri"/>
                        <a:sym typeface="Calibri"/>
                      </a:endParaRPr>
                    </a:p>
                    <a:p>
                      <a:pPr indent="0" lvl="0" marL="0" rtl="0" algn="ctr">
                        <a:spcBef>
                          <a:spcPts val="0"/>
                        </a:spcBef>
                        <a:spcAft>
                          <a:spcPts val="0"/>
                        </a:spcAft>
                        <a:buNone/>
                      </a:pPr>
                      <a:r>
                        <a:rPr b="1" lang="en">
                          <a:solidFill>
                            <a:schemeClr val="lt1"/>
                          </a:solidFill>
                          <a:latin typeface="Calibri"/>
                          <a:ea typeface="Calibri"/>
                          <a:cs typeface="Calibri"/>
                          <a:sym typeface="Calibri"/>
                        </a:rPr>
                        <a:t>Starter #</a:t>
                      </a:r>
                      <a:endParaRPr b="1">
                        <a:solidFill>
                          <a:schemeClr val="lt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Your Completed Sentence</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884950">
                <a:tc>
                  <a:txBody>
                    <a:bodyPr/>
                    <a:lstStyle/>
                    <a:p>
                      <a:pPr indent="0" lvl="0" marL="0" rtl="0" algn="l">
                        <a:lnSpc>
                          <a:spcPct val="115000"/>
                        </a:lnSpc>
                        <a:spcBef>
                          <a:spcPts val="1200"/>
                        </a:spcBef>
                        <a:spcAft>
                          <a:spcPts val="120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849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849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50" name="Google Shape;250;p34"/>
          <p:cNvGraphicFramePr/>
          <p:nvPr/>
        </p:nvGraphicFramePr>
        <p:xfrm>
          <a:off x="576075" y="3851398"/>
          <a:ext cx="3000000" cy="3000000"/>
        </p:xfrm>
        <a:graphic>
          <a:graphicData uri="http://schemas.openxmlformats.org/drawingml/2006/table">
            <a:tbl>
              <a:tblPr>
                <a:noFill/>
                <a:tableStyleId>{888FFC64-2C68-4ACA-BCDB-3FE2AFD1DB10}</a:tableStyleId>
              </a:tblPr>
              <a:tblGrid>
                <a:gridCol w="3314700"/>
                <a:gridCol w="3314700"/>
              </a:tblGrid>
              <a:tr h="522425">
                <a:tc gridSpan="2">
                  <a:txBody>
                    <a:bodyPr/>
                    <a:lstStyle/>
                    <a:p>
                      <a:pPr indent="0" lvl="0" marL="0" rtl="0" algn="l">
                        <a:lnSpc>
                          <a:spcPct val="115000"/>
                        </a:lnSpc>
                        <a:spcBef>
                          <a:spcPts val="1200"/>
                        </a:spcBef>
                        <a:spcAft>
                          <a:spcPts val="1200"/>
                        </a:spcAft>
                        <a:buClr>
                          <a:srgbClr val="000000"/>
                        </a:buClr>
                        <a:buSzPts val="1100"/>
                        <a:buFont typeface="Arial"/>
                        <a:buNone/>
                      </a:pPr>
                      <a:r>
                        <a:rPr b="1" lang="en">
                          <a:solidFill>
                            <a:schemeClr val="lt1"/>
                          </a:solidFill>
                          <a:latin typeface="Calibri"/>
                          <a:ea typeface="Calibri"/>
                          <a:cs typeface="Calibri"/>
                          <a:sym typeface="Calibri"/>
                        </a:rPr>
                        <a:t>Pick three of the sentence starters below, and write your own completed versions. Base them on information in the video and your own background knowledge.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655375">
                <a:tc>
                  <a:txBody>
                    <a:bodyPr/>
                    <a:lstStyle/>
                    <a:p>
                      <a:pPr indent="-247650" lvl="0" marL="285750" rtl="0" algn="l">
                        <a:lnSpc>
                          <a:spcPct val="115000"/>
                        </a:lnSpc>
                        <a:spcBef>
                          <a:spcPts val="1200"/>
                        </a:spcBef>
                        <a:spcAft>
                          <a:spcPts val="0"/>
                        </a:spcAft>
                        <a:buClr>
                          <a:srgbClr val="000000"/>
                        </a:buClr>
                        <a:buSzPts val="1200"/>
                        <a:buFont typeface="Calibri"/>
                        <a:buAutoNum type="arabicPeriod"/>
                      </a:pPr>
                      <a:r>
                        <a:rPr lang="en" sz="1200">
                          <a:solidFill>
                            <a:srgbClr val="000000"/>
                          </a:solidFill>
                          <a:latin typeface="Calibri"/>
                          <a:ea typeface="Calibri"/>
                          <a:cs typeface="Calibri"/>
                          <a:sym typeface="Calibri"/>
                        </a:rPr>
                        <a:t>I think </a:t>
                      </a:r>
                      <a:r>
                        <a:rPr lang="en" sz="1200" u="sng">
                          <a:solidFill>
                            <a:srgbClr val="000000"/>
                          </a:solidFill>
                          <a:latin typeface="Calibri"/>
                          <a:ea typeface="Calibri"/>
                          <a:cs typeface="Calibri"/>
                          <a:sym typeface="Calibri"/>
                        </a:rPr>
                        <a:t>_________</a:t>
                      </a:r>
                      <a:r>
                        <a:rPr lang="en" sz="1200">
                          <a:solidFill>
                            <a:srgbClr val="000000"/>
                          </a:solidFill>
                          <a:latin typeface="Calibri"/>
                          <a:ea typeface="Calibri"/>
                          <a:cs typeface="Calibri"/>
                          <a:sym typeface="Calibri"/>
                        </a:rPr>
                        <a:t> because </a:t>
                      </a:r>
                      <a:r>
                        <a:rPr lang="en" sz="1200" u="sng">
                          <a:solidFill>
                            <a:srgbClr val="000000"/>
                          </a:solidFill>
                          <a:latin typeface="Calibri"/>
                          <a:ea typeface="Calibri"/>
                          <a:cs typeface="Calibri"/>
                          <a:sym typeface="Calibri"/>
                        </a:rPr>
                        <a:t>______________</a:t>
                      </a:r>
                      <a:r>
                        <a:rPr lang="en" sz="1200">
                          <a:solidFill>
                            <a:srgbClr val="000000"/>
                          </a:solidFill>
                          <a:latin typeface="Calibri"/>
                          <a:ea typeface="Calibri"/>
                          <a:cs typeface="Calibri"/>
                          <a:sym typeface="Calibri"/>
                        </a:rPr>
                        <a:t>.</a:t>
                      </a:r>
                      <a:endParaRPr sz="1200">
                        <a:solidFill>
                          <a:srgbClr val="000000"/>
                        </a:solidFill>
                        <a:latin typeface="Calibri"/>
                        <a:ea typeface="Calibri"/>
                        <a:cs typeface="Calibri"/>
                        <a:sym typeface="Calibri"/>
                      </a:endParaRPr>
                    </a:p>
                    <a:p>
                      <a:pPr indent="-247650" lvl="0" marL="285750" rtl="0" algn="l">
                        <a:spcBef>
                          <a:spcPts val="0"/>
                        </a:spcBef>
                        <a:spcAft>
                          <a:spcPts val="0"/>
                        </a:spcAft>
                        <a:buClr>
                          <a:srgbClr val="000000"/>
                        </a:buClr>
                        <a:buSzPts val="1200"/>
                        <a:buFont typeface="Calibri"/>
                        <a:buAutoNum type="arabicPeriod"/>
                      </a:pPr>
                      <a:r>
                        <a:rPr lang="en" sz="1200" u="sng">
                          <a:solidFill>
                            <a:srgbClr val="000000"/>
                          </a:solidFill>
                          <a:latin typeface="Calibri"/>
                          <a:ea typeface="Calibri"/>
                          <a:cs typeface="Calibri"/>
                          <a:sym typeface="Calibri"/>
                        </a:rPr>
                        <a:t>____</a:t>
                      </a:r>
                      <a:r>
                        <a:rPr lang="en" sz="1200">
                          <a:solidFill>
                            <a:srgbClr val="000000"/>
                          </a:solidFill>
                          <a:latin typeface="Calibri"/>
                          <a:ea typeface="Calibri"/>
                          <a:cs typeface="Calibri"/>
                          <a:sym typeface="Calibri"/>
                        </a:rPr>
                        <a:t> is important because </a:t>
                      </a:r>
                      <a:r>
                        <a:rPr lang="en" sz="1200" u="sng">
                          <a:solidFill>
                            <a:srgbClr val="000000"/>
                          </a:solidFill>
                          <a:latin typeface="Calibri"/>
                          <a:ea typeface="Calibri"/>
                          <a:cs typeface="Calibri"/>
                          <a:sym typeface="Calibri"/>
                        </a:rPr>
                        <a:t>______________</a:t>
                      </a:r>
                      <a:r>
                        <a:rPr lang="en" sz="1200">
                          <a:solidFill>
                            <a:srgbClr val="000000"/>
                          </a:solidFill>
                          <a:latin typeface="Calibri"/>
                          <a:ea typeface="Calibri"/>
                          <a:cs typeface="Calibri"/>
                          <a:sym typeface="Calibri"/>
                        </a:rPr>
                        <a:t>.</a:t>
                      </a:r>
                      <a:endParaRPr sz="1200">
                        <a:solidFill>
                          <a:srgbClr val="000000"/>
                        </a:solidFill>
                        <a:latin typeface="Calibri"/>
                        <a:ea typeface="Calibri"/>
                        <a:cs typeface="Calibri"/>
                        <a:sym typeface="Calibri"/>
                      </a:endParaRPr>
                    </a:p>
                    <a:p>
                      <a:pPr indent="-247650" lvl="0" marL="285750" rtl="0" algn="l">
                        <a:spcBef>
                          <a:spcPts val="0"/>
                        </a:spcBef>
                        <a:spcAft>
                          <a:spcPts val="0"/>
                        </a:spcAft>
                        <a:buClr>
                          <a:srgbClr val="000000"/>
                        </a:buClr>
                        <a:buSzPts val="1200"/>
                        <a:buFont typeface="Calibri"/>
                        <a:buAutoNum type="arabicPeriod"/>
                      </a:pPr>
                      <a:r>
                        <a:rPr lang="en" sz="1200">
                          <a:solidFill>
                            <a:srgbClr val="000000"/>
                          </a:solidFill>
                          <a:latin typeface="Calibri"/>
                          <a:ea typeface="Calibri"/>
                          <a:cs typeface="Calibri"/>
                          <a:sym typeface="Calibri"/>
                        </a:rPr>
                        <a:t>I am curious about </a:t>
                      </a:r>
                      <a:r>
                        <a:rPr lang="en" sz="1200" u="sng">
                          <a:solidFill>
                            <a:srgbClr val="000000"/>
                          </a:solidFill>
                          <a:latin typeface="Calibri"/>
                          <a:ea typeface="Calibri"/>
                          <a:cs typeface="Calibri"/>
                          <a:sym typeface="Calibri"/>
                        </a:rPr>
                        <a:t>_____________________</a:t>
                      </a:r>
                      <a:r>
                        <a:rPr lang="en" sz="1200">
                          <a:solidFill>
                            <a:srgbClr val="000000"/>
                          </a:solidFill>
                          <a:latin typeface="Calibri"/>
                          <a:ea typeface="Calibri"/>
                          <a:cs typeface="Calibri"/>
                          <a:sym typeface="Calibri"/>
                        </a:rPr>
                        <a:t>.</a:t>
                      </a:r>
                      <a:endParaRPr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247650" lvl="0" marL="285750" rtl="0" algn="l">
                        <a:lnSpc>
                          <a:spcPct val="115000"/>
                        </a:lnSpc>
                        <a:spcBef>
                          <a:spcPts val="1200"/>
                        </a:spcBef>
                        <a:spcAft>
                          <a:spcPts val="0"/>
                        </a:spcAft>
                        <a:buClr>
                          <a:srgbClr val="000000"/>
                        </a:buClr>
                        <a:buSzPts val="1200"/>
                        <a:buFont typeface="Calibri"/>
                        <a:buAutoNum type="arabicPeriod" startAt="4"/>
                      </a:pPr>
                      <a:r>
                        <a:rPr lang="en" sz="1200">
                          <a:solidFill>
                            <a:srgbClr val="000000"/>
                          </a:solidFill>
                          <a:latin typeface="Calibri"/>
                          <a:ea typeface="Calibri"/>
                          <a:cs typeface="Calibri"/>
                          <a:sym typeface="Calibri"/>
                        </a:rPr>
                        <a:t>This reminds me of </a:t>
                      </a:r>
                      <a:r>
                        <a:rPr lang="en" sz="1200" u="sng">
                          <a:solidFill>
                            <a:srgbClr val="000000"/>
                          </a:solidFill>
                          <a:latin typeface="Calibri"/>
                          <a:ea typeface="Calibri"/>
                          <a:cs typeface="Calibri"/>
                          <a:sym typeface="Calibri"/>
                        </a:rPr>
                        <a:t>____________________</a:t>
                      </a:r>
                      <a:r>
                        <a:rPr lang="en" sz="1200">
                          <a:solidFill>
                            <a:srgbClr val="000000"/>
                          </a:solidFill>
                          <a:latin typeface="Calibri"/>
                          <a:ea typeface="Calibri"/>
                          <a:cs typeface="Calibri"/>
                          <a:sym typeface="Calibri"/>
                        </a:rPr>
                        <a:t>. </a:t>
                      </a:r>
                      <a:endParaRPr sz="1200">
                        <a:solidFill>
                          <a:srgbClr val="000000"/>
                        </a:solidFill>
                        <a:latin typeface="Calibri"/>
                        <a:ea typeface="Calibri"/>
                        <a:cs typeface="Calibri"/>
                        <a:sym typeface="Calibri"/>
                      </a:endParaRPr>
                    </a:p>
                    <a:p>
                      <a:pPr indent="-247650" lvl="0" marL="285750" rtl="0" algn="l">
                        <a:spcBef>
                          <a:spcPts val="0"/>
                        </a:spcBef>
                        <a:spcAft>
                          <a:spcPts val="0"/>
                        </a:spcAft>
                        <a:buClr>
                          <a:srgbClr val="000000"/>
                        </a:buClr>
                        <a:buSzPts val="1200"/>
                        <a:buFont typeface="Calibri"/>
                        <a:buAutoNum type="arabicPeriod" startAt="4"/>
                      </a:pPr>
                      <a:r>
                        <a:rPr lang="en" sz="1200">
                          <a:solidFill>
                            <a:srgbClr val="000000"/>
                          </a:solidFill>
                          <a:latin typeface="Calibri"/>
                          <a:ea typeface="Calibri"/>
                          <a:cs typeface="Calibri"/>
                          <a:sym typeface="Calibri"/>
                        </a:rPr>
                        <a:t>I was most interested in </a:t>
                      </a:r>
                      <a:r>
                        <a:rPr lang="en" sz="1200" u="sng">
                          <a:solidFill>
                            <a:srgbClr val="000000"/>
                          </a:solidFill>
                          <a:latin typeface="Calibri"/>
                          <a:ea typeface="Calibri"/>
                          <a:cs typeface="Calibri"/>
                          <a:sym typeface="Calibri"/>
                        </a:rPr>
                        <a:t>________________</a:t>
                      </a:r>
                      <a:r>
                        <a:rPr lang="en" sz="1200">
                          <a:solidFill>
                            <a:srgbClr val="000000"/>
                          </a:solidFill>
                          <a:latin typeface="Calibri"/>
                          <a:ea typeface="Calibri"/>
                          <a:cs typeface="Calibri"/>
                          <a:sym typeface="Calibri"/>
                        </a:rPr>
                        <a:t>.</a:t>
                      </a:r>
                      <a:endParaRPr sz="1200">
                        <a:solidFill>
                          <a:srgbClr val="000000"/>
                        </a:solidFill>
                        <a:latin typeface="Calibri"/>
                        <a:ea typeface="Calibri"/>
                        <a:cs typeface="Calibri"/>
                        <a:sym typeface="Calibri"/>
                      </a:endParaRPr>
                    </a:p>
                    <a:p>
                      <a:pPr indent="-247650" lvl="0" marL="285750" rtl="0" algn="l">
                        <a:spcBef>
                          <a:spcPts val="0"/>
                        </a:spcBef>
                        <a:spcAft>
                          <a:spcPts val="0"/>
                        </a:spcAft>
                        <a:buClr>
                          <a:srgbClr val="000000"/>
                        </a:buClr>
                        <a:buSzPts val="1200"/>
                        <a:buFont typeface="Calibri"/>
                        <a:buAutoNum type="arabicPeriod" startAt="4"/>
                      </a:pPr>
                      <a:r>
                        <a:rPr lang="en" sz="1200">
                          <a:solidFill>
                            <a:srgbClr val="000000"/>
                          </a:solidFill>
                          <a:latin typeface="Calibri"/>
                          <a:ea typeface="Calibri"/>
                          <a:cs typeface="Calibri"/>
                          <a:sym typeface="Calibri"/>
                        </a:rPr>
                        <a:t>This made me reconsider </a:t>
                      </a:r>
                      <a:r>
                        <a:rPr lang="en" sz="1200" u="sng">
                          <a:solidFill>
                            <a:srgbClr val="000000"/>
                          </a:solidFill>
                          <a:latin typeface="Calibri"/>
                          <a:ea typeface="Calibri"/>
                          <a:cs typeface="Calibri"/>
                          <a:sym typeface="Calibri"/>
                        </a:rPr>
                        <a:t>_______________</a:t>
                      </a:r>
                      <a:r>
                        <a:rPr lang="en" sz="1200">
                          <a:solidFill>
                            <a:srgbClr val="000000"/>
                          </a:solidFill>
                          <a:latin typeface="Calibri"/>
                          <a:ea typeface="Calibri"/>
                          <a:cs typeface="Calibri"/>
                          <a:sym typeface="Calibri"/>
                        </a:rPr>
                        <a:t>.</a:t>
                      </a:r>
                      <a:endParaRPr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2: Getting Started</a:t>
            </a:r>
            <a:endParaRPr/>
          </a:p>
        </p:txBody>
      </p:sp>
      <p:graphicFrame>
        <p:nvGraphicFramePr>
          <p:cNvPr id="98" name="Google Shape;98;p17"/>
          <p:cNvGraphicFramePr/>
          <p:nvPr/>
        </p:nvGraphicFramePr>
        <p:xfrm>
          <a:off x="576072" y="2467325"/>
          <a:ext cx="3000000" cy="3000000"/>
        </p:xfrm>
        <a:graphic>
          <a:graphicData uri="http://schemas.openxmlformats.org/drawingml/2006/table">
            <a:tbl>
              <a:tblPr>
                <a:noFill/>
                <a:tableStyleId>{888FFC64-2C68-4ACA-BCDB-3FE2AFD1DB10}</a:tableStyleId>
              </a:tblPr>
              <a:tblGrid>
                <a:gridCol w="4376200"/>
                <a:gridCol w="814450"/>
                <a:gridCol w="748375"/>
                <a:gridCol w="748375"/>
              </a:tblGrid>
              <a:tr h="410750">
                <a:tc>
                  <a:txBody>
                    <a:bodyPr/>
                    <a:lstStyle/>
                    <a:p>
                      <a:pPr indent="0" lvl="0" marL="0" rtl="0" algn="l">
                        <a:lnSpc>
                          <a:spcPct val="115000"/>
                        </a:lnSpc>
                        <a:spcBef>
                          <a:spcPts val="0"/>
                        </a:spcBef>
                        <a:spcAft>
                          <a:spcPts val="0"/>
                        </a:spcAft>
                        <a:buClr>
                          <a:srgbClr val="000000"/>
                        </a:buClr>
                        <a:buSzPts val="1100"/>
                        <a:buFont typeface="Arial"/>
                        <a:buNone/>
                      </a:pPr>
                      <a:r>
                        <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Not Much</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Some</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A Lot</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16810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1: Understanding Financial Institutions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How can banks and credit unions help you achieve your financial goals? </a:t>
                      </a:r>
                      <a:r>
                        <a:rPr lang="en" sz="1200">
                          <a:solidFill>
                            <a:schemeClr val="dk1"/>
                          </a:solidFill>
                          <a:latin typeface="Calibri"/>
                          <a:ea typeface="Calibri"/>
                          <a:cs typeface="Calibri"/>
                          <a:sym typeface="Calibri"/>
                        </a:rPr>
                        <a:t>Learn about financial institutions and the products and services they offer. </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3760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2: Deciding Where and How to Bank</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What factors should you consider when selecting a financial institution? </a:t>
                      </a:r>
                      <a:r>
                        <a:rPr lang="en" sz="1200">
                          <a:solidFill>
                            <a:schemeClr val="dk1"/>
                          </a:solidFill>
                          <a:latin typeface="Calibri"/>
                          <a:ea typeface="Calibri"/>
                          <a:cs typeface="Calibri"/>
                          <a:sym typeface="Calibri"/>
                        </a:rPr>
                        <a:t>Learn about the benefits of using financial institutions, common banking products, and mistakes to avoid.</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37575">
                <a:tc>
                  <a:txBody>
                    <a:bodyPr/>
                    <a:lstStyle/>
                    <a:p>
                      <a:pPr indent="0" lvl="0" marL="0" rtl="0" algn="l">
                        <a:lnSpc>
                          <a:spcPct val="115000"/>
                        </a:lnSpc>
                        <a:spcBef>
                          <a:spcPts val="0"/>
                        </a:spcBef>
                        <a:spcAft>
                          <a:spcPts val="0"/>
                        </a:spcAft>
                        <a:buClr>
                          <a:schemeClr val="dk1"/>
                        </a:buClr>
                        <a:buSzPts val="2200"/>
                        <a:buFont typeface="Arial"/>
                        <a:buNone/>
                      </a:pPr>
                      <a:r>
                        <a:rPr b="1" lang="en" sz="1200">
                          <a:solidFill>
                            <a:schemeClr val="dk1"/>
                          </a:solidFill>
                          <a:latin typeface="Calibri"/>
                          <a:ea typeface="Calibri"/>
                          <a:cs typeface="Calibri"/>
                          <a:sym typeface="Calibri"/>
                        </a:rPr>
                        <a:t>Topic 3: Opening New Accounts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financial products will you need? How do you open an account at a financial institution? </a:t>
                      </a:r>
                      <a:r>
                        <a:rPr lang="en" sz="1200">
                          <a:solidFill>
                            <a:schemeClr val="dk1"/>
                          </a:solidFill>
                          <a:latin typeface="Calibri"/>
                          <a:ea typeface="Calibri"/>
                          <a:cs typeface="Calibri"/>
                          <a:sym typeface="Calibri"/>
                        </a:rPr>
                        <a:t>Learn what to expect when opening a new account with a financial institution.</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7825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4: Using Mobile Banking</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How can you safely bank from your phone? Which mobile banking services are important to you? </a:t>
                      </a:r>
                      <a:r>
                        <a:rPr lang="en" sz="1200">
                          <a:solidFill>
                            <a:schemeClr val="dk1"/>
                          </a:solidFill>
                          <a:latin typeface="Calibri"/>
                          <a:ea typeface="Calibri"/>
                          <a:cs typeface="Calibri"/>
                          <a:sym typeface="Calibri"/>
                        </a:rPr>
                        <a:t>Examine common online and mobile banking functions and how to bank safely using technology.</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381675">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5: Making Everyday Purchases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What is the difference between using cash, debit, checks, and credit? How do you choose the best payment method when making everyday purchases? </a:t>
                      </a:r>
                      <a:r>
                        <a:rPr lang="en" sz="1200">
                          <a:solidFill>
                            <a:schemeClr val="dk1"/>
                          </a:solidFill>
                          <a:latin typeface="Calibri"/>
                          <a:ea typeface="Calibri"/>
                          <a:cs typeface="Calibri"/>
                          <a:sym typeface="Calibri"/>
                        </a:rPr>
                        <a:t>Consider the payment method you use before making a </a:t>
                      </a:r>
                      <a:r>
                        <a:rPr lang="en" sz="1200">
                          <a:solidFill>
                            <a:schemeClr val="dk1"/>
                          </a:solidFill>
                          <a:latin typeface="Calibri"/>
                          <a:ea typeface="Calibri"/>
                          <a:cs typeface="Calibri"/>
                          <a:sym typeface="Calibri"/>
                        </a:rPr>
                        <a:t>purchase</a:t>
                      </a:r>
                      <a:r>
                        <a:rPr lang="en" sz="1200">
                          <a:solidFill>
                            <a:schemeClr val="dk1"/>
                          </a:solidFill>
                          <a:latin typeface="Calibri"/>
                          <a:ea typeface="Calibri"/>
                          <a:cs typeface="Calibri"/>
                          <a:sym typeface="Calibri"/>
                        </a:rPr>
                        <a:t>.</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99" name="Google Shape;99;p17"/>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This unit explores a wide variety of personal finance topics within the theme of </a:t>
            </a:r>
            <a:r>
              <a:rPr b="1" lang="en"/>
              <a:t>Using Financial Services</a:t>
            </a:r>
            <a:r>
              <a:rPr lang="en"/>
              <a:t>. Going into this unit, how much do you already know about each topic?</a:t>
            </a:r>
            <a:endParaRPr/>
          </a:p>
        </p:txBody>
      </p:sp>
      <p:sp>
        <p:nvSpPr>
          <p:cNvPr id="100" name="Google Shape;100;p1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Opening New Accounts</a:t>
            </a:r>
            <a:r>
              <a:rPr lang="en"/>
              <a:t> self-paced module.</a:t>
            </a:r>
            <a:endParaRPr/>
          </a:p>
        </p:txBody>
      </p:sp>
      <p:graphicFrame>
        <p:nvGraphicFramePr>
          <p:cNvPr id="256" name="Google Shape;256;p35"/>
          <p:cNvGraphicFramePr/>
          <p:nvPr/>
        </p:nvGraphicFramePr>
        <p:xfrm>
          <a:off x="576072" y="1371593"/>
          <a:ext cx="3000000" cy="3000000"/>
        </p:xfrm>
        <a:graphic>
          <a:graphicData uri="http://schemas.openxmlformats.org/drawingml/2006/table">
            <a:tbl>
              <a:tblPr>
                <a:noFill/>
                <a:tableStyleId>{888FFC64-2C68-4ACA-BCDB-3FE2AFD1DB10}</a:tableStyleId>
              </a:tblPr>
              <a:tblGrid>
                <a:gridCol w="3310125"/>
                <a:gridCol w="3318925"/>
              </a:tblGrid>
              <a:tr h="51927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You might have accounts now or plan to have some in the future. How will you accomplish each of the tasks below? Which tasks have you already taken care of?</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311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How will you?</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Your Answer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385375">
                <a:tc>
                  <a:txBody>
                    <a:bodyPr/>
                    <a:lstStyle/>
                    <a:p>
                      <a:pPr indent="0" lvl="0" marL="0" rtl="0" algn="l">
                        <a:spcBef>
                          <a:spcPts val="0"/>
                        </a:spcBef>
                        <a:spcAft>
                          <a:spcPts val="0"/>
                        </a:spcAft>
                        <a:buNone/>
                      </a:pPr>
                      <a:r>
                        <a:rPr lang="en" sz="1200">
                          <a:latin typeface="Calibri"/>
                          <a:ea typeface="Calibri"/>
                          <a:cs typeface="Calibri"/>
                          <a:sym typeface="Calibri"/>
                        </a:rPr>
                        <a:t>Access your account information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85375">
                <a:tc>
                  <a:txBody>
                    <a:bodyPr/>
                    <a:lstStyle/>
                    <a:p>
                      <a:pPr indent="0" lvl="0" marL="0" rtl="0" algn="l">
                        <a:spcBef>
                          <a:spcPts val="0"/>
                        </a:spcBef>
                        <a:spcAft>
                          <a:spcPts val="0"/>
                        </a:spcAft>
                        <a:buNone/>
                      </a:pPr>
                      <a:r>
                        <a:rPr lang="en" sz="1200">
                          <a:latin typeface="Calibri"/>
                          <a:ea typeface="Calibri"/>
                          <a:cs typeface="Calibri"/>
                          <a:sym typeface="Calibri"/>
                        </a:rPr>
                        <a:t>Keep track of your deposits and withdrawals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85375">
                <a:tc>
                  <a:txBody>
                    <a:bodyPr/>
                    <a:lstStyle/>
                    <a:p>
                      <a:pPr indent="0" lvl="0" marL="0" rtl="0" algn="l">
                        <a:spcBef>
                          <a:spcPts val="0"/>
                        </a:spcBef>
                        <a:spcAft>
                          <a:spcPts val="0"/>
                        </a:spcAft>
                        <a:buNone/>
                      </a:pPr>
                      <a:r>
                        <a:rPr lang="en" sz="1200">
                          <a:latin typeface="Calibri"/>
                          <a:ea typeface="Calibri"/>
                          <a:cs typeface="Calibri"/>
                          <a:sym typeface="Calibri"/>
                        </a:rPr>
                        <a:t>Remember your </a:t>
                      </a:r>
                      <a:r>
                        <a:rPr lang="en" sz="1200">
                          <a:latin typeface="Calibri"/>
                          <a:ea typeface="Calibri"/>
                          <a:cs typeface="Calibri"/>
                          <a:sym typeface="Calibri"/>
                        </a:rPr>
                        <a:t>password</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85375">
                <a:tc>
                  <a:txBody>
                    <a:bodyPr/>
                    <a:lstStyle/>
                    <a:p>
                      <a:pPr indent="0" lvl="0" marL="0" rtl="0" algn="l">
                        <a:spcBef>
                          <a:spcPts val="0"/>
                        </a:spcBef>
                        <a:spcAft>
                          <a:spcPts val="0"/>
                        </a:spcAft>
                        <a:buNone/>
                      </a:pPr>
                      <a:r>
                        <a:rPr lang="en" sz="1200">
                          <a:latin typeface="Calibri"/>
                          <a:ea typeface="Calibri"/>
                          <a:cs typeface="Calibri"/>
                          <a:sym typeface="Calibri"/>
                        </a:rPr>
                        <a:t>Make sure others don’t access your password</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467350">
                <a:tc>
                  <a:txBody>
                    <a:bodyPr/>
                    <a:lstStyle/>
                    <a:p>
                      <a:pPr indent="0" lvl="0" marL="0" rtl="0" algn="l">
                        <a:spcBef>
                          <a:spcPts val="0"/>
                        </a:spcBef>
                        <a:spcAft>
                          <a:spcPts val="0"/>
                        </a:spcAft>
                        <a:buNone/>
                      </a:pPr>
                      <a:r>
                        <a:rPr lang="en" sz="1200">
                          <a:latin typeface="Calibri"/>
                          <a:ea typeface="Calibri"/>
                          <a:cs typeface="Calibri"/>
                          <a:sym typeface="Calibri"/>
                        </a:rPr>
                        <a:t>Make a habit of checking your balances and recent transactions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graphicFrame>
        <p:nvGraphicFramePr>
          <p:cNvPr id="257" name="Google Shape;257;p35"/>
          <p:cNvGraphicFramePr/>
          <p:nvPr/>
        </p:nvGraphicFramePr>
        <p:xfrm>
          <a:off x="576072" y="5707293"/>
          <a:ext cx="3000000" cy="3000000"/>
        </p:xfrm>
        <a:graphic>
          <a:graphicData uri="http://schemas.openxmlformats.org/drawingml/2006/table">
            <a:tbl>
              <a:tblPr>
                <a:noFill/>
                <a:tableStyleId>{888FFC64-2C68-4ACA-BCDB-3FE2AFD1DB10}</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objective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358725">
                <a:tc>
                  <a:txBody>
                    <a:bodyPr/>
                    <a:lstStyle/>
                    <a:p>
                      <a:pPr indent="0" lvl="0" marL="0" rtl="0" algn="l">
                        <a:spcBef>
                          <a:spcPts val="0"/>
                        </a:spcBef>
                        <a:spcAft>
                          <a:spcPts val="0"/>
                        </a:spcAft>
                        <a:buNone/>
                      </a:pPr>
                      <a:r>
                        <a:rPr lang="en" sz="1200">
                          <a:solidFill>
                            <a:srgbClr val="000000"/>
                          </a:solidFill>
                          <a:latin typeface="Calibri"/>
                          <a:ea typeface="Calibri"/>
                          <a:cs typeface="Calibri"/>
                          <a:sym typeface="Calibri"/>
                        </a:rPr>
                        <a:t>I can list questions I should ask myself before opening a new account with a financial institution.</a:t>
                      </a:r>
                      <a:endParaRPr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92975">
                <a:tc>
                  <a:txBody>
                    <a:bodyPr/>
                    <a:lstStyle/>
                    <a:p>
                      <a:pPr indent="0" lvl="0" marL="0" rtl="0" algn="l">
                        <a:spcBef>
                          <a:spcPts val="0"/>
                        </a:spcBef>
                        <a:spcAft>
                          <a:spcPts val="0"/>
                        </a:spcAft>
                        <a:buNone/>
                      </a:pPr>
                      <a:r>
                        <a:rPr lang="en" sz="1200">
                          <a:solidFill>
                            <a:srgbClr val="000000"/>
                          </a:solidFill>
                          <a:latin typeface="Calibri"/>
                          <a:ea typeface="Calibri"/>
                          <a:cs typeface="Calibri"/>
                          <a:sym typeface="Calibri"/>
                        </a:rPr>
                        <a:t>I feel confident describing how age impacts a person’s ability to open certain types of financial accounts.</a:t>
                      </a:r>
                      <a:endParaRPr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I can identify information I will need in order to open a new account.</a:t>
                      </a:r>
                      <a:endParaRPr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rgbClr val="000000"/>
                          </a:solidFill>
                          <a:latin typeface="Calibri"/>
                          <a:ea typeface="Calibri"/>
                          <a:cs typeface="Calibri"/>
                          <a:sym typeface="Calibri"/>
                        </a:rPr>
                        <a:t>I can explain fees charged by banks or credit unions.</a:t>
                      </a:r>
                      <a:endParaRPr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58" name="Google Shape;258;p35"/>
          <p:cNvPicPr preferRelativeResize="0"/>
          <p:nvPr/>
        </p:nvPicPr>
        <p:blipFill>
          <a:blip r:embed="rId4">
            <a:alphaModFix/>
          </a:blip>
          <a:stretch>
            <a:fillRect/>
          </a:stretch>
        </p:blipFill>
        <p:spPr>
          <a:xfrm>
            <a:off x="576075" y="4790219"/>
            <a:ext cx="3125149" cy="8038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6"/>
          <p:cNvSpPr txBox="1"/>
          <p:nvPr>
            <p:ph type="ctrTitle"/>
          </p:nvPr>
        </p:nvSpPr>
        <p:spPr>
          <a:xfrm>
            <a:off x="530350" y="1691650"/>
            <a:ext cx="5561700" cy="1550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Using Mobile Banking</a:t>
            </a:r>
            <a:endParaRPr/>
          </a:p>
        </p:txBody>
      </p:sp>
      <p:sp>
        <p:nvSpPr>
          <p:cNvPr id="264" name="Google Shape;264;p36"/>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spcBef>
                <a:spcPts val="0"/>
              </a:spcBef>
              <a:spcAft>
                <a:spcPts val="0"/>
              </a:spcAft>
              <a:buNone/>
            </a:pPr>
            <a:r>
              <a:rPr b="1" lang="en"/>
              <a:t>After completing the module for this topic, you should be able to:</a:t>
            </a:r>
            <a:endParaRPr b="1"/>
          </a:p>
          <a:p>
            <a:pPr indent="-330200" lvl="0" marL="457200" rtl="0" algn="l">
              <a:spcBef>
                <a:spcPts val="0"/>
              </a:spcBef>
              <a:spcAft>
                <a:spcPts val="0"/>
              </a:spcAft>
              <a:buSzPts val="1600"/>
              <a:buChar char="●"/>
            </a:pPr>
            <a:r>
              <a:rPr lang="en"/>
              <a:t>Explain common mobile banking features.</a:t>
            </a:r>
            <a:endParaRPr/>
          </a:p>
          <a:p>
            <a:pPr indent="-330200" lvl="0" marL="457200" rtl="0" algn="l">
              <a:spcBef>
                <a:spcPts val="0"/>
              </a:spcBef>
              <a:spcAft>
                <a:spcPts val="0"/>
              </a:spcAft>
              <a:buSzPts val="1600"/>
              <a:buChar char="●"/>
            </a:pPr>
            <a:r>
              <a:rPr lang="en"/>
              <a:t>Describe situations in which you might use mobile banking.</a:t>
            </a:r>
            <a:endParaRPr/>
          </a:p>
          <a:p>
            <a:pPr indent="-330200" lvl="0" marL="457200" rtl="0" algn="l">
              <a:spcBef>
                <a:spcPts val="0"/>
              </a:spcBef>
              <a:spcAft>
                <a:spcPts val="0"/>
              </a:spcAft>
              <a:buSzPts val="1600"/>
              <a:buChar char="●"/>
            </a:pPr>
            <a:r>
              <a:rPr lang="en"/>
              <a:t>Categorize examples of mobile banking practices as safe or </a:t>
            </a:r>
            <a:r>
              <a:rPr lang="en"/>
              <a:t>unsafe</a:t>
            </a:r>
            <a:r>
              <a:rPr lang="en"/>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Banking: Now and in the Future</a:t>
            </a:r>
            <a:endParaRPr/>
          </a:p>
        </p:txBody>
      </p:sp>
      <p:sp>
        <p:nvSpPr>
          <p:cNvPr id="270" name="Google Shape;270;p3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Using Mobile Banking</a:t>
            </a:r>
            <a:r>
              <a:rPr lang="en"/>
              <a:t> self-paced module.</a:t>
            </a:r>
            <a:endParaRPr/>
          </a:p>
        </p:txBody>
      </p:sp>
      <p:pic>
        <p:nvPicPr>
          <p:cNvPr id="271" name="Google Shape;271;p37">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sp>
        <p:nvSpPr>
          <p:cNvPr id="272" name="Google Shape;272;p37"/>
          <p:cNvSpPr txBox="1"/>
          <p:nvPr/>
        </p:nvSpPr>
        <p:spPr>
          <a:xfrm>
            <a:off x="576075" y="1828800"/>
            <a:ext cx="2031000" cy="14481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6"/>
              </a:rPr>
              <a:t>this link</a:t>
            </a:r>
            <a:r>
              <a:rPr lang="en">
                <a:solidFill>
                  <a:schemeClr val="dk1"/>
                </a:solidFill>
                <a:latin typeface="Calibri"/>
                <a:ea typeface="Calibri"/>
                <a:cs typeface="Calibri"/>
                <a:sym typeface="Calibri"/>
              </a:rPr>
              <a:t> </a:t>
            </a:r>
            <a:r>
              <a:rPr lang="en">
                <a:latin typeface="Calibri"/>
                <a:ea typeface="Calibri"/>
                <a:cs typeface="Calibri"/>
                <a:sym typeface="Calibri"/>
              </a:rPr>
              <a:t>or the QR code to the right to watch the video from this module. As you watch, categorize information as being a plus, minus, or interesting.</a:t>
            </a:r>
            <a:endParaRPr>
              <a:latin typeface="Calibri"/>
              <a:ea typeface="Calibri"/>
              <a:cs typeface="Calibri"/>
              <a:sym typeface="Calibri"/>
            </a:endParaRPr>
          </a:p>
        </p:txBody>
      </p:sp>
      <p:pic>
        <p:nvPicPr>
          <p:cNvPr id="273" name="Google Shape;273;p37">
            <a:hlinkClick r:id="rId7"/>
          </p:cNvPr>
          <p:cNvPicPr preferRelativeResize="0"/>
          <p:nvPr/>
        </p:nvPicPr>
        <p:blipFill rotWithShape="1">
          <a:blip r:embed="rId8">
            <a:alphaModFix/>
          </a:blip>
          <a:srcRect b="1465" l="0" r="0" t="1475"/>
          <a:stretch/>
        </p:blipFill>
        <p:spPr>
          <a:xfrm>
            <a:off x="2858275" y="1836146"/>
            <a:ext cx="2647911" cy="1448627"/>
          </a:xfrm>
          <a:prstGeom prst="rect">
            <a:avLst/>
          </a:prstGeom>
          <a:noFill/>
          <a:ln>
            <a:noFill/>
          </a:ln>
        </p:spPr>
      </p:pic>
      <p:pic>
        <p:nvPicPr>
          <p:cNvPr id="274" name="Google Shape;274;p37"/>
          <p:cNvPicPr preferRelativeResize="0"/>
          <p:nvPr/>
        </p:nvPicPr>
        <p:blipFill rotWithShape="1">
          <a:blip r:embed="rId9">
            <a:alphaModFix/>
          </a:blip>
          <a:srcRect b="0" l="0" r="0" t="0"/>
          <a:stretch/>
        </p:blipFill>
        <p:spPr>
          <a:xfrm>
            <a:off x="5757375" y="1836412"/>
            <a:ext cx="1448101" cy="1448101"/>
          </a:xfrm>
          <a:prstGeom prst="rect">
            <a:avLst/>
          </a:prstGeom>
          <a:noFill/>
          <a:ln>
            <a:noFill/>
          </a:ln>
        </p:spPr>
      </p:pic>
      <p:graphicFrame>
        <p:nvGraphicFramePr>
          <p:cNvPr id="275" name="Google Shape;275;p37"/>
          <p:cNvGraphicFramePr/>
          <p:nvPr/>
        </p:nvGraphicFramePr>
        <p:xfrm>
          <a:off x="576063" y="3795060"/>
          <a:ext cx="3000000" cy="3000000"/>
        </p:xfrm>
        <a:graphic>
          <a:graphicData uri="http://schemas.openxmlformats.org/drawingml/2006/table">
            <a:tbl>
              <a:tblPr>
                <a:noFill/>
                <a:tableStyleId>{888FFC64-2C68-4ACA-BCDB-3FE2AFD1DB10}</a:tableStyleId>
              </a:tblPr>
              <a:tblGrid>
                <a:gridCol w="2209800"/>
                <a:gridCol w="2209800"/>
                <a:gridCol w="2209800"/>
              </a:tblGrid>
              <a:tr h="419625">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Plus</a:t>
                      </a:r>
                      <a:endParaRPr b="1">
                        <a:solidFill>
                          <a:schemeClr val="lt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Minus</a:t>
                      </a:r>
                      <a:endParaRPr b="1">
                        <a:solidFill>
                          <a:schemeClr val="lt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Interesting</a:t>
                      </a:r>
                      <a:endParaRPr b="1">
                        <a:solidFill>
                          <a:schemeClr val="lt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53677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Information that seems to be a plus, or positive, to you.</a:t>
                      </a:r>
                      <a:endParaRPr b="1">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Information that seems to be a minus, or negative, to you.</a:t>
                      </a:r>
                      <a:endParaRPr b="1">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Information that is neither a plus nor a minus, but is interesting to you.</a:t>
                      </a:r>
                      <a:endParaRPr b="1">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573300">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847875">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38"/>
          <p:cNvPicPr preferRelativeResize="0"/>
          <p:nvPr/>
        </p:nvPicPr>
        <p:blipFill>
          <a:blip r:embed="rId3">
            <a:alphaModFix/>
          </a:blip>
          <a:stretch>
            <a:fillRect/>
          </a:stretch>
        </p:blipFill>
        <p:spPr>
          <a:xfrm>
            <a:off x="5649325" y="2635425"/>
            <a:ext cx="1456051" cy="827950"/>
          </a:xfrm>
          <a:prstGeom prst="rect">
            <a:avLst/>
          </a:prstGeom>
          <a:noFill/>
          <a:ln>
            <a:noFill/>
          </a:ln>
        </p:spPr>
      </p:pic>
      <p:sp>
        <p:nvSpPr>
          <p:cNvPr id="281" name="Google Shape;281;p3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4"/>
              </a:rPr>
              <a:t>Using Mobile Banking</a:t>
            </a:r>
            <a:r>
              <a:rPr lang="en"/>
              <a:t> self-paced module.</a:t>
            </a:r>
            <a:endParaRPr/>
          </a:p>
        </p:txBody>
      </p:sp>
      <p:graphicFrame>
        <p:nvGraphicFramePr>
          <p:cNvPr id="282" name="Google Shape;282;p38"/>
          <p:cNvGraphicFramePr/>
          <p:nvPr/>
        </p:nvGraphicFramePr>
        <p:xfrm>
          <a:off x="576072" y="1508760"/>
          <a:ext cx="3000000" cy="3000000"/>
        </p:xfrm>
        <a:graphic>
          <a:graphicData uri="http://schemas.openxmlformats.org/drawingml/2006/table">
            <a:tbl>
              <a:tblPr>
                <a:noFill/>
                <a:tableStyleId>{888FFC64-2C68-4ACA-BCDB-3FE2AFD1DB10}</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How are online and mobile banking different?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6451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83" name="Google Shape;283;p38"/>
          <p:cNvGraphicFramePr/>
          <p:nvPr/>
        </p:nvGraphicFramePr>
        <p:xfrm>
          <a:off x="576066" y="3732952"/>
          <a:ext cx="3000000" cy="3000000"/>
        </p:xfrm>
        <a:graphic>
          <a:graphicData uri="http://schemas.openxmlformats.org/drawingml/2006/table">
            <a:tbl>
              <a:tblPr>
                <a:noFill/>
                <a:tableStyleId>{888FFC64-2C68-4ACA-BCDB-3FE2AFD1DB10}</a:tableStyleId>
              </a:tblPr>
              <a:tblGrid>
                <a:gridCol w="1200225"/>
                <a:gridCol w="3302600"/>
                <a:gridCol w="1002225"/>
                <a:gridCol w="1124350"/>
              </a:tblGrid>
              <a:tr h="338350">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Describe each of the features below and put an X to show if you think it applies to online and/or mobile banking.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r>
              <a:tr h="2894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Feature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Brief Description</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Online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Mobile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622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Secure Access</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22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Check Balances</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22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Move Money Around</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22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Pay Bills</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22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Deposit Checks</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22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Find a Location</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22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Receive Text Alerts</a:t>
                      </a:r>
                      <a:endParaRPr b="1"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39"/>
          <p:cNvPicPr preferRelativeResize="0"/>
          <p:nvPr/>
        </p:nvPicPr>
        <p:blipFill>
          <a:blip r:embed="rId3">
            <a:alphaModFix/>
          </a:blip>
          <a:stretch>
            <a:fillRect/>
          </a:stretch>
        </p:blipFill>
        <p:spPr>
          <a:xfrm>
            <a:off x="3404895" y="2651760"/>
            <a:ext cx="481300" cy="481300"/>
          </a:xfrm>
          <a:prstGeom prst="rect">
            <a:avLst/>
          </a:prstGeom>
          <a:noFill/>
          <a:ln>
            <a:noFill/>
          </a:ln>
        </p:spPr>
      </p:pic>
      <p:pic>
        <p:nvPicPr>
          <p:cNvPr id="289" name="Google Shape;289;p39"/>
          <p:cNvPicPr preferRelativeResize="0"/>
          <p:nvPr/>
        </p:nvPicPr>
        <p:blipFill>
          <a:blip r:embed="rId4">
            <a:alphaModFix/>
          </a:blip>
          <a:stretch>
            <a:fillRect/>
          </a:stretch>
        </p:blipFill>
        <p:spPr>
          <a:xfrm>
            <a:off x="3404895" y="3243805"/>
            <a:ext cx="481300" cy="481300"/>
          </a:xfrm>
          <a:prstGeom prst="rect">
            <a:avLst/>
          </a:prstGeom>
          <a:noFill/>
          <a:ln>
            <a:noFill/>
          </a:ln>
        </p:spPr>
      </p:pic>
      <p:pic>
        <p:nvPicPr>
          <p:cNvPr id="290" name="Google Shape;290;p39"/>
          <p:cNvPicPr preferRelativeResize="0"/>
          <p:nvPr/>
        </p:nvPicPr>
        <p:blipFill>
          <a:blip r:embed="rId5">
            <a:alphaModFix/>
          </a:blip>
          <a:stretch>
            <a:fillRect/>
          </a:stretch>
        </p:blipFill>
        <p:spPr>
          <a:xfrm>
            <a:off x="2979223" y="3849624"/>
            <a:ext cx="906972" cy="481300"/>
          </a:xfrm>
          <a:prstGeom prst="rect">
            <a:avLst/>
          </a:prstGeom>
          <a:noFill/>
          <a:ln>
            <a:noFill/>
          </a:ln>
        </p:spPr>
      </p:pic>
      <p:pic>
        <p:nvPicPr>
          <p:cNvPr id="291" name="Google Shape;291;p39"/>
          <p:cNvPicPr preferRelativeResize="0"/>
          <p:nvPr/>
        </p:nvPicPr>
        <p:blipFill>
          <a:blip r:embed="rId6">
            <a:alphaModFix/>
          </a:blip>
          <a:stretch>
            <a:fillRect/>
          </a:stretch>
        </p:blipFill>
        <p:spPr>
          <a:xfrm>
            <a:off x="3229675" y="4443984"/>
            <a:ext cx="656520" cy="481300"/>
          </a:xfrm>
          <a:prstGeom prst="rect">
            <a:avLst/>
          </a:prstGeom>
          <a:noFill/>
          <a:ln>
            <a:noFill/>
          </a:ln>
        </p:spPr>
      </p:pic>
      <p:pic>
        <p:nvPicPr>
          <p:cNvPr id="292" name="Google Shape;292;p39"/>
          <p:cNvPicPr preferRelativeResize="0"/>
          <p:nvPr/>
        </p:nvPicPr>
        <p:blipFill>
          <a:blip r:embed="rId7">
            <a:alphaModFix/>
          </a:blip>
          <a:stretch>
            <a:fillRect/>
          </a:stretch>
        </p:blipFill>
        <p:spPr>
          <a:xfrm>
            <a:off x="3259046" y="5056632"/>
            <a:ext cx="627149" cy="481300"/>
          </a:xfrm>
          <a:prstGeom prst="rect">
            <a:avLst/>
          </a:prstGeom>
          <a:noFill/>
          <a:ln>
            <a:noFill/>
          </a:ln>
        </p:spPr>
      </p:pic>
      <p:sp>
        <p:nvSpPr>
          <p:cNvPr id="293" name="Google Shape;293;p3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8"/>
              </a:rPr>
              <a:t>Using Mobile Banking</a:t>
            </a:r>
            <a:r>
              <a:rPr lang="en"/>
              <a:t> self-paced module.</a:t>
            </a:r>
            <a:endParaRPr/>
          </a:p>
        </p:txBody>
      </p:sp>
      <p:graphicFrame>
        <p:nvGraphicFramePr>
          <p:cNvPr id="294" name="Google Shape;294;p39"/>
          <p:cNvGraphicFramePr/>
          <p:nvPr/>
        </p:nvGraphicFramePr>
        <p:xfrm>
          <a:off x="576072" y="7062100"/>
          <a:ext cx="3000000" cy="3000000"/>
        </p:xfrm>
        <a:graphic>
          <a:graphicData uri="http://schemas.openxmlformats.org/drawingml/2006/table">
            <a:tbl>
              <a:tblPr>
                <a:noFill/>
                <a:tableStyleId>{888FFC64-2C68-4ACA-BCDB-3FE2AFD1DB10}</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Would you choose mobile, online, or in-person banking as your primary method? Why?</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6451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95" name="Google Shape;295;p39"/>
          <p:cNvGraphicFramePr/>
          <p:nvPr/>
        </p:nvGraphicFramePr>
        <p:xfrm>
          <a:off x="571504" y="1371602"/>
          <a:ext cx="3000000" cy="3000000"/>
        </p:xfrm>
        <a:graphic>
          <a:graphicData uri="http://schemas.openxmlformats.org/drawingml/2006/table">
            <a:tbl>
              <a:tblPr>
                <a:noFill/>
                <a:tableStyleId>{888FFC64-2C68-4ACA-BCDB-3FE2AFD1DB10}</a:tableStyleId>
              </a:tblPr>
              <a:tblGrid>
                <a:gridCol w="3441150"/>
                <a:gridCol w="1062750"/>
                <a:gridCol w="1062750"/>
                <a:gridCol w="1062750"/>
              </a:tblGrid>
              <a:tr h="609575">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features would be most important to you when evaluating a mobile app? Use the blank rows to add other features you consider important.</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r>
              <a:tr h="609575">
                <a:tc>
                  <a:txBody>
                    <a:bodyPr/>
                    <a:lstStyle/>
                    <a:p>
                      <a:pPr indent="0" lvl="0" marL="0" rtl="0" algn="l">
                        <a:spcBef>
                          <a:spcPts val="0"/>
                        </a:spcBef>
                        <a:spcAft>
                          <a:spcPts val="0"/>
                        </a:spcAft>
                        <a:buNone/>
                      </a:pPr>
                      <a:r>
                        <a:rPr b="1" lang="en">
                          <a:latin typeface="Calibri"/>
                          <a:ea typeface="Calibri"/>
                          <a:cs typeface="Calibri"/>
                          <a:sym typeface="Calibri"/>
                        </a:rPr>
                        <a:t>Feature</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latin typeface="Calibri"/>
                          <a:ea typeface="Calibri"/>
                          <a:cs typeface="Calibri"/>
                          <a:sym typeface="Calibri"/>
                        </a:rPr>
                        <a:t>Very</a:t>
                      </a:r>
                      <a:endParaRPr b="1">
                        <a:latin typeface="Calibri"/>
                        <a:ea typeface="Calibri"/>
                        <a:cs typeface="Calibri"/>
                        <a:sym typeface="Calibri"/>
                      </a:endParaRPr>
                    </a:p>
                    <a:p>
                      <a:pPr indent="0" lvl="0" marL="0" rtl="0" algn="ctr">
                        <a:spcBef>
                          <a:spcPts val="0"/>
                        </a:spcBef>
                        <a:spcAft>
                          <a:spcPts val="0"/>
                        </a:spcAft>
                        <a:buNone/>
                      </a:pPr>
                      <a:r>
                        <a:rPr b="1" lang="en">
                          <a:latin typeface="Calibri"/>
                          <a:ea typeface="Calibri"/>
                          <a:cs typeface="Calibri"/>
                          <a:sym typeface="Calibri"/>
                        </a:rPr>
                        <a:t>Important</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latin typeface="Calibri"/>
                          <a:ea typeface="Calibri"/>
                          <a:cs typeface="Calibri"/>
                          <a:sym typeface="Calibri"/>
                        </a:rPr>
                        <a:t>Somewhat</a:t>
                      </a:r>
                      <a:endParaRPr b="1">
                        <a:latin typeface="Calibri"/>
                        <a:ea typeface="Calibri"/>
                        <a:cs typeface="Calibri"/>
                        <a:sym typeface="Calibri"/>
                      </a:endParaRPr>
                    </a:p>
                    <a:p>
                      <a:pPr indent="0" lvl="0" marL="0" rtl="0" algn="ctr">
                        <a:spcBef>
                          <a:spcPts val="0"/>
                        </a:spcBef>
                        <a:spcAft>
                          <a:spcPts val="0"/>
                        </a:spcAft>
                        <a:buNone/>
                      </a:pPr>
                      <a:r>
                        <a:rPr b="1" lang="en">
                          <a:latin typeface="Calibri"/>
                          <a:ea typeface="Calibri"/>
                          <a:cs typeface="Calibri"/>
                          <a:sym typeface="Calibri"/>
                        </a:rPr>
                        <a:t>Important</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latin typeface="Calibri"/>
                          <a:ea typeface="Calibri"/>
                          <a:cs typeface="Calibri"/>
                          <a:sym typeface="Calibri"/>
                        </a:rPr>
                        <a:t>Not Very Important</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600225">
                <a:tc>
                  <a:txBody>
                    <a:bodyPr/>
                    <a:lstStyle/>
                    <a:p>
                      <a:pPr indent="0" lvl="0" marL="0" rtl="0" algn="l">
                        <a:spcBef>
                          <a:spcPts val="0"/>
                        </a:spcBef>
                        <a:spcAft>
                          <a:spcPts val="0"/>
                        </a:spcAft>
                        <a:buNone/>
                      </a:pPr>
                      <a:r>
                        <a:rPr b="1" lang="en" sz="1200">
                          <a:latin typeface="Calibri"/>
                          <a:ea typeface="Calibri"/>
                          <a:cs typeface="Calibri"/>
                          <a:sym typeface="Calibri"/>
                        </a:rPr>
                        <a:t>Easily move money between accounts</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0225">
                <a:tc>
                  <a:txBody>
                    <a:bodyPr/>
                    <a:lstStyle/>
                    <a:p>
                      <a:pPr indent="0" lvl="0" marL="0" rtl="0" algn="l">
                        <a:spcBef>
                          <a:spcPts val="0"/>
                        </a:spcBef>
                        <a:spcAft>
                          <a:spcPts val="0"/>
                        </a:spcAft>
                        <a:buNone/>
                      </a:pPr>
                      <a:r>
                        <a:rPr b="1" lang="en" sz="1200">
                          <a:latin typeface="Calibri"/>
                          <a:ea typeface="Calibri"/>
                          <a:cs typeface="Calibri"/>
                          <a:sym typeface="Calibri"/>
                        </a:rPr>
                        <a:t>Ability to send money to friends </a:t>
                      </a:r>
                      <a:br>
                        <a:rPr b="1" lang="en" sz="1200">
                          <a:latin typeface="Calibri"/>
                          <a:ea typeface="Calibri"/>
                          <a:cs typeface="Calibri"/>
                          <a:sym typeface="Calibri"/>
                        </a:rPr>
                      </a:br>
                      <a:r>
                        <a:rPr b="1" lang="en" sz="1200">
                          <a:latin typeface="Calibri"/>
                          <a:ea typeface="Calibri"/>
                          <a:cs typeface="Calibri"/>
                          <a:sym typeface="Calibri"/>
                        </a:rPr>
                        <a:t>or family members</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0225">
                <a:tc>
                  <a:txBody>
                    <a:bodyPr/>
                    <a:lstStyle/>
                    <a:p>
                      <a:pPr indent="0" lvl="0" marL="0" rtl="0" algn="l">
                        <a:spcBef>
                          <a:spcPts val="0"/>
                        </a:spcBef>
                        <a:spcAft>
                          <a:spcPts val="0"/>
                        </a:spcAft>
                        <a:buNone/>
                      </a:pPr>
                      <a:r>
                        <a:rPr b="1" lang="en" sz="1200">
                          <a:latin typeface="Calibri"/>
                          <a:ea typeface="Calibri"/>
                          <a:cs typeface="Calibri"/>
                          <a:sym typeface="Calibri"/>
                        </a:rPr>
                        <a:t>Set alerts if my balance gets low</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0225">
                <a:tc>
                  <a:txBody>
                    <a:bodyPr/>
                    <a:lstStyle/>
                    <a:p>
                      <a:pPr indent="0" lvl="0" marL="0" rtl="0" algn="l">
                        <a:spcBef>
                          <a:spcPts val="0"/>
                        </a:spcBef>
                        <a:spcAft>
                          <a:spcPts val="0"/>
                        </a:spcAft>
                        <a:buNone/>
                      </a:pPr>
                      <a:r>
                        <a:rPr b="1" lang="en" sz="1200">
                          <a:latin typeface="Calibri"/>
                          <a:ea typeface="Calibri"/>
                          <a:cs typeface="Calibri"/>
                          <a:sym typeface="Calibri"/>
                        </a:rPr>
                        <a:t>Find the nearest in-person branch</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0225">
                <a:tc>
                  <a:txBody>
                    <a:bodyPr/>
                    <a:lstStyle/>
                    <a:p>
                      <a:pPr indent="0" lvl="0" marL="0" rtl="0" algn="l">
                        <a:spcBef>
                          <a:spcPts val="0"/>
                        </a:spcBef>
                        <a:spcAft>
                          <a:spcPts val="0"/>
                        </a:spcAft>
                        <a:buNone/>
                      </a:pPr>
                      <a:r>
                        <a:rPr b="1" lang="en" sz="1200">
                          <a:latin typeface="Calibri"/>
                          <a:ea typeface="Calibri"/>
                          <a:cs typeface="Calibri"/>
                          <a:sym typeface="Calibri"/>
                        </a:rPr>
                        <a:t>Locate an ATM close to my location</a:t>
                      </a:r>
                      <a:endParaRPr b="1"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022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022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0"/>
          <p:cNvSpPr txBox="1"/>
          <p:nvPr>
            <p:ph idx="1" type="body"/>
          </p:nvPr>
        </p:nvSpPr>
        <p:spPr>
          <a:xfrm>
            <a:off x="576075" y="1371600"/>
            <a:ext cx="6629400" cy="11052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Locate the terms and conditions of two mobile banking apps. Share the name of the financial institution, links to the terms and conditions, and at least one phrase or sentence you found interesting or concerning. For example, what happens if you use the app over insecure internet or don’t protect your device with a password?</a:t>
            </a:r>
            <a:endParaRPr b="1"/>
          </a:p>
        </p:txBody>
      </p:sp>
      <p:sp>
        <p:nvSpPr>
          <p:cNvPr id="301" name="Google Shape;301;p4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Using Mobile Banking</a:t>
            </a:r>
            <a:r>
              <a:rPr lang="en"/>
              <a:t> self-paced module.</a:t>
            </a:r>
            <a:endParaRPr/>
          </a:p>
        </p:txBody>
      </p:sp>
      <p:graphicFrame>
        <p:nvGraphicFramePr>
          <p:cNvPr id="302" name="Google Shape;302;p40"/>
          <p:cNvGraphicFramePr/>
          <p:nvPr/>
        </p:nvGraphicFramePr>
        <p:xfrm>
          <a:off x="576081" y="5351777"/>
          <a:ext cx="3000000" cy="3000000"/>
        </p:xfrm>
        <a:graphic>
          <a:graphicData uri="http://schemas.openxmlformats.org/drawingml/2006/table">
            <a:tbl>
              <a:tblPr>
                <a:noFill/>
                <a:tableStyleId>{888FFC64-2C68-4ACA-BCDB-3FE2AFD1DB10}</a:tableStyleId>
              </a:tblPr>
              <a:tblGrid>
                <a:gridCol w="1626650"/>
                <a:gridCol w="2185075"/>
                <a:gridCol w="2817675"/>
              </a:tblGrid>
              <a:tr h="469125">
                <a:tc>
                  <a:txBody>
                    <a:bodyPr/>
                    <a:lstStyle/>
                    <a:p>
                      <a:pPr indent="0" lvl="0" marL="0" rtl="0" algn="l">
                        <a:spcBef>
                          <a:spcPts val="0"/>
                        </a:spcBef>
                        <a:spcAft>
                          <a:spcPts val="0"/>
                        </a:spcAft>
                        <a:buClr>
                          <a:srgbClr val="000000"/>
                        </a:buClr>
                        <a:buSzPts val="1100"/>
                        <a:buFont typeface="Arial"/>
                        <a:buNone/>
                      </a:pPr>
                      <a:r>
                        <a:t/>
                      </a:r>
                      <a:endParaRPr b="1" sz="1200">
                        <a:solidFill>
                          <a:srgbClr val="000000"/>
                        </a:solidFill>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Name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899325">
                <a:tc>
                  <a:txBody>
                    <a:bodyPr/>
                    <a:lstStyle/>
                    <a:p>
                      <a:pPr indent="0" lvl="0" marL="0" rtl="0" algn="l">
                        <a:spcBef>
                          <a:spcPts val="0"/>
                        </a:spcBef>
                        <a:spcAft>
                          <a:spcPts val="0"/>
                        </a:spcAft>
                        <a:buClr>
                          <a:srgbClr val="000000"/>
                        </a:buClr>
                        <a:buSzPts val="1100"/>
                        <a:buFont typeface="Arial"/>
                        <a:buNone/>
                      </a:pPr>
                      <a:r>
                        <a:rPr b="1" lang="en">
                          <a:solidFill>
                            <a:srgbClr val="000000"/>
                          </a:solidFill>
                          <a:latin typeface="Calibri"/>
                          <a:ea typeface="Calibri"/>
                          <a:cs typeface="Calibri"/>
                          <a:sym typeface="Calibri"/>
                        </a:rPr>
                        <a:t>Mobile Payment App</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99325">
                <a:tc>
                  <a:txBody>
                    <a:bodyPr/>
                    <a:lstStyle/>
                    <a:p>
                      <a:pPr indent="0" lvl="0" marL="0" rtl="0" algn="l">
                        <a:spcBef>
                          <a:spcPts val="0"/>
                        </a:spcBef>
                        <a:spcAft>
                          <a:spcPts val="0"/>
                        </a:spcAft>
                        <a:buNone/>
                      </a:pPr>
                      <a:r>
                        <a:rPr b="1" lang="en">
                          <a:latin typeface="Calibri"/>
                          <a:ea typeface="Calibri"/>
                          <a:cs typeface="Calibri"/>
                          <a:sym typeface="Calibri"/>
                        </a:rPr>
                        <a:t>Budgeting App</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99325">
                <a:tc>
                  <a:txBody>
                    <a:bodyPr/>
                    <a:lstStyle/>
                    <a:p>
                      <a:pPr indent="0" lvl="0" marL="0" rtl="0" algn="l">
                        <a:spcBef>
                          <a:spcPts val="0"/>
                        </a:spcBef>
                        <a:spcAft>
                          <a:spcPts val="0"/>
                        </a:spcAft>
                        <a:buNone/>
                      </a:pPr>
                      <a:r>
                        <a:rPr b="1" lang="en">
                          <a:latin typeface="Calibri"/>
                          <a:ea typeface="Calibri"/>
                          <a:cs typeface="Calibri"/>
                          <a:sym typeface="Calibri"/>
                        </a:rPr>
                        <a:t>Automatic Savings App</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99325">
                <a:tc>
                  <a:txBody>
                    <a:bodyPr/>
                    <a:lstStyle/>
                    <a:p>
                      <a:pPr indent="0" lvl="0" marL="0" rtl="0" algn="l">
                        <a:spcBef>
                          <a:spcPts val="0"/>
                        </a:spcBef>
                        <a:spcAft>
                          <a:spcPts val="0"/>
                        </a:spcAft>
                        <a:buNone/>
                      </a:pPr>
                      <a:r>
                        <a:rPr b="1" lang="en">
                          <a:latin typeface="Calibri"/>
                          <a:ea typeface="Calibri"/>
                          <a:cs typeface="Calibri"/>
                          <a:sym typeface="Calibri"/>
                        </a:rPr>
                        <a:t>Deals and Coupons App</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03" name="Google Shape;303;p40"/>
          <p:cNvGraphicFramePr/>
          <p:nvPr/>
        </p:nvGraphicFramePr>
        <p:xfrm>
          <a:off x="576066" y="2666952"/>
          <a:ext cx="3000000" cy="3000000"/>
        </p:xfrm>
        <a:graphic>
          <a:graphicData uri="http://schemas.openxmlformats.org/drawingml/2006/table">
            <a:tbl>
              <a:tblPr>
                <a:noFill/>
                <a:tableStyleId>{888FFC64-2C68-4ACA-BCDB-3FE2AFD1DB10}</a:tableStyleId>
              </a:tblPr>
              <a:tblGrid>
                <a:gridCol w="1883900"/>
                <a:gridCol w="1861125"/>
                <a:gridCol w="2884375"/>
              </a:tblGrid>
              <a:tr h="272650">
                <a:tc>
                  <a:txBody>
                    <a:bodyPr/>
                    <a:lstStyle/>
                    <a:p>
                      <a:pPr indent="0" lvl="0" marL="0" rtl="0" algn="ctr">
                        <a:spcBef>
                          <a:spcPts val="0"/>
                        </a:spcBef>
                        <a:spcAft>
                          <a:spcPts val="0"/>
                        </a:spcAft>
                        <a:buNone/>
                      </a:pPr>
                      <a:r>
                        <a:rPr b="1" lang="en" sz="1200">
                          <a:solidFill>
                            <a:schemeClr val="lt1"/>
                          </a:solidFill>
                          <a:latin typeface="Calibri"/>
                          <a:ea typeface="Calibri"/>
                          <a:cs typeface="Calibri"/>
                          <a:sym typeface="Calibri"/>
                        </a:rPr>
                        <a:t>Financial Institution Name</a:t>
                      </a:r>
                      <a:endParaRPr b="1" sz="1200">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sz="1200">
                          <a:solidFill>
                            <a:schemeClr val="lt1"/>
                          </a:solidFill>
                          <a:latin typeface="Calibri"/>
                          <a:ea typeface="Calibri"/>
                          <a:cs typeface="Calibri"/>
                          <a:sym typeface="Calibri"/>
                        </a:rPr>
                        <a:t>Link</a:t>
                      </a:r>
                      <a:endParaRPr b="1" sz="1200">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sz="1200">
                          <a:solidFill>
                            <a:schemeClr val="lt1"/>
                          </a:solidFill>
                          <a:latin typeface="Calibri"/>
                          <a:ea typeface="Calibri"/>
                          <a:cs typeface="Calibri"/>
                          <a:sym typeface="Calibri"/>
                        </a:rPr>
                        <a:t>Interesting or Concerning Information</a:t>
                      </a:r>
                      <a:endParaRPr b="1" sz="1200">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570925">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02775">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304" name="Google Shape;304;p40"/>
          <p:cNvSpPr txBox="1"/>
          <p:nvPr>
            <p:ph idx="1" type="body"/>
          </p:nvPr>
        </p:nvSpPr>
        <p:spPr>
          <a:xfrm>
            <a:off x="571500" y="4710325"/>
            <a:ext cx="6629400" cy="5022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a:t>Name an app that falls into each of the categories below. Have you used it personally or know anyone who does? What are the pros and cons of using it?</a:t>
            </a:r>
            <a:endParaRPr b="1"/>
          </a:p>
          <a:p>
            <a:pPr indent="0" lvl="0" marL="0" rtl="0" algn="l">
              <a:spcBef>
                <a:spcPts val="0"/>
              </a:spcBef>
              <a:spcAft>
                <a:spcPts val="1200"/>
              </a:spcAft>
              <a:buNone/>
            </a:pPr>
            <a:r>
              <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Using Mobile Banking</a:t>
            </a:r>
            <a:r>
              <a:rPr lang="en"/>
              <a:t> self-paced module.</a:t>
            </a:r>
            <a:endParaRPr/>
          </a:p>
        </p:txBody>
      </p:sp>
      <p:graphicFrame>
        <p:nvGraphicFramePr>
          <p:cNvPr id="310" name="Google Shape;310;p41"/>
          <p:cNvGraphicFramePr/>
          <p:nvPr/>
        </p:nvGraphicFramePr>
        <p:xfrm>
          <a:off x="576079" y="4477227"/>
          <a:ext cx="3000000" cy="3000000"/>
        </p:xfrm>
        <a:graphic>
          <a:graphicData uri="http://schemas.openxmlformats.org/drawingml/2006/table">
            <a:tbl>
              <a:tblPr>
                <a:noFill/>
                <a:tableStyleId>{888FFC64-2C68-4ACA-BCDB-3FE2AFD1DB10}</a:tableStyleId>
              </a:tblPr>
              <a:tblGrid>
                <a:gridCol w="811050"/>
                <a:gridCol w="2909175"/>
                <a:gridCol w="2909175"/>
              </a:tblGrid>
              <a:tr h="371850">
                <a:tc gridSpan="3">
                  <a:txBody>
                    <a:bodyPr/>
                    <a:lstStyle/>
                    <a:p>
                      <a:pPr indent="0" lvl="0" marL="0" rtl="0" algn="l">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How do you see banking and the way we spend, transfer, or access money changing in the future? How might it be different when you are older?</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2419975">
                <a:tc gridSpan="3">
                  <a:txBody>
                    <a:bodyPr/>
                    <a:lstStyle/>
                    <a:p>
                      <a:pPr indent="0" lvl="0" marL="0" rtl="0" algn="l">
                        <a:spcBef>
                          <a:spcPts val="0"/>
                        </a:spcBef>
                        <a:spcAft>
                          <a:spcPts val="0"/>
                        </a:spcAft>
                        <a:buClr>
                          <a:srgbClr val="000000"/>
                        </a:buClr>
                        <a:buSzPts val="1100"/>
                        <a:buFont typeface="Arial"/>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bl>
          </a:graphicData>
        </a:graphic>
      </p:graphicFrame>
      <p:graphicFrame>
        <p:nvGraphicFramePr>
          <p:cNvPr id="311" name="Google Shape;311;p41"/>
          <p:cNvGraphicFramePr/>
          <p:nvPr/>
        </p:nvGraphicFramePr>
        <p:xfrm>
          <a:off x="576081" y="1371602"/>
          <a:ext cx="3000000" cy="3000000"/>
        </p:xfrm>
        <a:graphic>
          <a:graphicData uri="http://schemas.openxmlformats.org/drawingml/2006/table">
            <a:tbl>
              <a:tblPr>
                <a:noFill/>
                <a:tableStyleId>{888FFC64-2C68-4ACA-BCDB-3FE2AFD1DB10}</a:tableStyleId>
              </a:tblPr>
              <a:tblGrid>
                <a:gridCol w="2566950"/>
                <a:gridCol w="932000"/>
                <a:gridCol w="3130450"/>
              </a:tblGrid>
              <a:tr h="333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Which of these new and </a:t>
                      </a:r>
                      <a:r>
                        <a:rPr b="1" lang="en">
                          <a:solidFill>
                            <a:schemeClr val="lt1"/>
                          </a:solidFill>
                          <a:latin typeface="Calibri"/>
                          <a:ea typeface="Calibri"/>
                          <a:cs typeface="Calibri"/>
                          <a:sym typeface="Calibri"/>
                        </a:rPr>
                        <a:t>evolving</a:t>
                      </a:r>
                      <a:r>
                        <a:rPr b="1" lang="en">
                          <a:solidFill>
                            <a:schemeClr val="lt1"/>
                          </a:solidFill>
                          <a:latin typeface="Calibri"/>
                          <a:ea typeface="Calibri"/>
                          <a:cs typeface="Calibri"/>
                          <a:sym typeface="Calibri"/>
                        </a:rPr>
                        <a:t> possibilities would you use?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Yes or No?</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Why?</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723300">
                <a:tc>
                  <a:txBody>
                    <a:bodyPr/>
                    <a:lstStyle/>
                    <a:p>
                      <a:pPr indent="0" lvl="0" marL="0" rtl="0" algn="l">
                        <a:spcBef>
                          <a:spcPts val="0"/>
                        </a:spcBef>
                        <a:spcAft>
                          <a:spcPts val="0"/>
                        </a:spcAft>
                        <a:buNone/>
                      </a:pPr>
                      <a:r>
                        <a:rPr b="1" lang="en">
                          <a:latin typeface="Calibri"/>
                          <a:ea typeface="Calibri"/>
                          <a:cs typeface="Calibri"/>
                          <a:sym typeface="Calibri"/>
                        </a:rPr>
                        <a:t>Virtual Currency </a:t>
                      </a:r>
                      <a:endParaRPr b="1">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(bitcoin and cryptocurrency)</a:t>
                      </a:r>
                      <a:endParaRPr>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23300">
                <a:tc>
                  <a:txBody>
                    <a:bodyPr/>
                    <a:lstStyle/>
                    <a:p>
                      <a:pPr indent="0" lvl="0" marL="0" rtl="0" algn="l">
                        <a:spcBef>
                          <a:spcPts val="0"/>
                        </a:spcBef>
                        <a:spcAft>
                          <a:spcPts val="0"/>
                        </a:spcAft>
                        <a:buNone/>
                      </a:pPr>
                      <a:r>
                        <a:rPr b="1" lang="en">
                          <a:latin typeface="Calibri"/>
                          <a:ea typeface="Calibri"/>
                          <a:cs typeface="Calibri"/>
                          <a:sym typeface="Calibri"/>
                        </a:rPr>
                        <a:t>Bots or Robo-advisors</a:t>
                      </a:r>
                      <a:endParaRPr b="1">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Powered by artificial intelligence</a:t>
                      </a:r>
                      <a:endParaRPr>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7550">
                <a:tc>
                  <a:txBody>
                    <a:bodyPr/>
                    <a:lstStyle/>
                    <a:p>
                      <a:pPr indent="0" lvl="0" marL="0" rtl="0" algn="l">
                        <a:spcBef>
                          <a:spcPts val="0"/>
                        </a:spcBef>
                        <a:spcAft>
                          <a:spcPts val="0"/>
                        </a:spcAft>
                        <a:buNone/>
                      </a:pPr>
                      <a:r>
                        <a:rPr b="1" lang="en">
                          <a:latin typeface="Calibri"/>
                          <a:ea typeface="Calibri"/>
                          <a:cs typeface="Calibri"/>
                          <a:sym typeface="Calibri"/>
                        </a:rPr>
                        <a:t>Payment by Voice</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312" name="Google Shape;312;p41"/>
          <p:cNvPicPr preferRelativeResize="0"/>
          <p:nvPr/>
        </p:nvPicPr>
        <p:blipFill rotWithShape="1">
          <a:blip r:embed="rId4">
            <a:alphaModFix/>
          </a:blip>
          <a:srcRect b="0" l="9" r="0" t="0"/>
          <a:stretch/>
        </p:blipFill>
        <p:spPr>
          <a:xfrm>
            <a:off x="576075" y="7795319"/>
            <a:ext cx="6629402" cy="1638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4: Using Mobile Banking. </a:t>
            </a:r>
            <a:endParaRPr/>
          </a:p>
        </p:txBody>
      </p:sp>
      <p:graphicFrame>
        <p:nvGraphicFramePr>
          <p:cNvPr id="318" name="Google Shape;318;p42"/>
          <p:cNvGraphicFramePr/>
          <p:nvPr/>
        </p:nvGraphicFramePr>
        <p:xfrm>
          <a:off x="576072" y="6658568"/>
          <a:ext cx="3000000" cy="3000000"/>
        </p:xfrm>
        <a:graphic>
          <a:graphicData uri="http://schemas.openxmlformats.org/drawingml/2006/table">
            <a:tbl>
              <a:tblPr>
                <a:noFill/>
                <a:tableStyleId>{888FFC64-2C68-4ACA-BCDB-3FE2AFD1DB10}</a:tableStyleId>
              </a:tblPr>
              <a:tblGrid>
                <a:gridCol w="3125150"/>
                <a:gridCol w="875975"/>
                <a:gridCol w="875975"/>
                <a:gridCol w="875975"/>
                <a:gridCol w="875975"/>
              </a:tblGrid>
              <a:tr h="3497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645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this module?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7957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explain common mobile banking features.</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7957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describe situations in which you might use mobile banking.</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79575">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 can categorize examples of mobile banking practices as safe or unsafe.</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graphicFrame>
        <p:nvGraphicFramePr>
          <p:cNvPr id="319" name="Google Shape;319;p42"/>
          <p:cNvGraphicFramePr/>
          <p:nvPr/>
        </p:nvGraphicFramePr>
        <p:xfrm>
          <a:off x="576072" y="1508760"/>
          <a:ext cx="3000000" cy="3000000"/>
        </p:xfrm>
        <a:graphic>
          <a:graphicData uri="http://schemas.openxmlformats.org/drawingml/2006/table">
            <a:tbl>
              <a:tblPr>
                <a:noFill/>
                <a:tableStyleId>{888FFC64-2C68-4ACA-BCDB-3FE2AFD1DB10}</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In this module, you learned about mobile banking. Do you think the risks of using technology for your finances outweighs the benefits or is it the other way around? Why?</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31154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320" name="Google Shape;320;p42"/>
          <p:cNvPicPr preferRelativeResize="0"/>
          <p:nvPr/>
        </p:nvPicPr>
        <p:blipFill>
          <a:blip r:embed="rId3">
            <a:alphaModFix/>
          </a:blip>
          <a:stretch>
            <a:fillRect/>
          </a:stretch>
        </p:blipFill>
        <p:spPr>
          <a:xfrm>
            <a:off x="576075" y="5741494"/>
            <a:ext cx="3125149" cy="80380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Mobile Banking Comparison</a:t>
            </a:r>
            <a:endParaRPr/>
          </a:p>
        </p:txBody>
      </p:sp>
      <p:sp>
        <p:nvSpPr>
          <p:cNvPr id="326" name="Google Shape;326;p43"/>
          <p:cNvSpPr txBox="1"/>
          <p:nvPr>
            <p:ph idx="1" type="body"/>
          </p:nvPr>
        </p:nvSpPr>
        <p:spPr>
          <a:xfrm>
            <a:off x="576075" y="1828800"/>
            <a:ext cx="6629400" cy="8193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Directions: </a:t>
            </a:r>
            <a:r>
              <a:rPr lang="en"/>
              <a:t>Work in a group or on your own and select financial institutions to research. Look online or contact the institution to obtain information about the features and limitations of each one’s mobile banking services. Which would you select?</a:t>
            </a:r>
            <a:endParaRPr/>
          </a:p>
        </p:txBody>
      </p:sp>
      <p:sp>
        <p:nvSpPr>
          <p:cNvPr id="327" name="Google Shape;327;p4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b="1" lang="en"/>
              <a:t>Banking on the Go</a:t>
            </a:r>
            <a:r>
              <a:rPr lang="en"/>
              <a:t> classroom activity.</a:t>
            </a:r>
            <a:endParaRPr/>
          </a:p>
        </p:txBody>
      </p:sp>
      <p:graphicFrame>
        <p:nvGraphicFramePr>
          <p:cNvPr id="328" name="Google Shape;328;p43"/>
          <p:cNvGraphicFramePr/>
          <p:nvPr/>
        </p:nvGraphicFramePr>
        <p:xfrm>
          <a:off x="576063" y="2648175"/>
          <a:ext cx="3000000" cy="3000000"/>
        </p:xfrm>
        <a:graphic>
          <a:graphicData uri="http://schemas.openxmlformats.org/drawingml/2006/table">
            <a:tbl>
              <a:tblPr bandCol="1" bandRow="1">
                <a:noFill/>
                <a:tableStyleId>{FD453476-6037-45EA-8D14-A03B8B9E7384}</a:tableStyleId>
              </a:tblPr>
              <a:tblGrid>
                <a:gridCol w="1216375"/>
                <a:gridCol w="1353250"/>
                <a:gridCol w="1353250"/>
                <a:gridCol w="1353250"/>
                <a:gridCol w="1353250"/>
              </a:tblGrid>
              <a:tr h="214975">
                <a:tc>
                  <a:txBody>
                    <a:bodyPr/>
                    <a:lstStyle/>
                    <a:p>
                      <a:pPr indent="0" lvl="0" marL="124460" rtl="0" algn="l">
                        <a:spcBef>
                          <a:spcPts val="785"/>
                        </a:spcBef>
                        <a:spcAft>
                          <a:spcPts val="0"/>
                        </a:spcAft>
                        <a:buNone/>
                      </a:pPr>
                      <a:r>
                        <a:t/>
                      </a:r>
                      <a:endParaRPr b="1" sz="1200">
                        <a:latin typeface="Calibri"/>
                        <a:ea typeface="Calibri"/>
                        <a:cs typeface="Calibri"/>
                        <a:sym typeface="Calibri"/>
                      </a:endParaRPr>
                    </a:p>
                  </a:txBody>
                  <a:tcPr marT="0" marB="0" marR="0" marL="0">
                    <a:lnL cap="flat" cmpd="sng" w="9525">
                      <a:solidFill>
                        <a:schemeClr val="lt1"/>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#1</a:t>
                      </a:r>
                      <a:endParaRPr b="1">
                        <a:solidFill>
                          <a:schemeClr val="lt1"/>
                        </a:solidFill>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#2</a:t>
                      </a:r>
                      <a:endParaRPr b="1">
                        <a:solidFill>
                          <a:schemeClr val="lt1"/>
                        </a:solidFill>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#3</a:t>
                      </a:r>
                      <a:endParaRPr b="1">
                        <a:solidFill>
                          <a:schemeClr val="lt1"/>
                        </a:solidFill>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#4</a:t>
                      </a:r>
                      <a:endParaRPr b="1">
                        <a:solidFill>
                          <a:schemeClr val="lt1"/>
                        </a:solidFill>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465625">
                <a:tc>
                  <a:txBody>
                    <a:bodyPr/>
                    <a:lstStyle/>
                    <a:p>
                      <a:pPr indent="0" lvl="0" marL="124460" rtl="0" algn="l">
                        <a:spcBef>
                          <a:spcPts val="0"/>
                        </a:spcBef>
                        <a:spcAft>
                          <a:spcPts val="0"/>
                        </a:spcAft>
                        <a:buNone/>
                      </a:pPr>
                      <a:r>
                        <a:rPr b="1" lang="en" sz="1200">
                          <a:latin typeface="Calibri"/>
                          <a:ea typeface="Calibri"/>
                          <a:cs typeface="Calibri"/>
                          <a:sym typeface="Calibri"/>
                        </a:rPr>
                        <a:t>Name of Institution </a:t>
                      </a:r>
                      <a:endParaRPr b="1" sz="1200">
                        <a:latin typeface="Calibri"/>
                        <a:ea typeface="Calibri"/>
                        <a:cs typeface="Calibri"/>
                        <a:sym typeface="Calibri"/>
                      </a:endParaRPr>
                    </a:p>
                  </a:txBody>
                  <a:tcPr marT="0" marB="0" marR="0" marL="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55400">
                <a:tc>
                  <a:txBody>
                    <a:bodyPr/>
                    <a:lstStyle/>
                    <a:p>
                      <a:pPr indent="0" lvl="0" marL="124460" rtl="0" algn="l">
                        <a:spcBef>
                          <a:spcPts val="0"/>
                        </a:spcBef>
                        <a:spcAft>
                          <a:spcPts val="0"/>
                        </a:spcAft>
                        <a:buNone/>
                      </a:pPr>
                      <a:r>
                        <a:rPr b="1" lang="en" sz="1200">
                          <a:latin typeface="Calibri"/>
                          <a:ea typeface="Calibri"/>
                          <a:cs typeface="Calibri"/>
                          <a:sym typeface="Calibri"/>
                        </a:rPr>
                        <a:t>Can you…</a:t>
                      </a:r>
                      <a:endParaRPr b="1" sz="1200">
                        <a:latin typeface="Calibri"/>
                        <a:ea typeface="Calibri"/>
                        <a:cs typeface="Calibri"/>
                        <a:sym typeface="Calibri"/>
                      </a:endParaRPr>
                    </a:p>
                  </a:txBody>
                  <a:tcPr marT="0" marB="0" marR="0" marL="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EEEEE"/>
                    </a:solidFill>
                  </a:tcPr>
                </a:tc>
              </a:tr>
              <a:tr h="433250">
                <a:tc>
                  <a:txBody>
                    <a:bodyPr/>
                    <a:lstStyle/>
                    <a:p>
                      <a:pPr indent="0" lvl="0" marL="124460" rtl="0" algn="l">
                        <a:spcBef>
                          <a:spcPts val="0"/>
                        </a:spcBef>
                        <a:spcAft>
                          <a:spcPts val="0"/>
                        </a:spcAft>
                        <a:buClr>
                          <a:srgbClr val="000000"/>
                        </a:buClr>
                        <a:buSzPts val="1100"/>
                        <a:buFont typeface="Arial"/>
                        <a:buNone/>
                      </a:pPr>
                      <a:r>
                        <a:rPr b="1" lang="en" sz="1200">
                          <a:solidFill>
                            <a:srgbClr val="000000"/>
                          </a:solidFill>
                          <a:latin typeface="Calibri"/>
                          <a:ea typeface="Calibri"/>
                          <a:cs typeface="Calibri"/>
                          <a:sym typeface="Calibri"/>
                        </a:rPr>
                        <a:t>Check account balances? </a:t>
                      </a:r>
                      <a:endParaRPr b="1" sz="1200">
                        <a:solidFill>
                          <a:srgbClr val="000000"/>
                        </a:solidFill>
                        <a:latin typeface="Calibri"/>
                        <a:ea typeface="Calibri"/>
                        <a:cs typeface="Calibri"/>
                        <a:sym typeface="Calibri"/>
                      </a:endParaRPr>
                    </a:p>
                  </a:txBody>
                  <a:tcPr marT="0" marB="0" marR="0" marL="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33250">
                <a:tc>
                  <a:txBody>
                    <a:bodyPr/>
                    <a:lstStyle/>
                    <a:p>
                      <a:pPr indent="0" lvl="0" marL="124460" rtl="0" algn="l">
                        <a:spcBef>
                          <a:spcPts val="0"/>
                        </a:spcBef>
                        <a:spcAft>
                          <a:spcPts val="0"/>
                        </a:spcAft>
                        <a:buClr>
                          <a:srgbClr val="000000"/>
                        </a:buClr>
                        <a:buSzPts val="1100"/>
                        <a:buFont typeface="Arial"/>
                        <a:buNone/>
                      </a:pPr>
                      <a:r>
                        <a:rPr b="1" lang="en" sz="1200">
                          <a:solidFill>
                            <a:srgbClr val="000000"/>
                          </a:solidFill>
                          <a:latin typeface="Calibri"/>
                          <a:ea typeface="Calibri"/>
                          <a:cs typeface="Calibri"/>
                          <a:sym typeface="Calibri"/>
                        </a:rPr>
                        <a:t>Monitor recent transactions</a:t>
                      </a:r>
                      <a:r>
                        <a:rPr b="1" lang="en" sz="1200">
                          <a:latin typeface="Calibri"/>
                          <a:ea typeface="Calibri"/>
                          <a:cs typeface="Calibri"/>
                          <a:sym typeface="Calibri"/>
                        </a:rPr>
                        <a:t>?</a:t>
                      </a:r>
                      <a:endParaRPr b="1" sz="1200">
                        <a:solidFill>
                          <a:srgbClr val="000000"/>
                        </a:solidFill>
                        <a:latin typeface="Calibri"/>
                        <a:ea typeface="Calibri"/>
                        <a:cs typeface="Calibri"/>
                        <a:sym typeface="Calibri"/>
                      </a:endParaRPr>
                    </a:p>
                  </a:txBody>
                  <a:tcPr marT="0" marB="0" marR="0" marL="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33250">
                <a:tc>
                  <a:txBody>
                    <a:bodyPr/>
                    <a:lstStyle/>
                    <a:p>
                      <a:pPr indent="0" lvl="0" marL="124460" rtl="0" algn="l">
                        <a:spcBef>
                          <a:spcPts val="0"/>
                        </a:spcBef>
                        <a:spcAft>
                          <a:spcPts val="0"/>
                        </a:spcAft>
                        <a:buNone/>
                      </a:pPr>
                      <a:r>
                        <a:rPr b="1" lang="en" sz="1200">
                          <a:solidFill>
                            <a:srgbClr val="000000"/>
                          </a:solidFill>
                          <a:latin typeface="Calibri"/>
                          <a:ea typeface="Calibri"/>
                          <a:cs typeface="Calibri"/>
                          <a:sym typeface="Calibri"/>
                        </a:rPr>
                        <a:t>Transfer money?</a:t>
                      </a:r>
                      <a:endParaRPr b="1" sz="1200">
                        <a:solidFill>
                          <a:srgbClr val="000000"/>
                        </a:solidFill>
                        <a:latin typeface="Calibri"/>
                        <a:ea typeface="Calibri"/>
                        <a:cs typeface="Calibri"/>
                        <a:sym typeface="Calibri"/>
                      </a:endParaRPr>
                    </a:p>
                  </a:txBody>
                  <a:tcPr marT="0" marB="0" marR="0" marL="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33250">
                <a:tc>
                  <a:txBody>
                    <a:bodyPr/>
                    <a:lstStyle/>
                    <a:p>
                      <a:pPr indent="0" lvl="0" marL="124460" rtl="0" algn="l">
                        <a:spcBef>
                          <a:spcPts val="0"/>
                        </a:spcBef>
                        <a:spcAft>
                          <a:spcPts val="0"/>
                        </a:spcAft>
                        <a:buClr>
                          <a:srgbClr val="000000"/>
                        </a:buClr>
                        <a:buSzPts val="1100"/>
                        <a:buFont typeface="Arial"/>
                        <a:buNone/>
                      </a:pPr>
                      <a:r>
                        <a:rPr b="1" lang="en" sz="1200">
                          <a:solidFill>
                            <a:srgbClr val="000000"/>
                          </a:solidFill>
                          <a:latin typeface="Calibri"/>
                          <a:ea typeface="Calibri"/>
                          <a:cs typeface="Calibri"/>
                          <a:sym typeface="Calibri"/>
                        </a:rPr>
                        <a:t>Make remote deposits?</a:t>
                      </a:r>
                      <a:endParaRPr b="1" sz="1200">
                        <a:solidFill>
                          <a:srgbClr val="000000"/>
                        </a:solidFill>
                        <a:latin typeface="Calibri"/>
                        <a:ea typeface="Calibri"/>
                        <a:cs typeface="Calibri"/>
                        <a:sym typeface="Calibri"/>
                      </a:endParaRPr>
                    </a:p>
                  </a:txBody>
                  <a:tcPr marT="0" marB="0" marR="0" marL="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33250">
                <a:tc>
                  <a:txBody>
                    <a:bodyPr/>
                    <a:lstStyle/>
                    <a:p>
                      <a:pPr indent="0" lvl="0" marL="124460" rtl="0" algn="l">
                        <a:spcBef>
                          <a:spcPts val="0"/>
                        </a:spcBef>
                        <a:spcAft>
                          <a:spcPts val="0"/>
                        </a:spcAft>
                        <a:buClr>
                          <a:srgbClr val="000000"/>
                        </a:buClr>
                        <a:buSzPts val="1100"/>
                        <a:buFont typeface="Arial"/>
                        <a:buNone/>
                      </a:pPr>
                      <a:r>
                        <a:rPr b="1" lang="en" sz="1200">
                          <a:solidFill>
                            <a:srgbClr val="000000"/>
                          </a:solidFill>
                          <a:latin typeface="Calibri"/>
                          <a:ea typeface="Calibri"/>
                          <a:cs typeface="Calibri"/>
                          <a:sym typeface="Calibri"/>
                        </a:rPr>
                        <a:t>Locate a branch or ATM?</a:t>
                      </a:r>
                      <a:endParaRPr b="1" sz="1200">
                        <a:latin typeface="Calibri"/>
                        <a:ea typeface="Calibri"/>
                        <a:cs typeface="Calibri"/>
                        <a:sym typeface="Calibri"/>
                      </a:endParaRPr>
                    </a:p>
                  </a:txBody>
                  <a:tcPr marT="0" marB="0" marR="0" marL="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33250">
                <a:tc>
                  <a:txBody>
                    <a:bodyPr/>
                    <a:lstStyle/>
                    <a:p>
                      <a:pPr indent="0" lvl="0" marL="124460" rtl="0" algn="l">
                        <a:spcBef>
                          <a:spcPts val="0"/>
                        </a:spcBef>
                        <a:spcAft>
                          <a:spcPts val="0"/>
                        </a:spcAft>
                        <a:buNone/>
                      </a:pPr>
                      <a:r>
                        <a:rPr b="1" lang="en" sz="1200">
                          <a:solidFill>
                            <a:srgbClr val="000000"/>
                          </a:solidFill>
                          <a:latin typeface="Calibri"/>
                          <a:ea typeface="Calibri"/>
                          <a:cs typeface="Calibri"/>
                          <a:sym typeface="Calibri"/>
                        </a:rPr>
                        <a:t>Send money to people?</a:t>
                      </a:r>
                      <a:endParaRPr b="1" sz="1200">
                        <a:latin typeface="Calibri"/>
                        <a:ea typeface="Calibri"/>
                        <a:cs typeface="Calibri"/>
                        <a:sym typeface="Calibri"/>
                      </a:endParaRPr>
                    </a:p>
                  </a:txBody>
                  <a:tcPr marT="0" marB="0" marR="0" marL="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33250">
                <a:tc>
                  <a:txBody>
                    <a:bodyPr/>
                    <a:lstStyle/>
                    <a:p>
                      <a:pPr indent="0" lvl="0" marL="124460" rtl="0" algn="l">
                        <a:spcBef>
                          <a:spcPts val="0"/>
                        </a:spcBef>
                        <a:spcAft>
                          <a:spcPts val="0"/>
                        </a:spcAft>
                        <a:buNone/>
                      </a:pPr>
                      <a:r>
                        <a:rPr b="1" lang="en" sz="1200">
                          <a:solidFill>
                            <a:srgbClr val="000000"/>
                          </a:solidFill>
                          <a:latin typeface="Calibri"/>
                          <a:ea typeface="Calibri"/>
                          <a:cs typeface="Calibri"/>
                          <a:sym typeface="Calibri"/>
                        </a:rPr>
                        <a:t>Receive alerts? </a:t>
                      </a:r>
                      <a:endParaRPr b="1" sz="1200">
                        <a:latin typeface="Calibri"/>
                        <a:ea typeface="Calibri"/>
                        <a:cs typeface="Calibri"/>
                        <a:sym typeface="Calibri"/>
                      </a:endParaRPr>
                    </a:p>
                  </a:txBody>
                  <a:tcPr marT="0" marB="0" marR="0" marL="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33250">
                <a:tc>
                  <a:txBody>
                    <a:bodyPr/>
                    <a:lstStyle/>
                    <a:p>
                      <a:pPr indent="0" lvl="0" marL="124460" rtl="0" algn="l">
                        <a:spcBef>
                          <a:spcPts val="0"/>
                        </a:spcBef>
                        <a:spcAft>
                          <a:spcPts val="0"/>
                        </a:spcAft>
                        <a:buClr>
                          <a:srgbClr val="000000"/>
                        </a:buClr>
                        <a:buSzPts val="1100"/>
                        <a:buFont typeface="Arial"/>
                        <a:buNone/>
                      </a:pPr>
                      <a:r>
                        <a:rPr b="1" lang="en" sz="1200">
                          <a:solidFill>
                            <a:srgbClr val="000000"/>
                          </a:solidFill>
                          <a:latin typeface="Calibri"/>
                          <a:ea typeface="Calibri"/>
                          <a:cs typeface="Calibri"/>
                          <a:sym typeface="Calibri"/>
                        </a:rPr>
                        <a:t>Pay a bill?</a:t>
                      </a:r>
                      <a:endParaRPr sz="1200">
                        <a:latin typeface="Calibri"/>
                        <a:ea typeface="Calibri"/>
                        <a:cs typeface="Calibri"/>
                        <a:sym typeface="Calibri"/>
                      </a:endParaRPr>
                    </a:p>
                  </a:txBody>
                  <a:tcPr marT="0" marB="0" marR="0" marL="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20275">
                <a:tc>
                  <a:txBody>
                    <a:bodyPr/>
                    <a:lstStyle/>
                    <a:p>
                      <a:pPr indent="0" lvl="0" marL="124460" rtl="0" algn="l">
                        <a:spcBef>
                          <a:spcPts val="0"/>
                        </a:spcBef>
                        <a:spcAft>
                          <a:spcPts val="0"/>
                        </a:spcAft>
                        <a:buClr>
                          <a:srgbClr val="000000"/>
                        </a:buClr>
                        <a:buSzPts val="1100"/>
                        <a:buFont typeface="Arial"/>
                        <a:buNone/>
                      </a:pPr>
                      <a:r>
                        <a:rPr b="1" lang="en" sz="1200">
                          <a:solidFill>
                            <a:srgbClr val="000000"/>
                          </a:solidFill>
                          <a:latin typeface="Calibri"/>
                          <a:ea typeface="Calibri"/>
                          <a:cs typeface="Calibri"/>
                          <a:sym typeface="Calibri"/>
                        </a:rPr>
                        <a:t>Contact financial institution? </a:t>
                      </a:r>
                      <a:endParaRPr sz="1200">
                        <a:latin typeface="Calibri"/>
                        <a:ea typeface="Calibri"/>
                        <a:cs typeface="Calibri"/>
                        <a:sym typeface="Calibri"/>
                      </a:endParaRPr>
                    </a:p>
                  </a:txBody>
                  <a:tcPr marT="0" marB="0" marR="0" marL="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4600">
                <a:tc>
                  <a:txBody>
                    <a:bodyPr/>
                    <a:lstStyle/>
                    <a:p>
                      <a:pPr indent="0" lvl="0" marL="124460" rtl="0" algn="l">
                        <a:spcBef>
                          <a:spcPts val="0"/>
                        </a:spcBef>
                        <a:spcAft>
                          <a:spcPts val="0"/>
                        </a:spcAft>
                        <a:buNone/>
                      </a:pPr>
                      <a:r>
                        <a:rPr b="1" lang="en" sz="1200">
                          <a:solidFill>
                            <a:srgbClr val="000000"/>
                          </a:solidFill>
                          <a:latin typeface="Calibri"/>
                          <a:ea typeface="Calibri"/>
                          <a:cs typeface="Calibri"/>
                          <a:sym typeface="Calibri"/>
                        </a:rPr>
                        <a:t>Other features</a:t>
                      </a:r>
                      <a:endParaRPr sz="1200">
                        <a:latin typeface="Calibri"/>
                        <a:ea typeface="Calibri"/>
                        <a:cs typeface="Calibri"/>
                        <a:sym typeface="Calibri"/>
                      </a:endParaRPr>
                    </a:p>
                  </a:txBody>
                  <a:tcPr marT="0" marB="0" marR="0" marL="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0" marB="0" marR="0" marL="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29" name="Google Shape;329;p43"/>
          <p:cNvGraphicFramePr/>
          <p:nvPr/>
        </p:nvGraphicFramePr>
        <p:xfrm>
          <a:off x="576063" y="8078225"/>
          <a:ext cx="3000000" cy="3000000"/>
        </p:xfrm>
        <a:graphic>
          <a:graphicData uri="http://schemas.openxmlformats.org/drawingml/2006/table">
            <a:tbl>
              <a:tblPr bandCol="1" bandRow="1">
                <a:noFill/>
                <a:tableStyleId>{FD453476-6037-45EA-8D14-A03B8B9E7384}</a:tableStyleId>
              </a:tblPr>
              <a:tblGrid>
                <a:gridCol w="1216375"/>
                <a:gridCol w="1353250"/>
                <a:gridCol w="1353250"/>
                <a:gridCol w="1353250"/>
                <a:gridCol w="1353250"/>
              </a:tblGrid>
              <a:tr h="260925">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Your Choice and Why</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082375">
                <a:tc gridSpan="5">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c hMerge="1"/>
                <a:tc hMerge="1"/>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4"/>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Making Everyday Purchases</a:t>
            </a:r>
            <a:endParaRPr/>
          </a:p>
        </p:txBody>
      </p:sp>
      <p:sp>
        <p:nvSpPr>
          <p:cNvPr id="335" name="Google Shape;335;p44"/>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spcBef>
                <a:spcPts val="0"/>
              </a:spcBef>
              <a:spcAft>
                <a:spcPts val="0"/>
              </a:spcAft>
              <a:buNone/>
            </a:pPr>
            <a:r>
              <a:rPr b="1" lang="en"/>
              <a:t>After completing the module for this topic, you should be able to:</a:t>
            </a:r>
            <a:endParaRPr b="1"/>
          </a:p>
          <a:p>
            <a:pPr indent="-330200" lvl="0" marL="457200" rtl="0" algn="l">
              <a:spcBef>
                <a:spcPts val="0"/>
              </a:spcBef>
              <a:spcAft>
                <a:spcPts val="0"/>
              </a:spcAft>
              <a:buSzPts val="1600"/>
              <a:buChar char="●"/>
            </a:pPr>
            <a:r>
              <a:rPr lang="en"/>
              <a:t>Give examples of situations in which one payment method is more appropriate to use than another.</a:t>
            </a:r>
            <a:endParaRPr/>
          </a:p>
          <a:p>
            <a:pPr indent="-330200" lvl="0" marL="457200" rtl="0" algn="l">
              <a:spcBef>
                <a:spcPts val="0"/>
              </a:spcBef>
              <a:spcAft>
                <a:spcPts val="0"/>
              </a:spcAft>
              <a:buSzPts val="1600"/>
              <a:buChar char="●"/>
            </a:pPr>
            <a:r>
              <a:rPr lang="en"/>
              <a:t>Compare and contrast various methods of payment.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ctrTitle"/>
          </p:nvPr>
        </p:nvSpPr>
        <p:spPr>
          <a:xfrm>
            <a:off x="576075" y="1691650"/>
            <a:ext cx="61791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Understanding Financial Institutions</a:t>
            </a:r>
            <a:endParaRPr/>
          </a:p>
        </p:txBody>
      </p:sp>
      <p:sp>
        <p:nvSpPr>
          <p:cNvPr id="106" name="Google Shape;106;p18"/>
          <p:cNvSpPr txBox="1"/>
          <p:nvPr>
            <p:ph idx="1" type="body"/>
          </p:nvPr>
        </p:nvSpPr>
        <p:spPr>
          <a:xfrm>
            <a:off x="576075" y="3241750"/>
            <a:ext cx="6327600" cy="28140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b="1" lang="en"/>
              <a:t>After completing the module for this topic, you should be able to:</a:t>
            </a:r>
            <a:endParaRPr b="1"/>
          </a:p>
          <a:p>
            <a:pPr indent="-330200" lvl="0" marL="457200" rtl="0" algn="l">
              <a:spcBef>
                <a:spcPts val="0"/>
              </a:spcBef>
              <a:spcAft>
                <a:spcPts val="0"/>
              </a:spcAft>
              <a:buSzPts val="1600"/>
              <a:buChar char="●"/>
            </a:pPr>
            <a:r>
              <a:rPr lang="en"/>
              <a:t>Describe how interest paid by borrowers allows financial institutions to pay interest to savers.</a:t>
            </a:r>
            <a:endParaRPr/>
          </a:p>
          <a:p>
            <a:pPr indent="-330200" lvl="0" marL="457200" rtl="0" algn="l">
              <a:spcBef>
                <a:spcPts val="0"/>
              </a:spcBef>
              <a:spcAft>
                <a:spcPts val="0"/>
              </a:spcAft>
              <a:buSzPts val="1600"/>
              <a:buChar char="●"/>
            </a:pPr>
            <a:r>
              <a:rPr lang="en"/>
              <a:t>List differences between “brick and mortar” financial institutions and those that are completely online.</a:t>
            </a:r>
            <a:endParaRPr/>
          </a:p>
          <a:p>
            <a:pPr indent="-330200" lvl="0" marL="457200" rtl="0" algn="l">
              <a:spcBef>
                <a:spcPts val="0"/>
              </a:spcBef>
              <a:spcAft>
                <a:spcPts val="0"/>
              </a:spcAft>
              <a:buSzPts val="1600"/>
              <a:buChar char="●"/>
            </a:pPr>
            <a:r>
              <a:rPr lang="en"/>
              <a:t>Share ways financial institutions can help people accomplish their financial goals.</a:t>
            </a:r>
            <a:endParaRPr/>
          </a:p>
          <a:p>
            <a:pPr indent="-330200" lvl="0" marL="457200" rtl="0" algn="l">
              <a:spcBef>
                <a:spcPts val="0"/>
              </a:spcBef>
              <a:spcAft>
                <a:spcPts val="0"/>
              </a:spcAft>
              <a:buSzPts val="1600"/>
              <a:buChar char="●"/>
            </a:pPr>
            <a:r>
              <a:rPr lang="en"/>
              <a:t>Explain several alternatives to banking and the risks associated with each.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45"/>
          <p:cNvPicPr preferRelativeResize="0"/>
          <p:nvPr/>
        </p:nvPicPr>
        <p:blipFill>
          <a:blip r:embed="rId3">
            <a:alphaModFix/>
          </a:blip>
          <a:stretch>
            <a:fillRect/>
          </a:stretch>
        </p:blipFill>
        <p:spPr>
          <a:xfrm>
            <a:off x="2866997" y="2779776"/>
            <a:ext cx="1051561" cy="783891"/>
          </a:xfrm>
          <a:prstGeom prst="rect">
            <a:avLst/>
          </a:prstGeom>
          <a:noFill/>
          <a:ln>
            <a:noFill/>
          </a:ln>
        </p:spPr>
      </p:pic>
      <p:pic>
        <p:nvPicPr>
          <p:cNvPr id="341" name="Google Shape;341;p45"/>
          <p:cNvPicPr preferRelativeResize="0"/>
          <p:nvPr/>
        </p:nvPicPr>
        <p:blipFill>
          <a:blip r:embed="rId4">
            <a:alphaModFix/>
          </a:blip>
          <a:stretch>
            <a:fillRect/>
          </a:stretch>
        </p:blipFill>
        <p:spPr>
          <a:xfrm>
            <a:off x="2867000" y="3794760"/>
            <a:ext cx="1019200" cy="654321"/>
          </a:xfrm>
          <a:prstGeom prst="rect">
            <a:avLst/>
          </a:prstGeom>
          <a:noFill/>
          <a:ln>
            <a:noFill/>
          </a:ln>
        </p:spPr>
      </p:pic>
      <p:pic>
        <p:nvPicPr>
          <p:cNvPr id="342" name="Google Shape;342;p45"/>
          <p:cNvPicPr preferRelativeResize="0"/>
          <p:nvPr/>
        </p:nvPicPr>
        <p:blipFill>
          <a:blip r:embed="rId5">
            <a:alphaModFix/>
          </a:blip>
          <a:stretch>
            <a:fillRect/>
          </a:stretch>
        </p:blipFill>
        <p:spPr>
          <a:xfrm>
            <a:off x="2866990" y="4727448"/>
            <a:ext cx="1019200" cy="656077"/>
          </a:xfrm>
          <a:prstGeom prst="rect">
            <a:avLst/>
          </a:prstGeom>
          <a:noFill/>
          <a:ln>
            <a:noFill/>
          </a:ln>
        </p:spPr>
      </p:pic>
      <p:pic>
        <p:nvPicPr>
          <p:cNvPr id="343" name="Google Shape;343;p45"/>
          <p:cNvPicPr preferRelativeResize="0"/>
          <p:nvPr/>
        </p:nvPicPr>
        <p:blipFill>
          <a:blip r:embed="rId6">
            <a:alphaModFix/>
          </a:blip>
          <a:stretch>
            <a:fillRect/>
          </a:stretch>
        </p:blipFill>
        <p:spPr>
          <a:xfrm>
            <a:off x="2866989" y="5660136"/>
            <a:ext cx="1019200" cy="774276"/>
          </a:xfrm>
          <a:prstGeom prst="rect">
            <a:avLst/>
          </a:prstGeom>
          <a:noFill/>
          <a:ln>
            <a:noFill/>
          </a:ln>
        </p:spPr>
      </p:pic>
      <p:sp>
        <p:nvSpPr>
          <p:cNvPr id="344" name="Google Shape;344;p45"/>
          <p:cNvSpPr txBox="1"/>
          <p:nvPr>
            <p:ph idx="1" type="body"/>
          </p:nvPr>
        </p:nvSpPr>
        <p:spPr>
          <a:xfrm>
            <a:off x="576075" y="1371600"/>
            <a:ext cx="6629400" cy="14232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Which payment method are you most likely to use? What would a family member likely use? Rank each method from 1 (most likely to use) to 4 (least likely to use).</a:t>
            </a:r>
            <a:endParaRPr b="1"/>
          </a:p>
        </p:txBody>
      </p:sp>
      <p:sp>
        <p:nvSpPr>
          <p:cNvPr id="345" name="Google Shape;345;p4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7"/>
              </a:rPr>
              <a:t>Making Everyday Purchases</a:t>
            </a:r>
            <a:r>
              <a:rPr lang="en"/>
              <a:t> self-paced module.</a:t>
            </a:r>
            <a:endParaRPr/>
          </a:p>
        </p:txBody>
      </p:sp>
      <p:graphicFrame>
        <p:nvGraphicFramePr>
          <p:cNvPr id="346" name="Google Shape;346;p45"/>
          <p:cNvGraphicFramePr/>
          <p:nvPr/>
        </p:nvGraphicFramePr>
        <p:xfrm>
          <a:off x="576075" y="2097661"/>
          <a:ext cx="3000000" cy="3000000"/>
        </p:xfrm>
        <a:graphic>
          <a:graphicData uri="http://schemas.openxmlformats.org/drawingml/2006/table">
            <a:tbl>
              <a:tblPr>
                <a:noFill/>
                <a:tableStyleId>{888FFC64-2C68-4ACA-BCDB-3FE2AFD1DB10}</a:tableStyleId>
              </a:tblPr>
              <a:tblGrid>
                <a:gridCol w="3582175"/>
                <a:gridCol w="1523600"/>
                <a:gridCol w="1523600"/>
              </a:tblGrid>
              <a:tr h="347525">
                <a:tc>
                  <a:txBody>
                    <a:bodyPr/>
                    <a:lstStyle/>
                    <a:p>
                      <a:pPr indent="0" lvl="0" marL="0" rtl="0" algn="l">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You</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A Friend or Family Member</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935400">
                <a:tc>
                  <a:txBody>
                    <a:bodyPr/>
                    <a:lstStyle/>
                    <a:p>
                      <a:pPr indent="0" lvl="0" marL="0" rtl="0" algn="l">
                        <a:spcBef>
                          <a:spcPts val="0"/>
                        </a:spcBef>
                        <a:spcAft>
                          <a:spcPts val="0"/>
                        </a:spcAft>
                        <a:buNone/>
                      </a:pPr>
                      <a:r>
                        <a:rPr b="1" lang="en">
                          <a:latin typeface="Calibri"/>
                          <a:ea typeface="Calibri"/>
                          <a:cs typeface="Calibri"/>
                          <a:sym typeface="Calibri"/>
                        </a:rPr>
                        <a:t>Cash</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35400">
                <a:tc>
                  <a:txBody>
                    <a:bodyPr/>
                    <a:lstStyle/>
                    <a:p>
                      <a:pPr indent="0" lvl="0" marL="0" rtl="0" algn="l">
                        <a:spcBef>
                          <a:spcPts val="0"/>
                        </a:spcBef>
                        <a:spcAft>
                          <a:spcPts val="0"/>
                        </a:spcAft>
                        <a:buNone/>
                      </a:pPr>
                      <a:r>
                        <a:rPr b="1" lang="en">
                          <a:solidFill>
                            <a:srgbClr val="000000"/>
                          </a:solidFill>
                          <a:latin typeface="Calibri"/>
                          <a:ea typeface="Calibri"/>
                          <a:cs typeface="Calibri"/>
                          <a:sym typeface="Calibri"/>
                        </a:rPr>
                        <a:t>Credit Card</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35400">
                <a:tc>
                  <a:txBody>
                    <a:bodyPr/>
                    <a:lstStyle/>
                    <a:p>
                      <a:pPr indent="0" lvl="0" marL="0" rtl="0" algn="l">
                        <a:spcBef>
                          <a:spcPts val="0"/>
                        </a:spcBef>
                        <a:spcAft>
                          <a:spcPts val="0"/>
                        </a:spcAft>
                        <a:buNone/>
                      </a:pPr>
                      <a:r>
                        <a:rPr b="1" lang="en">
                          <a:latin typeface="Calibri"/>
                          <a:ea typeface="Calibri"/>
                          <a:cs typeface="Calibri"/>
                          <a:sym typeface="Calibri"/>
                        </a:rPr>
                        <a:t>Debit Card</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35400">
                <a:tc>
                  <a:txBody>
                    <a:bodyPr/>
                    <a:lstStyle/>
                    <a:p>
                      <a:pPr indent="0" lvl="0" marL="0" rtl="0" algn="l">
                        <a:spcBef>
                          <a:spcPts val="0"/>
                        </a:spcBef>
                        <a:spcAft>
                          <a:spcPts val="0"/>
                        </a:spcAft>
                        <a:buClr>
                          <a:srgbClr val="000000"/>
                        </a:buClr>
                        <a:buSzPts val="1100"/>
                        <a:buFont typeface="Arial"/>
                        <a:buNone/>
                      </a:pPr>
                      <a:r>
                        <a:rPr b="1" lang="en">
                          <a:solidFill>
                            <a:srgbClr val="000000"/>
                          </a:solidFill>
                          <a:latin typeface="Calibri"/>
                          <a:ea typeface="Calibri"/>
                          <a:cs typeface="Calibri"/>
                          <a:sym typeface="Calibri"/>
                        </a:rPr>
                        <a:t>App or Digital Wallet</a:t>
                      </a:r>
                      <a:endParaRPr b="1">
                        <a:solidFill>
                          <a:srgbClr val="000000"/>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47" name="Google Shape;347;p45"/>
          <p:cNvGraphicFramePr/>
          <p:nvPr/>
        </p:nvGraphicFramePr>
        <p:xfrm>
          <a:off x="576075" y="6827802"/>
          <a:ext cx="3000000" cy="3000000"/>
        </p:xfrm>
        <a:graphic>
          <a:graphicData uri="http://schemas.openxmlformats.org/drawingml/2006/table">
            <a:tbl>
              <a:tblPr>
                <a:noFill/>
                <a:tableStyleId>{888FFC64-2C68-4ACA-BCDB-3FE2AFD1DB10}</a:tableStyleId>
              </a:tblPr>
              <a:tblGrid>
                <a:gridCol w="811050"/>
                <a:gridCol w="2909175"/>
                <a:gridCol w="2909175"/>
              </a:tblGrid>
              <a:tr h="100000">
                <a:tc gridSpan="3">
                  <a:txBody>
                    <a:bodyPr/>
                    <a:lstStyle/>
                    <a:p>
                      <a:pPr indent="0" lvl="0" marL="0" rtl="0" algn="l">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Why did you rank the payment methods in the order that you did?</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2198225">
                <a:tc gridSpan="3">
                  <a:txBody>
                    <a:bodyPr/>
                    <a:lstStyle/>
                    <a:p>
                      <a:pPr indent="0" lvl="0" marL="0" rtl="0" algn="l">
                        <a:spcBef>
                          <a:spcPts val="0"/>
                        </a:spcBef>
                        <a:spcAft>
                          <a:spcPts val="0"/>
                        </a:spcAft>
                        <a:buClr>
                          <a:srgbClr val="000000"/>
                        </a:buClr>
                        <a:buSzPts val="1100"/>
                        <a:buFont typeface="Arial"/>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6"/>
          <p:cNvSpPr txBox="1"/>
          <p:nvPr>
            <p:ph idx="1" type="body"/>
          </p:nvPr>
        </p:nvSpPr>
        <p:spPr>
          <a:xfrm>
            <a:off x="576075" y="1371600"/>
            <a:ext cx="6629400" cy="4359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Fill in the organizer below with pros and cons of each payment method.</a:t>
            </a:r>
            <a:endParaRPr/>
          </a:p>
        </p:txBody>
      </p:sp>
      <p:sp>
        <p:nvSpPr>
          <p:cNvPr id="353" name="Google Shape;353;p4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Making Everyday Purchases</a:t>
            </a:r>
            <a:r>
              <a:rPr lang="en"/>
              <a:t> self-paced module.</a:t>
            </a:r>
            <a:endParaRPr/>
          </a:p>
        </p:txBody>
      </p:sp>
      <p:graphicFrame>
        <p:nvGraphicFramePr>
          <p:cNvPr id="354" name="Google Shape;354;p46"/>
          <p:cNvGraphicFramePr/>
          <p:nvPr/>
        </p:nvGraphicFramePr>
        <p:xfrm>
          <a:off x="576075" y="2097661"/>
          <a:ext cx="3000000" cy="3000000"/>
        </p:xfrm>
        <a:graphic>
          <a:graphicData uri="http://schemas.openxmlformats.org/drawingml/2006/table">
            <a:tbl>
              <a:tblPr>
                <a:noFill/>
                <a:tableStyleId>{888FFC64-2C68-4ACA-BCDB-3FE2AFD1DB10}</a:tableStyleId>
              </a:tblPr>
              <a:tblGrid>
                <a:gridCol w="2209800"/>
                <a:gridCol w="2209800"/>
                <a:gridCol w="2209800"/>
              </a:tblGrid>
              <a:tr h="167400">
                <a:tc>
                  <a:txBody>
                    <a:bodyPr/>
                    <a:lstStyle/>
                    <a:p>
                      <a:pPr indent="0" lvl="0" marL="0" rtl="0" algn="l">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Pros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Cons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540425">
                <a:tc>
                  <a:txBody>
                    <a:bodyPr/>
                    <a:lstStyle/>
                    <a:p>
                      <a:pPr indent="0" lvl="0" marL="0" rtl="0" algn="l">
                        <a:spcBef>
                          <a:spcPts val="0"/>
                        </a:spcBef>
                        <a:spcAft>
                          <a:spcPts val="0"/>
                        </a:spcAft>
                        <a:buNone/>
                      </a:pPr>
                      <a:r>
                        <a:rPr b="1" lang="en">
                          <a:latin typeface="Calibri"/>
                          <a:ea typeface="Calibri"/>
                          <a:cs typeface="Calibri"/>
                          <a:sym typeface="Calibri"/>
                        </a:rPr>
                        <a:t>Cash</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042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Checks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0425">
                <a:tc>
                  <a:txBody>
                    <a:bodyPr/>
                    <a:lstStyle/>
                    <a:p>
                      <a:pPr indent="0" lvl="0" marL="0" rtl="0" algn="l">
                        <a:spcBef>
                          <a:spcPts val="0"/>
                        </a:spcBef>
                        <a:spcAft>
                          <a:spcPts val="0"/>
                        </a:spcAft>
                        <a:buNone/>
                      </a:pPr>
                      <a:r>
                        <a:rPr b="1" lang="en">
                          <a:latin typeface="Calibri"/>
                          <a:ea typeface="Calibri"/>
                          <a:cs typeface="Calibri"/>
                          <a:sym typeface="Calibri"/>
                        </a:rPr>
                        <a:t>Debit Card</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042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Credit Cards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04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Automatic Withdrawal</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04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App or Digital Wallet</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55" name="Google Shape;355;p46"/>
          <p:cNvGraphicFramePr/>
          <p:nvPr/>
        </p:nvGraphicFramePr>
        <p:xfrm>
          <a:off x="576075" y="6157977"/>
          <a:ext cx="3000000" cy="3000000"/>
        </p:xfrm>
        <a:graphic>
          <a:graphicData uri="http://schemas.openxmlformats.org/drawingml/2006/table">
            <a:tbl>
              <a:tblPr>
                <a:noFill/>
                <a:tableStyleId>{888FFC64-2C68-4ACA-BCDB-3FE2AFD1DB10}</a:tableStyleId>
              </a:tblPr>
              <a:tblGrid>
                <a:gridCol w="811050"/>
                <a:gridCol w="2909175"/>
                <a:gridCol w="2909175"/>
              </a:tblGrid>
              <a:tr h="100000">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Some people believe that credit cards should be avoided at all costs. Others think it is good to use credit cards in moderation—for purchases that can be paid off at the end of the month or within a short period of time.</a:t>
                      </a:r>
                      <a:r>
                        <a:rPr b="1" lang="en">
                          <a:solidFill>
                            <a:schemeClr val="lt1"/>
                          </a:solidFill>
                          <a:latin typeface="Calibri"/>
                          <a:ea typeface="Calibri"/>
                          <a:cs typeface="Calibri"/>
                          <a:sym typeface="Calibri"/>
                        </a:rPr>
                        <a:t> </a:t>
                      </a:r>
                      <a:r>
                        <a:rPr b="1" lang="en">
                          <a:solidFill>
                            <a:schemeClr val="lt1"/>
                          </a:solidFill>
                          <a:latin typeface="Calibri"/>
                          <a:ea typeface="Calibri"/>
                          <a:cs typeface="Calibri"/>
                          <a:sym typeface="Calibri"/>
                        </a:rPr>
                        <a:t>Where do you stand on the issue? Why?</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2332125">
                <a:tc gridSpan="3">
                  <a:txBody>
                    <a:bodyPr/>
                    <a:lstStyle/>
                    <a:p>
                      <a:pPr indent="0" lvl="0" marL="0" rtl="0" algn="l">
                        <a:spcBef>
                          <a:spcPts val="0"/>
                        </a:spcBef>
                        <a:spcAft>
                          <a:spcPts val="0"/>
                        </a:spcAft>
                        <a:buClr>
                          <a:srgbClr val="000000"/>
                        </a:buClr>
                        <a:buSzPts val="1100"/>
                        <a:buFont typeface="Arial"/>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Making Everyday Purchases</a:t>
            </a:r>
            <a:r>
              <a:rPr lang="en"/>
              <a:t> self-paced module.</a:t>
            </a:r>
            <a:endParaRPr/>
          </a:p>
        </p:txBody>
      </p:sp>
      <p:graphicFrame>
        <p:nvGraphicFramePr>
          <p:cNvPr id="361" name="Google Shape;361;p47"/>
          <p:cNvGraphicFramePr/>
          <p:nvPr/>
        </p:nvGraphicFramePr>
        <p:xfrm>
          <a:off x="576075" y="1371600"/>
          <a:ext cx="3000000" cy="3000000"/>
        </p:xfrm>
        <a:graphic>
          <a:graphicData uri="http://schemas.openxmlformats.org/drawingml/2006/table">
            <a:tbl>
              <a:tblPr>
                <a:noFill/>
                <a:tableStyleId>{888FFC64-2C68-4ACA-BCDB-3FE2AFD1DB10}</a:tableStyleId>
              </a:tblPr>
              <a:tblGrid>
                <a:gridCol w="811050"/>
                <a:gridCol w="2909175"/>
                <a:gridCol w="2909175"/>
              </a:tblGrid>
              <a:tr h="100000">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Consider the music streaming example. After reviewing the different questions and the benefits and tradeoffs of each choice, which would you pick: pay for it with a credit card or through automatic withdrawal from your checking account? Why?</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2332125">
                <a:tc gridSpan="3">
                  <a:txBody>
                    <a:bodyPr/>
                    <a:lstStyle/>
                    <a:p>
                      <a:pPr indent="0" lvl="0" marL="0" rtl="0" algn="l">
                        <a:spcBef>
                          <a:spcPts val="0"/>
                        </a:spcBef>
                        <a:spcAft>
                          <a:spcPts val="0"/>
                        </a:spcAft>
                        <a:buClr>
                          <a:srgbClr val="000000"/>
                        </a:buClr>
                        <a:buSzPts val="1100"/>
                        <a:buFont typeface="Arial"/>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bl>
          </a:graphicData>
        </a:graphic>
      </p:graphicFrame>
      <p:graphicFrame>
        <p:nvGraphicFramePr>
          <p:cNvPr id="362" name="Google Shape;362;p47"/>
          <p:cNvGraphicFramePr/>
          <p:nvPr/>
        </p:nvGraphicFramePr>
        <p:xfrm>
          <a:off x="576075" y="4919650"/>
          <a:ext cx="3000000" cy="3000000"/>
        </p:xfrm>
        <a:graphic>
          <a:graphicData uri="http://schemas.openxmlformats.org/drawingml/2006/table">
            <a:tbl>
              <a:tblPr>
                <a:noFill/>
                <a:tableStyleId>{888FFC64-2C68-4ACA-BCDB-3FE2AFD1DB10}</a:tableStyleId>
              </a:tblPr>
              <a:tblGrid>
                <a:gridCol w="811050"/>
                <a:gridCol w="2909175"/>
                <a:gridCol w="2909175"/>
              </a:tblGrid>
              <a:tr h="100000">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What payment apps have you heard about or seen used? What do you know about each one?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2332125">
                <a:tc gridSpan="3">
                  <a:txBody>
                    <a:bodyPr/>
                    <a:lstStyle/>
                    <a:p>
                      <a:pPr indent="0" lvl="0" marL="0" rtl="0" algn="l">
                        <a:spcBef>
                          <a:spcPts val="0"/>
                        </a:spcBef>
                        <a:spcAft>
                          <a:spcPts val="0"/>
                        </a:spcAft>
                        <a:buClr>
                          <a:srgbClr val="000000"/>
                        </a:buClr>
                        <a:buSzPts val="1100"/>
                        <a:buFont typeface="Arial"/>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bl>
          </a:graphicData>
        </a:graphic>
      </p:graphicFrame>
      <p:pic>
        <p:nvPicPr>
          <p:cNvPr id="363" name="Google Shape;363;p47"/>
          <p:cNvPicPr preferRelativeResize="0"/>
          <p:nvPr/>
        </p:nvPicPr>
        <p:blipFill>
          <a:blip r:embed="rId4">
            <a:alphaModFix/>
          </a:blip>
          <a:stretch>
            <a:fillRect/>
          </a:stretch>
        </p:blipFill>
        <p:spPr>
          <a:xfrm>
            <a:off x="2209178" y="8106598"/>
            <a:ext cx="4996300" cy="13268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8"/>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Going Mobile</a:t>
            </a:r>
            <a:endParaRPr/>
          </a:p>
        </p:txBody>
      </p:sp>
      <p:sp>
        <p:nvSpPr>
          <p:cNvPr id="369" name="Google Shape;369;p4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Making Everyday Purchases</a:t>
            </a:r>
            <a:r>
              <a:rPr lang="en"/>
              <a:t> self-paced module.</a:t>
            </a:r>
            <a:endParaRPr/>
          </a:p>
        </p:txBody>
      </p:sp>
      <p:sp>
        <p:nvSpPr>
          <p:cNvPr id="370" name="Google Shape;370;p48"/>
          <p:cNvSpPr txBox="1"/>
          <p:nvPr/>
        </p:nvSpPr>
        <p:spPr>
          <a:xfrm>
            <a:off x="576075" y="1828800"/>
            <a:ext cx="2031000" cy="14481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4"/>
              </a:rPr>
              <a:t>this link</a:t>
            </a:r>
            <a:r>
              <a:rPr lang="en">
                <a:solidFill>
                  <a:schemeClr val="dk1"/>
                </a:solidFill>
                <a:latin typeface="Calibri"/>
                <a:ea typeface="Calibri"/>
                <a:cs typeface="Calibri"/>
                <a:sym typeface="Calibri"/>
              </a:rPr>
              <a:t> </a:t>
            </a:r>
            <a:r>
              <a:rPr lang="en">
                <a:latin typeface="Calibri"/>
                <a:ea typeface="Calibri"/>
                <a:cs typeface="Calibri"/>
                <a:sym typeface="Calibri"/>
              </a:rPr>
              <a:t>or the QR code to the right to replay the video from this module then consider the “would you rather” question below.</a:t>
            </a:r>
            <a:endParaRPr>
              <a:latin typeface="Calibri"/>
              <a:ea typeface="Calibri"/>
              <a:cs typeface="Calibri"/>
              <a:sym typeface="Calibri"/>
            </a:endParaRPr>
          </a:p>
        </p:txBody>
      </p:sp>
      <p:pic>
        <p:nvPicPr>
          <p:cNvPr id="371" name="Google Shape;371;p48">
            <a:hlinkClick r:id="rId5"/>
          </p:cNvPr>
          <p:cNvPicPr preferRelativeResize="0"/>
          <p:nvPr/>
        </p:nvPicPr>
        <p:blipFill rotWithShape="1">
          <a:blip r:embed="rId6">
            <a:alphaModFix/>
          </a:blip>
          <a:srcRect b="1465" l="0" r="0" t="1475"/>
          <a:stretch/>
        </p:blipFill>
        <p:spPr>
          <a:xfrm>
            <a:off x="2858275" y="1836146"/>
            <a:ext cx="2647911" cy="1448627"/>
          </a:xfrm>
          <a:prstGeom prst="rect">
            <a:avLst/>
          </a:prstGeom>
          <a:noFill/>
          <a:ln>
            <a:noFill/>
          </a:ln>
        </p:spPr>
      </p:pic>
      <p:pic>
        <p:nvPicPr>
          <p:cNvPr id="372" name="Google Shape;372;p48"/>
          <p:cNvPicPr preferRelativeResize="0"/>
          <p:nvPr/>
        </p:nvPicPr>
        <p:blipFill rotWithShape="1">
          <a:blip r:embed="rId7">
            <a:alphaModFix/>
          </a:blip>
          <a:srcRect b="0" l="0" r="0" t="0"/>
          <a:stretch/>
        </p:blipFill>
        <p:spPr>
          <a:xfrm>
            <a:off x="5757375" y="1836412"/>
            <a:ext cx="1448101" cy="1448101"/>
          </a:xfrm>
          <a:prstGeom prst="rect">
            <a:avLst/>
          </a:prstGeom>
          <a:noFill/>
          <a:ln>
            <a:noFill/>
          </a:ln>
        </p:spPr>
      </p:pic>
      <p:graphicFrame>
        <p:nvGraphicFramePr>
          <p:cNvPr id="373" name="Google Shape;373;p48"/>
          <p:cNvGraphicFramePr/>
          <p:nvPr/>
        </p:nvGraphicFramePr>
        <p:xfrm>
          <a:off x="576063" y="3795060"/>
          <a:ext cx="3000000" cy="3000000"/>
        </p:xfrm>
        <a:graphic>
          <a:graphicData uri="http://schemas.openxmlformats.org/drawingml/2006/table">
            <a:tbl>
              <a:tblPr>
                <a:noFill/>
                <a:tableStyleId>{888FFC64-2C68-4ACA-BCDB-3FE2AFD1DB10}</a:tableStyleId>
              </a:tblPr>
              <a:tblGrid>
                <a:gridCol w="2873425"/>
                <a:gridCol w="707050"/>
                <a:gridCol w="3048950"/>
              </a:tblGrid>
              <a:tr h="157000">
                <a:tc gridSpan="3">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Would You Rather?</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728750">
                <a:tc>
                  <a:txBody>
                    <a:bodyPr/>
                    <a:lstStyle/>
                    <a:p>
                      <a:pPr indent="0" lvl="0" marL="0" rtl="0" algn="ctr">
                        <a:spcBef>
                          <a:spcPts val="0"/>
                        </a:spcBef>
                        <a:spcAft>
                          <a:spcPts val="0"/>
                        </a:spcAft>
                        <a:buClr>
                          <a:srgbClr val="000000"/>
                        </a:buClr>
                        <a:buSzPts val="1100"/>
                        <a:buFont typeface="Arial"/>
                        <a:buNone/>
                      </a:pPr>
                      <a:r>
                        <a:rPr b="1" lang="en">
                          <a:solidFill>
                            <a:srgbClr val="000000"/>
                          </a:solidFill>
                          <a:latin typeface="Calibri"/>
                          <a:ea typeface="Calibri"/>
                          <a:cs typeface="Calibri"/>
                          <a:sym typeface="Calibri"/>
                        </a:rPr>
                        <a:t>Skip reading the ter`ms and conditions of a payment app and take your chances </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Calibri"/>
                          <a:ea typeface="Calibri"/>
                          <a:cs typeface="Calibri"/>
                          <a:sym typeface="Calibri"/>
                        </a:rPr>
                        <a:t>OR</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a:solidFill>
                            <a:srgbClr val="000000"/>
                          </a:solidFill>
                          <a:latin typeface="Calibri"/>
                          <a:ea typeface="Calibri"/>
                          <a:cs typeface="Calibri"/>
                          <a:sym typeface="Calibri"/>
                        </a:rPr>
                        <a:t>Read the conditions so you know what you’re getting into if you use the app</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74" name="Google Shape;374;p48"/>
          <p:cNvGraphicFramePr/>
          <p:nvPr/>
        </p:nvGraphicFramePr>
        <p:xfrm>
          <a:off x="576075" y="5524475"/>
          <a:ext cx="3000000" cy="3000000"/>
        </p:xfrm>
        <a:graphic>
          <a:graphicData uri="http://schemas.openxmlformats.org/drawingml/2006/table">
            <a:tbl>
              <a:tblPr>
                <a:noFill/>
                <a:tableStyleId>{888FFC64-2C68-4ACA-BCDB-3FE2AFD1DB10}</a:tableStyleId>
              </a:tblPr>
              <a:tblGrid>
                <a:gridCol w="811050"/>
                <a:gridCol w="2909175"/>
                <a:gridCol w="2909175"/>
              </a:tblGrid>
              <a:tr h="100000">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Share your choice and explain your decision.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2332125">
                <a:tc gridSpan="3">
                  <a:txBody>
                    <a:bodyPr/>
                    <a:lstStyle/>
                    <a:p>
                      <a:pPr indent="0" lvl="0" marL="0" rtl="0" algn="l">
                        <a:spcBef>
                          <a:spcPts val="0"/>
                        </a:spcBef>
                        <a:spcAft>
                          <a:spcPts val="0"/>
                        </a:spcAft>
                        <a:buClr>
                          <a:srgbClr val="000000"/>
                        </a:buClr>
                        <a:buSzPts val="1100"/>
                        <a:buFont typeface="Arial"/>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bl>
          </a:graphicData>
        </a:graphic>
      </p:graphicFrame>
      <p:pic>
        <p:nvPicPr>
          <p:cNvPr id="375" name="Google Shape;375;p48">
            <a:hlinkClick r:id="rId8"/>
          </p:cNvPr>
          <p:cNvPicPr preferRelativeResize="0"/>
          <p:nvPr/>
        </p:nvPicPr>
        <p:blipFill>
          <a:blip r:embed="rId9">
            <a:alphaModFix/>
          </a:blip>
          <a:stretch>
            <a:fillRect/>
          </a:stretch>
        </p:blipFill>
        <p:spPr>
          <a:xfrm>
            <a:off x="6413335" y="9690525"/>
            <a:ext cx="792140" cy="274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Making Everyday Purchases</a:t>
            </a:r>
            <a:r>
              <a:rPr lang="en"/>
              <a:t> self-paced module.</a:t>
            </a:r>
            <a:endParaRPr/>
          </a:p>
        </p:txBody>
      </p:sp>
      <p:graphicFrame>
        <p:nvGraphicFramePr>
          <p:cNvPr id="381" name="Google Shape;381;p49"/>
          <p:cNvGraphicFramePr/>
          <p:nvPr/>
        </p:nvGraphicFramePr>
        <p:xfrm>
          <a:off x="576072" y="1371593"/>
          <a:ext cx="3000000" cy="3000000"/>
        </p:xfrm>
        <a:graphic>
          <a:graphicData uri="http://schemas.openxmlformats.org/drawingml/2006/table">
            <a:tbl>
              <a:tblPr>
                <a:noFill/>
                <a:tableStyleId>{888FFC64-2C68-4ACA-BCDB-3FE2AFD1DB10}</a:tableStyleId>
              </a:tblPr>
              <a:tblGrid>
                <a:gridCol w="929850"/>
                <a:gridCol w="5699550"/>
              </a:tblGrid>
              <a:tr h="5673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Write four tips for people who are considering using mobile payment options, such as a digital wallet or an app to send money to friends.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368750">
                <a:tc>
                  <a:txBody>
                    <a:bodyPr/>
                    <a:lstStyle/>
                    <a:p>
                      <a:pPr indent="0" lvl="0" marL="0" rtl="0" algn="l">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Tip</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804950">
                <a:tc>
                  <a:txBody>
                    <a:bodyPr/>
                    <a:lstStyle/>
                    <a:p>
                      <a:pPr indent="0" lvl="0" marL="0" rtl="0" algn="ctr">
                        <a:spcBef>
                          <a:spcPts val="0"/>
                        </a:spcBef>
                        <a:spcAft>
                          <a:spcPts val="0"/>
                        </a:spcAft>
                        <a:buNone/>
                      </a:pPr>
                      <a:r>
                        <a:rPr b="1" lang="en">
                          <a:latin typeface="Calibri"/>
                          <a:ea typeface="Calibri"/>
                          <a:cs typeface="Calibri"/>
                          <a:sym typeface="Calibri"/>
                        </a:rPr>
                        <a:t>1</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804950">
                <a:tc>
                  <a:txBody>
                    <a:bodyPr/>
                    <a:lstStyle/>
                    <a:p>
                      <a:pPr indent="0" lvl="0" marL="0" rtl="0" algn="ctr">
                        <a:spcBef>
                          <a:spcPts val="0"/>
                        </a:spcBef>
                        <a:spcAft>
                          <a:spcPts val="0"/>
                        </a:spcAft>
                        <a:buNone/>
                      </a:pPr>
                      <a:r>
                        <a:rPr b="1" lang="en">
                          <a:latin typeface="Calibri"/>
                          <a:ea typeface="Calibri"/>
                          <a:cs typeface="Calibri"/>
                          <a:sym typeface="Calibri"/>
                        </a:rPr>
                        <a:t>2</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804950">
                <a:tc>
                  <a:txBody>
                    <a:bodyPr/>
                    <a:lstStyle/>
                    <a:p>
                      <a:pPr indent="0" lvl="0" marL="0" rtl="0" algn="ctr">
                        <a:spcBef>
                          <a:spcPts val="0"/>
                        </a:spcBef>
                        <a:spcAft>
                          <a:spcPts val="0"/>
                        </a:spcAft>
                        <a:buNone/>
                      </a:pPr>
                      <a:r>
                        <a:rPr b="1" lang="en">
                          <a:latin typeface="Calibri"/>
                          <a:ea typeface="Calibri"/>
                          <a:cs typeface="Calibri"/>
                          <a:sym typeface="Calibri"/>
                        </a:rPr>
                        <a:t>3</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804950">
                <a:tc>
                  <a:txBody>
                    <a:bodyPr/>
                    <a:lstStyle/>
                    <a:p>
                      <a:pPr indent="0" lvl="0" marL="0" rtl="0" algn="ctr">
                        <a:spcBef>
                          <a:spcPts val="0"/>
                        </a:spcBef>
                        <a:spcAft>
                          <a:spcPts val="0"/>
                        </a:spcAft>
                        <a:buNone/>
                      </a:pPr>
                      <a:r>
                        <a:rPr b="1" lang="en">
                          <a:latin typeface="Calibri"/>
                          <a:ea typeface="Calibri"/>
                          <a:cs typeface="Calibri"/>
                          <a:sym typeface="Calibri"/>
                        </a:rPr>
                        <a:t>4</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graphicFrame>
        <p:nvGraphicFramePr>
          <p:cNvPr id="382" name="Google Shape;382;p49"/>
          <p:cNvGraphicFramePr/>
          <p:nvPr/>
        </p:nvGraphicFramePr>
        <p:xfrm>
          <a:off x="576063" y="5868560"/>
          <a:ext cx="3000000" cy="3000000"/>
        </p:xfrm>
        <a:graphic>
          <a:graphicData uri="http://schemas.openxmlformats.org/drawingml/2006/table">
            <a:tbl>
              <a:tblPr>
                <a:noFill/>
                <a:tableStyleId>{888FFC64-2C68-4ACA-BCDB-3FE2AFD1DB10}</a:tableStyleId>
              </a:tblPr>
              <a:tblGrid>
                <a:gridCol w="2209800"/>
                <a:gridCol w="2209800"/>
                <a:gridCol w="2209800"/>
              </a:tblGrid>
              <a:tr h="15250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payment method would you select for each scenario and why?</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100000">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Going Out to Eat with Friends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Paying a Friend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Buying a New Phone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2574450">
                <a:tc>
                  <a:txBody>
                    <a:bodyPr/>
                    <a:lstStyle/>
                    <a:p>
                      <a:pPr indent="0" lvl="0" marL="0" rtl="0" algn="ctr">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383" name="Google Shape;383;p49"/>
          <p:cNvPicPr preferRelativeResize="0"/>
          <p:nvPr/>
        </p:nvPicPr>
        <p:blipFill>
          <a:blip r:embed="rId4">
            <a:alphaModFix/>
          </a:blip>
          <a:stretch>
            <a:fillRect/>
          </a:stretch>
        </p:blipFill>
        <p:spPr>
          <a:xfrm>
            <a:off x="947974" y="8393739"/>
            <a:ext cx="1359460" cy="951436"/>
          </a:xfrm>
          <a:prstGeom prst="rect">
            <a:avLst/>
          </a:prstGeom>
          <a:noFill/>
          <a:ln>
            <a:noFill/>
          </a:ln>
        </p:spPr>
      </p:pic>
      <p:pic>
        <p:nvPicPr>
          <p:cNvPr id="384" name="Google Shape;384;p49"/>
          <p:cNvPicPr preferRelativeResize="0"/>
          <p:nvPr/>
        </p:nvPicPr>
        <p:blipFill>
          <a:blip r:embed="rId5">
            <a:alphaModFix/>
          </a:blip>
          <a:stretch>
            <a:fillRect/>
          </a:stretch>
        </p:blipFill>
        <p:spPr>
          <a:xfrm>
            <a:off x="3325290" y="8393730"/>
            <a:ext cx="924457" cy="951436"/>
          </a:xfrm>
          <a:prstGeom prst="rect">
            <a:avLst/>
          </a:prstGeom>
          <a:noFill/>
          <a:ln>
            <a:noFill/>
          </a:ln>
        </p:spPr>
      </p:pic>
      <p:pic>
        <p:nvPicPr>
          <p:cNvPr id="385" name="Google Shape;385;p49"/>
          <p:cNvPicPr preferRelativeResize="0"/>
          <p:nvPr/>
        </p:nvPicPr>
        <p:blipFill>
          <a:blip r:embed="rId6">
            <a:alphaModFix/>
          </a:blip>
          <a:stretch>
            <a:fillRect/>
          </a:stretch>
        </p:blipFill>
        <p:spPr>
          <a:xfrm>
            <a:off x="5617184" y="8322650"/>
            <a:ext cx="924465" cy="102251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5: Making Everyday Purchases. </a:t>
            </a:r>
            <a:endParaRPr/>
          </a:p>
        </p:txBody>
      </p:sp>
      <p:graphicFrame>
        <p:nvGraphicFramePr>
          <p:cNvPr id="391" name="Google Shape;391;p50"/>
          <p:cNvGraphicFramePr/>
          <p:nvPr/>
        </p:nvGraphicFramePr>
        <p:xfrm>
          <a:off x="576072" y="7118568"/>
          <a:ext cx="3000000" cy="3000000"/>
        </p:xfrm>
        <a:graphic>
          <a:graphicData uri="http://schemas.openxmlformats.org/drawingml/2006/table">
            <a:tbl>
              <a:tblPr>
                <a:noFill/>
                <a:tableStyleId>{888FFC64-2C68-4ACA-BCDB-3FE2AFD1DB10}</a:tableStyleId>
              </a:tblPr>
              <a:tblGrid>
                <a:gridCol w="3125150"/>
                <a:gridCol w="875975"/>
                <a:gridCol w="875975"/>
                <a:gridCol w="875975"/>
                <a:gridCol w="875975"/>
              </a:tblGrid>
              <a:tr h="3136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5789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one after completing this topic?</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522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give examples of situations in which one payment method is more appropriate to use than another.</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25867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compare and contrast various methods of payment.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392" name="Google Shape;392;p50"/>
          <p:cNvPicPr preferRelativeResize="0"/>
          <p:nvPr/>
        </p:nvPicPr>
        <p:blipFill>
          <a:blip r:embed="rId3">
            <a:alphaModFix/>
          </a:blip>
          <a:stretch>
            <a:fillRect/>
          </a:stretch>
        </p:blipFill>
        <p:spPr>
          <a:xfrm>
            <a:off x="576075" y="6325378"/>
            <a:ext cx="2687475" cy="691225"/>
          </a:xfrm>
          <a:prstGeom prst="rect">
            <a:avLst/>
          </a:prstGeom>
          <a:noFill/>
          <a:ln>
            <a:noFill/>
          </a:ln>
        </p:spPr>
      </p:pic>
      <p:sp>
        <p:nvSpPr>
          <p:cNvPr id="393" name="Google Shape;393;p50"/>
          <p:cNvSpPr txBox="1"/>
          <p:nvPr>
            <p:ph idx="1" type="body"/>
          </p:nvPr>
        </p:nvSpPr>
        <p:spPr>
          <a:xfrm>
            <a:off x="576075" y="1371600"/>
            <a:ext cx="6629400" cy="89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In this module, you learned about different forms of payment. As you think about your future, which ones do you think you will use? Describe a scenario in which you would use each form of payment you selected. </a:t>
            </a:r>
            <a:endParaRPr b="1"/>
          </a:p>
        </p:txBody>
      </p:sp>
      <p:graphicFrame>
        <p:nvGraphicFramePr>
          <p:cNvPr id="394" name="Google Shape;394;p50"/>
          <p:cNvGraphicFramePr/>
          <p:nvPr/>
        </p:nvGraphicFramePr>
        <p:xfrm>
          <a:off x="576075" y="2237836"/>
          <a:ext cx="3000000" cy="3000000"/>
        </p:xfrm>
        <a:graphic>
          <a:graphicData uri="http://schemas.openxmlformats.org/drawingml/2006/table">
            <a:tbl>
              <a:tblPr>
                <a:noFill/>
                <a:tableStyleId>{888FFC64-2C68-4ACA-BCDB-3FE2AFD1DB10}</a:tableStyleId>
              </a:tblPr>
              <a:tblGrid>
                <a:gridCol w="2561250"/>
                <a:gridCol w="2034075"/>
                <a:gridCol w="2034075"/>
              </a:tblGrid>
              <a:tr h="374600">
                <a:tc>
                  <a:txBody>
                    <a:bodyPr/>
                    <a:lstStyle/>
                    <a:p>
                      <a:pPr indent="0" lvl="0" marL="0" rtl="0" algn="l">
                        <a:spcBef>
                          <a:spcPts val="0"/>
                        </a:spcBef>
                        <a:spcAft>
                          <a:spcPts val="0"/>
                        </a:spcAft>
                        <a:buNone/>
                      </a:pPr>
                      <a:r>
                        <a:t/>
                      </a:r>
                      <a:endParaRPr b="1" sz="1200">
                        <a:latin typeface="Calibri"/>
                        <a:ea typeface="Calibri"/>
                        <a:cs typeface="Calibri"/>
                        <a:sym typeface="Calibri"/>
                      </a:endParaRPr>
                    </a:p>
                  </a:txBody>
                  <a:tcPr marT="91425" marB="91425" marR="91425" marL="91425">
                    <a:lnL cap="flat" cmpd="sng" w="9525">
                      <a:solidFill>
                        <a:schemeClr val="lt1"/>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Expect to Use?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Scenario</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448325">
                <a:tc>
                  <a:txBody>
                    <a:bodyPr/>
                    <a:lstStyle/>
                    <a:p>
                      <a:pPr indent="0" lvl="0" marL="0" rtl="0" algn="l">
                        <a:spcBef>
                          <a:spcPts val="0"/>
                        </a:spcBef>
                        <a:spcAft>
                          <a:spcPts val="0"/>
                        </a:spcAft>
                        <a:buNone/>
                      </a:pPr>
                      <a:r>
                        <a:rPr b="1" lang="en">
                          <a:latin typeface="Calibri"/>
                          <a:ea typeface="Calibri"/>
                          <a:cs typeface="Calibri"/>
                          <a:sym typeface="Calibri"/>
                        </a:rPr>
                        <a:t>Cash</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83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Checks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8325">
                <a:tc>
                  <a:txBody>
                    <a:bodyPr/>
                    <a:lstStyle/>
                    <a:p>
                      <a:pPr indent="0" lvl="0" marL="0" rtl="0" algn="l">
                        <a:spcBef>
                          <a:spcPts val="0"/>
                        </a:spcBef>
                        <a:spcAft>
                          <a:spcPts val="0"/>
                        </a:spcAft>
                        <a:buNone/>
                      </a:pPr>
                      <a:r>
                        <a:rPr b="1" lang="en">
                          <a:latin typeface="Calibri"/>
                          <a:ea typeface="Calibri"/>
                          <a:cs typeface="Calibri"/>
                          <a:sym typeface="Calibri"/>
                        </a:rPr>
                        <a:t>Debit Card</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832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Credit Card</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83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Automatic Withdrawal</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057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 Digital Wallet on Your Phone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057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App to Send Money to Friends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1"/>
          <p:cNvSpPr txBox="1"/>
          <p:nvPr>
            <p:ph type="ctrTitle"/>
          </p:nvPr>
        </p:nvSpPr>
        <p:spPr>
          <a:xfrm>
            <a:off x="521208"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USING FINANCIAL SERVICES</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
              <a:t>Wrap Up</a:t>
            </a:r>
            <a:endParaRPr b="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2"/>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2</a:t>
            </a:r>
            <a:r>
              <a:rPr lang="en"/>
              <a:t>: Glossary of Key Terms</a:t>
            </a:r>
            <a:endParaRPr/>
          </a:p>
        </p:txBody>
      </p:sp>
      <p:graphicFrame>
        <p:nvGraphicFramePr>
          <p:cNvPr id="405" name="Google Shape;405;p52"/>
          <p:cNvGraphicFramePr/>
          <p:nvPr/>
        </p:nvGraphicFramePr>
        <p:xfrm>
          <a:off x="576075" y="1828806"/>
          <a:ext cx="3000000" cy="3000000"/>
        </p:xfrm>
        <a:graphic>
          <a:graphicData uri="http://schemas.openxmlformats.org/drawingml/2006/table">
            <a:tbl>
              <a:tblPr>
                <a:noFill/>
                <a:tableStyleId>{888FFC64-2C68-4ACA-BCDB-3FE2AFD1DB10}</a:tableStyleId>
              </a:tblPr>
              <a:tblGrid>
                <a:gridCol w="1199400"/>
                <a:gridCol w="2562525"/>
                <a:gridCol w="2867475"/>
              </a:tblGrid>
              <a:tr h="3995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987125">
                <a:tc>
                  <a:txBody>
                    <a:bodyPr/>
                    <a:lstStyle/>
                    <a:p>
                      <a:pPr indent="0" lvl="0" marL="0" rtl="0" algn="l">
                        <a:spcBef>
                          <a:spcPts val="0"/>
                        </a:spcBef>
                        <a:spcAft>
                          <a:spcPts val="0"/>
                        </a:spcAft>
                        <a:buNone/>
                      </a:pPr>
                      <a:r>
                        <a:rPr b="1" lang="en">
                          <a:latin typeface="Calibri"/>
                          <a:ea typeface="Calibri"/>
                          <a:cs typeface="Calibri"/>
                          <a:sym typeface="Calibri"/>
                        </a:rPr>
                        <a:t>ATM</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machine that lets people put money into or take money out of their bank accounts; short for </a:t>
                      </a:r>
                      <a:r>
                        <a:rPr lang="en" sz="1200">
                          <a:latin typeface="Calibri"/>
                          <a:ea typeface="Calibri"/>
                          <a:cs typeface="Calibri"/>
                          <a:sym typeface="Calibri"/>
                        </a:rPr>
                        <a:t>Automated Teller Machine</a:t>
                      </a:r>
                      <a:r>
                        <a:rPr lang="en" sz="1200">
                          <a:latin typeface="Calibri"/>
                          <a:ea typeface="Calibri"/>
                          <a:cs typeface="Calibri"/>
                          <a:sym typeface="Calibri"/>
                        </a:rPr>
                        <a: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239700">
                <a:tc>
                  <a:txBody>
                    <a:bodyPr/>
                    <a:lstStyle/>
                    <a:p>
                      <a:pPr indent="0" lvl="0" marL="0" rtl="0" algn="l">
                        <a:spcBef>
                          <a:spcPts val="0"/>
                        </a:spcBef>
                        <a:spcAft>
                          <a:spcPts val="0"/>
                        </a:spcAft>
                        <a:buNone/>
                      </a:pPr>
                      <a:r>
                        <a:rPr b="1" lang="en">
                          <a:latin typeface="Calibri"/>
                          <a:ea typeface="Calibri"/>
                          <a:cs typeface="Calibri"/>
                          <a:sym typeface="Calibri"/>
                        </a:rPr>
                        <a:t>Automatic Withdrawal</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The process of removing a predetermined amount of money from a person’s account at a financial institution according to a set schedule often for the purpose of paying a bill.</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87125">
                <a:tc>
                  <a:txBody>
                    <a:bodyPr/>
                    <a:lstStyle/>
                    <a:p>
                      <a:pPr indent="0" lvl="0" marL="0" rtl="0" algn="l">
                        <a:spcBef>
                          <a:spcPts val="0"/>
                        </a:spcBef>
                        <a:spcAft>
                          <a:spcPts val="0"/>
                        </a:spcAft>
                        <a:buNone/>
                      </a:pPr>
                      <a:r>
                        <a:rPr b="1" lang="en">
                          <a:latin typeface="Calibri"/>
                          <a:ea typeface="Calibri"/>
                          <a:cs typeface="Calibri"/>
                          <a:sym typeface="Calibri"/>
                        </a:rPr>
                        <a:t>Balance</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The amount of money in one’s account at a specific point in time.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87125">
                <a:tc>
                  <a:txBody>
                    <a:bodyPr/>
                    <a:lstStyle/>
                    <a:p>
                      <a:pPr indent="0" lvl="0" marL="0" rtl="0" algn="l">
                        <a:spcBef>
                          <a:spcPts val="0"/>
                        </a:spcBef>
                        <a:spcAft>
                          <a:spcPts val="0"/>
                        </a:spcAft>
                        <a:buNone/>
                      </a:pPr>
                      <a:r>
                        <a:rPr b="1" lang="en">
                          <a:latin typeface="Calibri"/>
                          <a:ea typeface="Calibri"/>
                          <a:cs typeface="Calibri"/>
                          <a:sym typeface="Calibri"/>
                        </a:rPr>
                        <a:t>Bank</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financial institution licensed to receive deposits and make loans.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87125">
                <a:tc>
                  <a:txBody>
                    <a:bodyPr/>
                    <a:lstStyle/>
                    <a:p>
                      <a:pPr indent="0" lvl="0" marL="0" rtl="0" algn="l">
                        <a:spcBef>
                          <a:spcPts val="0"/>
                        </a:spcBef>
                        <a:spcAft>
                          <a:spcPts val="0"/>
                        </a:spcAft>
                        <a:buNone/>
                      </a:pPr>
                      <a:r>
                        <a:rPr b="1" lang="en">
                          <a:latin typeface="Calibri"/>
                          <a:ea typeface="Calibri"/>
                          <a:cs typeface="Calibri"/>
                          <a:sym typeface="Calibri"/>
                        </a:rPr>
                        <a:t>Branch</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physical location of a bank or credit union.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87125">
                <a:tc>
                  <a:txBody>
                    <a:bodyPr/>
                    <a:lstStyle/>
                    <a:p>
                      <a:pPr indent="0" lvl="0" marL="0" rtl="0" algn="l">
                        <a:spcBef>
                          <a:spcPts val="0"/>
                        </a:spcBef>
                        <a:spcAft>
                          <a:spcPts val="0"/>
                        </a:spcAft>
                        <a:buClr>
                          <a:srgbClr val="000000"/>
                        </a:buClr>
                        <a:buSzPts val="1100"/>
                        <a:buFont typeface="Arial"/>
                        <a:buNone/>
                      </a:pPr>
                      <a:r>
                        <a:rPr b="1" lang="en">
                          <a:solidFill>
                            <a:srgbClr val="000000"/>
                          </a:solidFill>
                          <a:latin typeface="Calibri"/>
                          <a:ea typeface="Calibri"/>
                          <a:cs typeface="Calibri"/>
                          <a:sym typeface="Calibri"/>
                        </a:rPr>
                        <a:t>Check </a:t>
                      </a:r>
                      <a:r>
                        <a:rPr b="1" lang="en">
                          <a:latin typeface="Calibri"/>
                          <a:ea typeface="Calibri"/>
                          <a:cs typeface="Calibri"/>
                          <a:sym typeface="Calibri"/>
                        </a:rPr>
                        <a:t>C</a:t>
                      </a:r>
                      <a:r>
                        <a:rPr b="1" lang="en">
                          <a:solidFill>
                            <a:srgbClr val="000000"/>
                          </a:solidFill>
                          <a:latin typeface="Calibri"/>
                          <a:ea typeface="Calibri"/>
                          <a:cs typeface="Calibri"/>
                          <a:sym typeface="Calibri"/>
                        </a:rPr>
                        <a:t>ashers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Businesses that cash checks for a fee.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87125">
                <a:tc>
                  <a:txBody>
                    <a:bodyPr/>
                    <a:lstStyle/>
                    <a:p>
                      <a:pPr indent="0" lvl="0" marL="0" rtl="0" algn="l">
                        <a:spcBef>
                          <a:spcPts val="0"/>
                        </a:spcBef>
                        <a:spcAft>
                          <a:spcPts val="0"/>
                        </a:spcAft>
                        <a:buClr>
                          <a:srgbClr val="000000"/>
                        </a:buClr>
                        <a:buSzPts val="1100"/>
                        <a:buFont typeface="Arial"/>
                        <a:buNone/>
                      </a:pPr>
                      <a:r>
                        <a:rPr b="1" lang="en">
                          <a:solidFill>
                            <a:srgbClr val="000000"/>
                          </a:solidFill>
                          <a:latin typeface="Calibri"/>
                          <a:ea typeface="Calibri"/>
                          <a:cs typeface="Calibri"/>
                          <a:sym typeface="Calibri"/>
                        </a:rPr>
                        <a:t>Checking </a:t>
                      </a:r>
                      <a:r>
                        <a:rPr b="1" lang="en">
                          <a:latin typeface="Calibri"/>
                          <a:ea typeface="Calibri"/>
                          <a:cs typeface="Calibri"/>
                          <a:sym typeface="Calibri"/>
                        </a:rPr>
                        <a:t>A</a:t>
                      </a:r>
                      <a:r>
                        <a:rPr b="1" lang="en">
                          <a:solidFill>
                            <a:srgbClr val="000000"/>
                          </a:solidFill>
                          <a:latin typeface="Calibri"/>
                          <a:ea typeface="Calibri"/>
                          <a:cs typeface="Calibri"/>
                          <a:sym typeface="Calibri"/>
                        </a:rPr>
                        <a:t>ccounts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An account at a financial institution which people often use to pay bills, make purchases, and deposit money they earn from working.</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2: Glossary of Key Terms (continued)</a:t>
            </a:r>
            <a:endParaRPr/>
          </a:p>
        </p:txBody>
      </p:sp>
      <p:graphicFrame>
        <p:nvGraphicFramePr>
          <p:cNvPr id="411" name="Google Shape;411;p53"/>
          <p:cNvGraphicFramePr/>
          <p:nvPr/>
        </p:nvGraphicFramePr>
        <p:xfrm>
          <a:off x="576075" y="1828806"/>
          <a:ext cx="3000000" cy="3000000"/>
        </p:xfrm>
        <a:graphic>
          <a:graphicData uri="http://schemas.openxmlformats.org/drawingml/2006/table">
            <a:tbl>
              <a:tblPr>
                <a:noFill/>
                <a:tableStyleId>{888FFC64-2C68-4ACA-BCDB-3FE2AFD1DB10}</a:tableStyleId>
              </a:tblPr>
              <a:tblGrid>
                <a:gridCol w="1199400"/>
                <a:gridCol w="2562525"/>
                <a:gridCol w="2867475"/>
              </a:tblGrid>
              <a:tr h="1695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193725">
                <a:tc>
                  <a:txBody>
                    <a:bodyPr/>
                    <a:lstStyle/>
                    <a:p>
                      <a:pPr indent="0" lvl="0" marL="0" rtl="0" algn="l">
                        <a:spcBef>
                          <a:spcPts val="0"/>
                        </a:spcBef>
                        <a:spcAft>
                          <a:spcPts val="0"/>
                        </a:spcAft>
                        <a:buClr>
                          <a:srgbClr val="000000"/>
                        </a:buClr>
                        <a:buSzPts val="1100"/>
                        <a:buFont typeface="Arial"/>
                        <a:buNone/>
                      </a:pPr>
                      <a:r>
                        <a:rPr b="1" lang="en">
                          <a:solidFill>
                            <a:srgbClr val="000000"/>
                          </a:solidFill>
                          <a:latin typeface="Calibri"/>
                          <a:ea typeface="Calibri"/>
                          <a:cs typeface="Calibri"/>
                          <a:sym typeface="Calibri"/>
                        </a:rPr>
                        <a:t>Credit </a:t>
                      </a:r>
                      <a:r>
                        <a:rPr b="1" lang="en">
                          <a:latin typeface="Calibri"/>
                          <a:ea typeface="Calibri"/>
                          <a:cs typeface="Calibri"/>
                          <a:sym typeface="Calibri"/>
                        </a:rPr>
                        <a:t>C</a:t>
                      </a:r>
                      <a:r>
                        <a:rPr b="1" lang="en">
                          <a:solidFill>
                            <a:srgbClr val="000000"/>
                          </a:solidFill>
                          <a:latin typeface="Calibri"/>
                          <a:ea typeface="Calibri"/>
                          <a:cs typeface="Calibri"/>
                          <a:sym typeface="Calibri"/>
                        </a:rPr>
                        <a:t>ard</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A payment card issued to a user (cardholder) as a method of payment, which allows the cardholder to buy goods and services based on the promise to pay for them later.</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93725">
                <a:tc>
                  <a:txBody>
                    <a:bodyPr/>
                    <a:lstStyle/>
                    <a:p>
                      <a:pPr indent="0" lvl="0" marL="0" rtl="0" algn="l">
                        <a:spcBef>
                          <a:spcPts val="0"/>
                        </a:spcBef>
                        <a:spcAft>
                          <a:spcPts val="0"/>
                        </a:spcAft>
                        <a:buNone/>
                      </a:pPr>
                      <a:r>
                        <a:rPr b="1" lang="en">
                          <a:solidFill>
                            <a:srgbClr val="000000"/>
                          </a:solidFill>
                          <a:latin typeface="Calibri"/>
                          <a:ea typeface="Calibri"/>
                          <a:cs typeface="Calibri"/>
                          <a:sym typeface="Calibri"/>
                        </a:rPr>
                        <a:t>Credit </a:t>
                      </a:r>
                      <a:r>
                        <a:rPr b="1" lang="en">
                          <a:latin typeface="Calibri"/>
                          <a:ea typeface="Calibri"/>
                          <a:cs typeface="Calibri"/>
                          <a:sym typeface="Calibri"/>
                        </a:rPr>
                        <a:t>U</a:t>
                      </a:r>
                      <a:r>
                        <a:rPr b="1" lang="en">
                          <a:solidFill>
                            <a:srgbClr val="000000"/>
                          </a:solidFill>
                          <a:latin typeface="Calibri"/>
                          <a:ea typeface="Calibri"/>
                          <a:cs typeface="Calibri"/>
                          <a:sym typeface="Calibri"/>
                        </a:rPr>
                        <a:t>nion</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rgbClr val="000000"/>
                        </a:buClr>
                        <a:buSzPts val="1100"/>
                        <a:buFont typeface="Arial"/>
                        <a:buNone/>
                      </a:pPr>
                      <a:r>
                        <a:rPr lang="en" sz="1200">
                          <a:latin typeface="Calibri"/>
                          <a:ea typeface="Calibri"/>
                          <a:cs typeface="Calibri"/>
                          <a:sym typeface="Calibri"/>
                        </a:rPr>
                        <a:t>A cooperative association that makes small loans to its members at low interest rates and offers other banking services (such as savings and checking accounts).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93725">
                <a:tc>
                  <a:txBody>
                    <a:bodyPr/>
                    <a:lstStyle/>
                    <a:p>
                      <a:pPr indent="0" lvl="0" marL="0" rtl="0" algn="l">
                        <a:spcBef>
                          <a:spcPts val="400"/>
                        </a:spcBef>
                        <a:spcAft>
                          <a:spcPts val="0"/>
                        </a:spcAft>
                        <a:buClr>
                          <a:srgbClr val="000000"/>
                        </a:buClr>
                        <a:buSzPts val="1100"/>
                        <a:buFont typeface="Arial"/>
                        <a:buNone/>
                      </a:pPr>
                      <a:r>
                        <a:rPr b="1" lang="en">
                          <a:solidFill>
                            <a:srgbClr val="000000"/>
                          </a:solidFill>
                          <a:latin typeface="Calibri"/>
                          <a:ea typeface="Calibri"/>
                          <a:cs typeface="Calibri"/>
                          <a:sym typeface="Calibri"/>
                        </a:rPr>
                        <a:t>Debit </a:t>
                      </a:r>
                      <a:r>
                        <a:rPr b="1" lang="en">
                          <a:latin typeface="Calibri"/>
                          <a:ea typeface="Calibri"/>
                          <a:cs typeface="Calibri"/>
                          <a:sym typeface="Calibri"/>
                        </a:rPr>
                        <a:t>C</a:t>
                      </a:r>
                      <a:r>
                        <a:rPr b="1" lang="en">
                          <a:solidFill>
                            <a:srgbClr val="000000"/>
                          </a:solidFill>
                          <a:latin typeface="Calibri"/>
                          <a:ea typeface="Calibri"/>
                          <a:cs typeface="Calibri"/>
                          <a:sym typeface="Calibri"/>
                        </a:rPr>
                        <a:t>ard</a:t>
                      </a:r>
                      <a:endParaRPr>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08750"/>
                        </a:lnSpc>
                        <a:spcBef>
                          <a:spcPts val="120"/>
                        </a:spcBef>
                        <a:spcAft>
                          <a:spcPts val="0"/>
                        </a:spcAft>
                        <a:buClr>
                          <a:srgbClr val="000000"/>
                        </a:buClr>
                        <a:buSzPts val="1100"/>
                        <a:buFont typeface="Arial"/>
                        <a:buNone/>
                      </a:pPr>
                      <a:r>
                        <a:rPr lang="en" sz="1200">
                          <a:latin typeface="Calibri"/>
                          <a:ea typeface="Calibri"/>
                          <a:cs typeface="Calibri"/>
                          <a:sym typeface="Calibri"/>
                        </a:rPr>
                        <a:t>A plastic payment card that provides the user (cardholder) electronic access to </a:t>
                      </a:r>
                      <a:r>
                        <a:rPr lang="en" sz="1200">
                          <a:latin typeface="Calibri"/>
                          <a:ea typeface="Calibri"/>
                          <a:cs typeface="Calibri"/>
                          <a:sym typeface="Calibri"/>
                        </a:rPr>
                        <a:t>their</a:t>
                      </a:r>
                      <a:r>
                        <a:rPr lang="en" sz="1200">
                          <a:latin typeface="Calibri"/>
                          <a:ea typeface="Calibri"/>
                          <a:cs typeface="Calibri"/>
                          <a:sym typeface="Calibri"/>
                        </a:rPr>
                        <a:t> bank account and enables the cardholder to immediately pay for items.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93725">
                <a:tc>
                  <a:txBody>
                    <a:bodyPr/>
                    <a:lstStyle/>
                    <a:p>
                      <a:pPr indent="0" lvl="0" marL="0" rtl="0" algn="l">
                        <a:spcBef>
                          <a:spcPts val="0"/>
                        </a:spcBef>
                        <a:spcAft>
                          <a:spcPts val="0"/>
                        </a:spcAft>
                        <a:buNone/>
                      </a:pPr>
                      <a:r>
                        <a:rPr b="1" lang="en">
                          <a:solidFill>
                            <a:srgbClr val="000000"/>
                          </a:solidFill>
                          <a:latin typeface="Calibri"/>
                          <a:ea typeface="Calibri"/>
                          <a:cs typeface="Calibri"/>
                          <a:sym typeface="Calibri"/>
                        </a:rPr>
                        <a:t>Deposit</a:t>
                      </a:r>
                      <a:endParaRPr>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Adding money to an account at a financial institution.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93725">
                <a:tc>
                  <a:txBody>
                    <a:bodyPr/>
                    <a:lstStyle/>
                    <a:p>
                      <a:pPr indent="0" lvl="0" marL="0" rtl="0" algn="l">
                        <a:spcBef>
                          <a:spcPts val="0"/>
                        </a:spcBef>
                        <a:spcAft>
                          <a:spcPts val="0"/>
                        </a:spcAft>
                        <a:buNone/>
                      </a:pPr>
                      <a:r>
                        <a:rPr b="1" lang="en">
                          <a:solidFill>
                            <a:srgbClr val="000000"/>
                          </a:solidFill>
                          <a:latin typeface="Calibri"/>
                          <a:ea typeface="Calibri"/>
                          <a:cs typeface="Calibri"/>
                          <a:sym typeface="Calibri"/>
                        </a:rPr>
                        <a:t>Digital </a:t>
                      </a:r>
                      <a:r>
                        <a:rPr b="1" lang="en">
                          <a:latin typeface="Calibri"/>
                          <a:ea typeface="Calibri"/>
                          <a:cs typeface="Calibri"/>
                          <a:sym typeface="Calibri"/>
                        </a:rPr>
                        <a:t>W</a:t>
                      </a:r>
                      <a:r>
                        <a:rPr b="1" lang="en">
                          <a:solidFill>
                            <a:srgbClr val="000000"/>
                          </a:solidFill>
                          <a:latin typeface="Calibri"/>
                          <a:ea typeface="Calibri"/>
                          <a:cs typeface="Calibri"/>
                          <a:sym typeface="Calibri"/>
                        </a:rPr>
                        <a:t>allet</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way to use payment methods such as debit and credit cards from a smartphone; examples include Apple Pay, Google Pay, and Samsung Pay.</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93725">
                <a:tc>
                  <a:txBody>
                    <a:bodyPr/>
                    <a:lstStyle/>
                    <a:p>
                      <a:pPr indent="0" lvl="0" marL="0" rtl="0" algn="l">
                        <a:spcBef>
                          <a:spcPts val="0"/>
                        </a:spcBef>
                        <a:spcAft>
                          <a:spcPts val="0"/>
                        </a:spcAft>
                        <a:buNone/>
                      </a:pPr>
                      <a:r>
                        <a:rPr b="1" lang="en">
                          <a:solidFill>
                            <a:srgbClr val="000000"/>
                          </a:solidFill>
                          <a:latin typeface="Calibri"/>
                          <a:ea typeface="Calibri"/>
                          <a:cs typeface="Calibri"/>
                          <a:sym typeface="Calibri"/>
                        </a:rPr>
                        <a:t>Direct </a:t>
                      </a:r>
                      <a:r>
                        <a:rPr b="1" lang="en">
                          <a:latin typeface="Calibri"/>
                          <a:ea typeface="Calibri"/>
                          <a:cs typeface="Calibri"/>
                          <a:sym typeface="Calibri"/>
                        </a:rPr>
                        <a:t>D</a:t>
                      </a:r>
                      <a:r>
                        <a:rPr b="1" lang="en">
                          <a:solidFill>
                            <a:srgbClr val="000000"/>
                          </a:solidFill>
                          <a:latin typeface="Calibri"/>
                          <a:ea typeface="Calibri"/>
                          <a:cs typeface="Calibri"/>
                          <a:sym typeface="Calibri"/>
                        </a:rPr>
                        <a:t>eposit</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The electronic transfer of a payment directly from the payer’s account to the recipient's account, such as from an employer’s account to an employee’s.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2: Glossary of Key Terms (continued)</a:t>
            </a:r>
            <a:endParaRPr/>
          </a:p>
        </p:txBody>
      </p:sp>
      <p:graphicFrame>
        <p:nvGraphicFramePr>
          <p:cNvPr id="417" name="Google Shape;417;p54"/>
          <p:cNvGraphicFramePr/>
          <p:nvPr/>
        </p:nvGraphicFramePr>
        <p:xfrm>
          <a:off x="576075" y="1828806"/>
          <a:ext cx="3000000" cy="3000000"/>
        </p:xfrm>
        <a:graphic>
          <a:graphicData uri="http://schemas.openxmlformats.org/drawingml/2006/table">
            <a:tbl>
              <a:tblPr>
                <a:noFill/>
                <a:tableStyleId>{888FFC64-2C68-4ACA-BCDB-3FE2AFD1DB10}</a:tableStyleId>
              </a:tblPr>
              <a:tblGrid>
                <a:gridCol w="1199400"/>
                <a:gridCol w="2562525"/>
                <a:gridCol w="2867475"/>
              </a:tblGrid>
              <a:tr h="1284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999850">
                <a:tc>
                  <a:txBody>
                    <a:bodyPr/>
                    <a:lstStyle/>
                    <a:p>
                      <a:pPr indent="0" lvl="0" marL="0" marR="0" rtl="0" algn="l">
                        <a:spcBef>
                          <a:spcPts val="0"/>
                        </a:spcBef>
                        <a:spcAft>
                          <a:spcPts val="0"/>
                        </a:spcAft>
                        <a:buNone/>
                      </a:pPr>
                      <a:r>
                        <a:rPr b="1" lang="en">
                          <a:solidFill>
                            <a:srgbClr val="000000"/>
                          </a:solidFill>
                          <a:latin typeface="Calibri"/>
                          <a:ea typeface="Calibri"/>
                          <a:cs typeface="Calibri"/>
                          <a:sym typeface="Calibri"/>
                        </a:rPr>
                        <a:t>Fees</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lnSpc>
                          <a:spcPct val="108750"/>
                        </a:lnSpc>
                        <a:spcBef>
                          <a:spcPts val="120"/>
                        </a:spcBef>
                        <a:spcAft>
                          <a:spcPts val="0"/>
                        </a:spcAft>
                        <a:buNone/>
                      </a:pPr>
                      <a:r>
                        <a:rPr lang="en" sz="1200">
                          <a:latin typeface="Calibri"/>
                          <a:ea typeface="Calibri"/>
                          <a:cs typeface="Calibri"/>
                          <a:sym typeface="Calibri"/>
                        </a:rPr>
                        <a:t>Financial institutions may charge fees such as maintenance, ATM, mobile banking, </a:t>
                      </a:r>
                      <a:r>
                        <a:rPr lang="en" sz="1200">
                          <a:latin typeface="Calibri"/>
                          <a:ea typeface="Calibri"/>
                          <a:cs typeface="Calibri"/>
                          <a:sym typeface="Calibri"/>
                        </a:rPr>
                        <a:t>and</a:t>
                      </a:r>
                      <a:r>
                        <a:rPr lang="en" sz="1200">
                          <a:latin typeface="Calibri"/>
                          <a:ea typeface="Calibri"/>
                          <a:cs typeface="Calibri"/>
                          <a:sym typeface="Calibri"/>
                        </a:rPr>
                        <a:t> overdraft fees</a:t>
                      </a:r>
                      <a:r>
                        <a:rPr lang="en" sz="1200">
                          <a:latin typeface="Calibri"/>
                          <a:ea typeface="Calibri"/>
                          <a:cs typeface="Calibri"/>
                          <a:sym typeface="Calibri"/>
                        </a:rPr>
                        <a:t>.</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9850">
                <a:tc>
                  <a:txBody>
                    <a:bodyPr/>
                    <a:lstStyle/>
                    <a:p>
                      <a:pPr indent="0" lvl="0" marL="0" marR="0" rtl="0" algn="l">
                        <a:spcBef>
                          <a:spcPts val="0"/>
                        </a:spcBef>
                        <a:spcAft>
                          <a:spcPts val="0"/>
                        </a:spcAft>
                        <a:buNone/>
                      </a:pPr>
                      <a:r>
                        <a:rPr b="1" lang="en">
                          <a:solidFill>
                            <a:srgbClr val="000000"/>
                          </a:solidFill>
                          <a:latin typeface="Calibri"/>
                          <a:ea typeface="Calibri"/>
                          <a:cs typeface="Calibri"/>
                          <a:sym typeface="Calibri"/>
                        </a:rPr>
                        <a:t>Financial </a:t>
                      </a:r>
                      <a:r>
                        <a:rPr b="1" lang="en">
                          <a:latin typeface="Calibri"/>
                          <a:ea typeface="Calibri"/>
                          <a:cs typeface="Calibri"/>
                          <a:sym typeface="Calibri"/>
                        </a:rPr>
                        <a:t>I</a:t>
                      </a:r>
                      <a:r>
                        <a:rPr b="1" lang="en">
                          <a:solidFill>
                            <a:srgbClr val="000000"/>
                          </a:solidFill>
                          <a:latin typeface="Calibri"/>
                          <a:ea typeface="Calibri"/>
                          <a:cs typeface="Calibri"/>
                          <a:sym typeface="Calibri"/>
                        </a:rPr>
                        <a:t>nstitution</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lnSpc>
                          <a:spcPct val="108750"/>
                        </a:lnSpc>
                        <a:spcBef>
                          <a:spcPts val="120"/>
                        </a:spcBef>
                        <a:spcAft>
                          <a:spcPts val="0"/>
                        </a:spcAft>
                        <a:buNone/>
                      </a:pPr>
                      <a:r>
                        <a:rPr lang="en" sz="1200">
                          <a:latin typeface="Calibri"/>
                          <a:ea typeface="Calibri"/>
                          <a:cs typeface="Calibri"/>
                          <a:sym typeface="Calibri"/>
                        </a:rPr>
                        <a:t>A company that deals with money such as a bank or credit union.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17675">
                <a:tc>
                  <a:txBody>
                    <a:bodyPr/>
                    <a:lstStyle/>
                    <a:p>
                      <a:pPr indent="0" lvl="0" marL="0" marR="0" rtl="0" algn="l">
                        <a:spcBef>
                          <a:spcPts val="0"/>
                        </a:spcBef>
                        <a:spcAft>
                          <a:spcPts val="0"/>
                        </a:spcAft>
                        <a:buNone/>
                      </a:pPr>
                      <a:r>
                        <a:rPr b="1" lang="en">
                          <a:solidFill>
                            <a:srgbClr val="000000"/>
                          </a:solidFill>
                          <a:latin typeface="Calibri"/>
                          <a:ea typeface="Calibri"/>
                          <a:cs typeface="Calibri"/>
                          <a:sym typeface="Calibri"/>
                        </a:rPr>
                        <a:t>FinTech</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lnSpc>
                          <a:spcPct val="108750"/>
                        </a:lnSpc>
                        <a:spcBef>
                          <a:spcPts val="120"/>
                        </a:spcBef>
                        <a:spcAft>
                          <a:spcPts val="0"/>
                        </a:spcAft>
                        <a:buNone/>
                      </a:pPr>
                      <a:r>
                        <a:rPr lang="en" sz="1200">
                          <a:latin typeface="Calibri"/>
                          <a:ea typeface="Calibri"/>
                          <a:cs typeface="Calibri"/>
                          <a:sym typeface="Calibri"/>
                        </a:rPr>
                        <a:t>A blend of “financial” and “technology</a:t>
                      </a:r>
                      <a:r>
                        <a:rPr lang="en" sz="1200">
                          <a:latin typeface="Calibri"/>
                          <a:ea typeface="Calibri"/>
                          <a:cs typeface="Calibri"/>
                          <a:sym typeface="Calibri"/>
                        </a:rPr>
                        <a:t>,” </a:t>
                      </a:r>
                      <a:r>
                        <a:rPr lang="en" sz="1200">
                          <a:latin typeface="Calibri"/>
                          <a:ea typeface="Calibri"/>
                          <a:cs typeface="Calibri"/>
                          <a:sym typeface="Calibri"/>
                        </a:rPr>
                        <a:t>referring to apps, software, or other technology used to support or enable banking and financial services.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9850">
                <a:tc>
                  <a:txBody>
                    <a:bodyPr/>
                    <a:lstStyle/>
                    <a:p>
                      <a:pPr indent="0" lvl="0" marL="0" marR="0" rtl="0" algn="l">
                        <a:spcBef>
                          <a:spcPts val="0"/>
                        </a:spcBef>
                        <a:spcAft>
                          <a:spcPts val="0"/>
                        </a:spcAft>
                        <a:buNone/>
                      </a:pPr>
                      <a:r>
                        <a:rPr b="1" lang="en">
                          <a:solidFill>
                            <a:srgbClr val="000000"/>
                          </a:solidFill>
                          <a:latin typeface="Calibri"/>
                          <a:ea typeface="Calibri"/>
                          <a:cs typeface="Calibri"/>
                          <a:sym typeface="Calibri"/>
                        </a:rPr>
                        <a:t>Hacker</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lnSpc>
                          <a:spcPct val="108750"/>
                        </a:lnSpc>
                        <a:spcBef>
                          <a:spcPts val="115"/>
                        </a:spcBef>
                        <a:spcAft>
                          <a:spcPts val="0"/>
                        </a:spcAft>
                        <a:buNone/>
                      </a:pPr>
                      <a:r>
                        <a:rPr lang="en" sz="1200">
                          <a:latin typeface="Calibri"/>
                          <a:ea typeface="Calibri"/>
                          <a:cs typeface="Calibri"/>
                          <a:sym typeface="Calibri"/>
                        </a:rPr>
                        <a:t>Someone who uses technology to gain unauthorized access to data, often for financial gain.</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9850">
                <a:tc>
                  <a:txBody>
                    <a:bodyPr/>
                    <a:lstStyle/>
                    <a:p>
                      <a:pPr indent="0" lvl="0" marL="0" marR="0" rtl="0" algn="l">
                        <a:spcBef>
                          <a:spcPts val="0"/>
                        </a:spcBef>
                        <a:spcAft>
                          <a:spcPts val="0"/>
                        </a:spcAft>
                        <a:buNone/>
                      </a:pPr>
                      <a:r>
                        <a:rPr b="1" lang="en">
                          <a:solidFill>
                            <a:srgbClr val="000000"/>
                          </a:solidFill>
                          <a:latin typeface="Calibri"/>
                          <a:ea typeface="Calibri"/>
                          <a:cs typeface="Calibri"/>
                          <a:sym typeface="Calibri"/>
                        </a:rPr>
                        <a:t>Interest</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lnSpc>
                          <a:spcPct val="108750"/>
                        </a:lnSpc>
                        <a:spcBef>
                          <a:spcPts val="115"/>
                        </a:spcBef>
                        <a:spcAft>
                          <a:spcPts val="0"/>
                        </a:spcAft>
                        <a:buNone/>
                      </a:pPr>
                      <a:r>
                        <a:rPr lang="en" sz="1200">
                          <a:latin typeface="Calibri"/>
                          <a:ea typeface="Calibri"/>
                          <a:cs typeface="Calibri"/>
                          <a:sym typeface="Calibri"/>
                        </a:rPr>
                        <a:t>Money paid by financial institutions to savers or paid by borrowers to lenders.</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9850">
                <a:tc>
                  <a:txBody>
                    <a:bodyPr/>
                    <a:lstStyle/>
                    <a:p>
                      <a:pPr indent="0" lvl="0" marL="0" marR="0" rtl="0" algn="l">
                        <a:spcBef>
                          <a:spcPts val="0"/>
                        </a:spcBef>
                        <a:spcAft>
                          <a:spcPts val="0"/>
                        </a:spcAft>
                        <a:buNone/>
                      </a:pPr>
                      <a:r>
                        <a:rPr b="1" lang="en">
                          <a:solidFill>
                            <a:srgbClr val="000000"/>
                          </a:solidFill>
                          <a:latin typeface="Calibri"/>
                          <a:ea typeface="Calibri"/>
                          <a:cs typeface="Calibri"/>
                          <a:sym typeface="Calibri"/>
                        </a:rPr>
                        <a:t>Loan</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lnSpc>
                          <a:spcPct val="108750"/>
                        </a:lnSpc>
                        <a:spcBef>
                          <a:spcPts val="115"/>
                        </a:spcBef>
                        <a:spcAft>
                          <a:spcPts val="0"/>
                        </a:spcAft>
                        <a:buNone/>
                      </a:pPr>
                      <a:r>
                        <a:rPr lang="en" sz="1200">
                          <a:latin typeface="Calibri"/>
                          <a:ea typeface="Calibri"/>
                          <a:cs typeface="Calibri"/>
                          <a:sym typeface="Calibri"/>
                        </a:rPr>
                        <a:t>A sum of money borrowed from a bank or other financial institution that is expected to be paid back with interest.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9850">
                <a:tc>
                  <a:txBody>
                    <a:bodyPr/>
                    <a:lstStyle/>
                    <a:p>
                      <a:pPr indent="0" lvl="0" marL="0" marR="0" rtl="0" algn="l">
                        <a:spcBef>
                          <a:spcPts val="0"/>
                        </a:spcBef>
                        <a:spcAft>
                          <a:spcPts val="0"/>
                        </a:spcAft>
                        <a:buNone/>
                      </a:pPr>
                      <a:r>
                        <a:rPr b="1" lang="en">
                          <a:solidFill>
                            <a:srgbClr val="000000"/>
                          </a:solidFill>
                          <a:latin typeface="Calibri"/>
                          <a:ea typeface="Calibri"/>
                          <a:cs typeface="Calibri"/>
                          <a:sym typeface="Calibri"/>
                        </a:rPr>
                        <a:t>Minimum balance</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lnSpc>
                          <a:spcPct val="108750"/>
                        </a:lnSpc>
                        <a:spcBef>
                          <a:spcPts val="115"/>
                        </a:spcBef>
                        <a:spcAft>
                          <a:spcPts val="0"/>
                        </a:spcAft>
                        <a:buNone/>
                      </a:pPr>
                      <a:r>
                        <a:rPr lang="en" sz="1200">
                          <a:latin typeface="Calibri"/>
                          <a:ea typeface="Calibri"/>
                          <a:cs typeface="Calibri"/>
                          <a:sym typeface="Calibri"/>
                        </a:rPr>
                        <a:t>The lowest amount of money that can be in an account and still allow the user access to its full services without incurring a fee.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Use in conjunction with the </a:t>
            </a:r>
            <a:r>
              <a:rPr lang="en" u="sng">
                <a:solidFill>
                  <a:schemeClr val="hlink"/>
                </a:solidFill>
                <a:hlinkClick r:id="rId3"/>
              </a:rPr>
              <a:t>Understanding Financial Institutions</a:t>
            </a:r>
            <a:r>
              <a:rPr lang="en"/>
              <a:t> self-paced module.</a:t>
            </a:r>
            <a:endParaRPr/>
          </a:p>
          <a:p>
            <a:pPr indent="0" lvl="0" marL="0" rtl="0" algn="l">
              <a:spcBef>
                <a:spcPts val="1200"/>
              </a:spcBef>
              <a:spcAft>
                <a:spcPts val="1200"/>
              </a:spcAft>
              <a:buNone/>
            </a:pPr>
            <a:r>
              <a:t/>
            </a:r>
            <a:endParaRPr/>
          </a:p>
        </p:txBody>
      </p:sp>
      <p:graphicFrame>
        <p:nvGraphicFramePr>
          <p:cNvPr id="112" name="Google Shape;112;p19"/>
          <p:cNvGraphicFramePr/>
          <p:nvPr/>
        </p:nvGraphicFramePr>
        <p:xfrm>
          <a:off x="576072" y="1371603"/>
          <a:ext cx="3000000" cy="3000000"/>
        </p:xfrm>
        <a:graphic>
          <a:graphicData uri="http://schemas.openxmlformats.org/drawingml/2006/table">
            <a:tbl>
              <a:tblPr>
                <a:noFill/>
                <a:tableStyleId>{888FFC64-2C68-4ACA-BCDB-3FE2AFD1DB10}</a:tableStyleId>
              </a:tblPr>
              <a:tblGrid>
                <a:gridCol w="6629400"/>
              </a:tblGrid>
              <a:tr h="5744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Name three things you already know about banks, credit unions, and the services they offer.</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491625">
                <a:tc>
                  <a:txBody>
                    <a:bodyPr/>
                    <a:lstStyle/>
                    <a:p>
                      <a:pPr indent="0" lvl="0" marL="0" rtl="0" algn="l">
                        <a:lnSpc>
                          <a:spcPct val="115000"/>
                        </a:lnSpc>
                        <a:spcBef>
                          <a:spcPts val="0"/>
                        </a:spcBef>
                        <a:spcAft>
                          <a:spcPts val="0"/>
                        </a:spcAft>
                        <a:buNone/>
                      </a:pPr>
                      <a:r>
                        <a:rPr lang="en" sz="1200">
                          <a:latin typeface="Calibri"/>
                          <a:ea typeface="Calibri"/>
                          <a:cs typeface="Calibri"/>
                          <a:sym typeface="Calibri"/>
                        </a:rPr>
                        <a:t>1.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91625">
                <a:tc>
                  <a:txBody>
                    <a:bodyPr/>
                    <a:lstStyle/>
                    <a:p>
                      <a:pPr indent="0" lvl="0" marL="0" rtl="0" algn="l">
                        <a:lnSpc>
                          <a:spcPct val="115000"/>
                        </a:lnSpc>
                        <a:spcBef>
                          <a:spcPts val="0"/>
                        </a:spcBef>
                        <a:spcAft>
                          <a:spcPts val="0"/>
                        </a:spcAft>
                        <a:buNone/>
                      </a:pPr>
                      <a:r>
                        <a:rPr lang="en" sz="1200">
                          <a:latin typeface="Calibri"/>
                          <a:ea typeface="Calibri"/>
                          <a:cs typeface="Calibri"/>
                          <a:sym typeface="Calibri"/>
                        </a:rPr>
                        <a:t>2.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91625">
                <a:tc>
                  <a:txBody>
                    <a:bodyPr/>
                    <a:lstStyle/>
                    <a:p>
                      <a:pPr indent="0" lvl="0" marL="0" rtl="0" algn="l">
                        <a:lnSpc>
                          <a:spcPct val="115000"/>
                        </a:lnSpc>
                        <a:spcBef>
                          <a:spcPts val="0"/>
                        </a:spcBef>
                        <a:spcAft>
                          <a:spcPts val="0"/>
                        </a:spcAft>
                        <a:buNone/>
                      </a:pPr>
                      <a:r>
                        <a:rPr lang="en" sz="1200">
                          <a:latin typeface="Calibri"/>
                          <a:ea typeface="Calibri"/>
                          <a:cs typeface="Calibri"/>
                          <a:sym typeface="Calibri"/>
                        </a:rPr>
                        <a:t>3.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13" name="Google Shape;113;p19"/>
          <p:cNvGraphicFramePr/>
          <p:nvPr/>
        </p:nvGraphicFramePr>
        <p:xfrm>
          <a:off x="576072" y="3782430"/>
          <a:ext cx="3000000" cy="3000000"/>
        </p:xfrm>
        <a:graphic>
          <a:graphicData uri="http://schemas.openxmlformats.org/drawingml/2006/table">
            <a:tbl>
              <a:tblPr>
                <a:noFill/>
                <a:tableStyleId>{888FFC64-2C68-4ACA-BCDB-3FE2AFD1DB10}</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Have you ever been to a bank or credit union? What did you do there?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3992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14" name="Google Shape;114;p19"/>
          <p:cNvGraphicFramePr/>
          <p:nvPr/>
        </p:nvGraphicFramePr>
        <p:xfrm>
          <a:off x="576072" y="5904310"/>
          <a:ext cx="3000000" cy="3000000"/>
        </p:xfrm>
        <a:graphic>
          <a:graphicData uri="http://schemas.openxmlformats.org/drawingml/2006/table">
            <a:tbl>
              <a:tblPr>
                <a:noFill/>
                <a:tableStyleId>{888FFC64-2C68-4ACA-BCDB-3FE2AFD1DB10}</a:tableStyleId>
              </a:tblPr>
              <a:tblGrid>
                <a:gridCol w="3314700"/>
                <a:gridCol w="3314700"/>
              </a:tblGrid>
              <a:tr h="60957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How many banks, credit unions, or other financial institutions can you think of by name? List as many as you can. Put a ☆ next to those that are in your community.</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21176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115" name="Google Shape;115;p19"/>
          <p:cNvPicPr preferRelativeResize="0"/>
          <p:nvPr/>
        </p:nvPicPr>
        <p:blipFill>
          <a:blip r:embed="rId4">
            <a:alphaModFix/>
          </a:blip>
          <a:stretch>
            <a:fillRect/>
          </a:stretch>
        </p:blipFill>
        <p:spPr>
          <a:xfrm>
            <a:off x="6493600" y="8788426"/>
            <a:ext cx="711874" cy="8127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2: Glossary of Key Terms (continued)</a:t>
            </a:r>
            <a:endParaRPr/>
          </a:p>
        </p:txBody>
      </p:sp>
      <p:graphicFrame>
        <p:nvGraphicFramePr>
          <p:cNvPr id="423" name="Google Shape;423;p55"/>
          <p:cNvGraphicFramePr/>
          <p:nvPr/>
        </p:nvGraphicFramePr>
        <p:xfrm>
          <a:off x="576075" y="1828806"/>
          <a:ext cx="3000000" cy="3000000"/>
        </p:xfrm>
        <a:graphic>
          <a:graphicData uri="http://schemas.openxmlformats.org/drawingml/2006/table">
            <a:tbl>
              <a:tblPr>
                <a:noFill/>
                <a:tableStyleId>{888FFC64-2C68-4ACA-BCDB-3FE2AFD1DB10}</a:tableStyleId>
              </a:tblPr>
              <a:tblGrid>
                <a:gridCol w="1199400"/>
                <a:gridCol w="2562525"/>
                <a:gridCol w="2867475"/>
              </a:tblGrid>
              <a:tr h="192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992025">
                <a:tc>
                  <a:txBody>
                    <a:bodyPr/>
                    <a:lstStyle/>
                    <a:p>
                      <a:pPr indent="0" lvl="0" marL="0" marR="0" rtl="0" algn="l">
                        <a:spcBef>
                          <a:spcPts val="0"/>
                        </a:spcBef>
                        <a:spcAft>
                          <a:spcPts val="0"/>
                        </a:spcAft>
                        <a:buNone/>
                      </a:pPr>
                      <a:r>
                        <a:rPr b="1" lang="en">
                          <a:solidFill>
                            <a:srgbClr val="000000"/>
                          </a:solidFill>
                          <a:latin typeface="Calibri"/>
                          <a:ea typeface="Calibri"/>
                          <a:cs typeface="Calibri"/>
                          <a:sym typeface="Calibri"/>
                        </a:rPr>
                        <a:t>Mobile </a:t>
                      </a:r>
                      <a:r>
                        <a:rPr b="1" lang="en">
                          <a:latin typeface="Calibri"/>
                          <a:ea typeface="Calibri"/>
                          <a:cs typeface="Calibri"/>
                          <a:sym typeface="Calibri"/>
                        </a:rPr>
                        <a:t>B</a:t>
                      </a:r>
                      <a:r>
                        <a:rPr b="1" lang="en">
                          <a:solidFill>
                            <a:srgbClr val="000000"/>
                          </a:solidFill>
                          <a:latin typeface="Calibri"/>
                          <a:ea typeface="Calibri"/>
                          <a:cs typeface="Calibri"/>
                          <a:sym typeface="Calibri"/>
                        </a:rPr>
                        <a:t>anking</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lnSpc>
                          <a:spcPct val="108750"/>
                        </a:lnSpc>
                        <a:spcBef>
                          <a:spcPts val="115"/>
                        </a:spcBef>
                        <a:spcAft>
                          <a:spcPts val="0"/>
                        </a:spcAft>
                        <a:buNone/>
                      </a:pPr>
                      <a:r>
                        <a:rPr lang="en" sz="1200">
                          <a:latin typeface="Calibri"/>
                          <a:ea typeface="Calibri"/>
                          <a:cs typeface="Calibri"/>
                          <a:sym typeface="Calibri"/>
                        </a:rPr>
                        <a:t>Financial transactions and other services done via text message or through a bank’s mobile app.</a:t>
                      </a:r>
                      <a:endParaRPr sz="1200">
                        <a:solidFill>
                          <a:srgbClr val="231F2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2025">
                <a:tc>
                  <a:txBody>
                    <a:bodyPr/>
                    <a:lstStyle/>
                    <a:p>
                      <a:pPr indent="0" lvl="0" marL="0" marR="0" rtl="0" algn="l">
                        <a:spcBef>
                          <a:spcPts val="0"/>
                        </a:spcBef>
                        <a:spcAft>
                          <a:spcPts val="0"/>
                        </a:spcAft>
                        <a:buNone/>
                      </a:pPr>
                      <a:r>
                        <a:rPr b="1" lang="en">
                          <a:solidFill>
                            <a:srgbClr val="000000"/>
                          </a:solidFill>
                          <a:latin typeface="Calibri"/>
                          <a:ea typeface="Calibri"/>
                          <a:cs typeface="Calibri"/>
                          <a:sym typeface="Calibri"/>
                        </a:rPr>
                        <a:t>Money </a:t>
                      </a:r>
                      <a:r>
                        <a:rPr b="1" lang="en">
                          <a:latin typeface="Calibri"/>
                          <a:ea typeface="Calibri"/>
                          <a:cs typeface="Calibri"/>
                          <a:sym typeface="Calibri"/>
                        </a:rPr>
                        <a:t>O</a:t>
                      </a:r>
                      <a:r>
                        <a:rPr b="1" lang="en">
                          <a:solidFill>
                            <a:srgbClr val="000000"/>
                          </a:solidFill>
                          <a:latin typeface="Calibri"/>
                          <a:ea typeface="Calibri"/>
                          <a:cs typeface="Calibri"/>
                          <a:sym typeface="Calibri"/>
                        </a:rPr>
                        <a:t>rder</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lnSpc>
                          <a:spcPct val="108750"/>
                        </a:lnSpc>
                        <a:spcBef>
                          <a:spcPts val="115"/>
                        </a:spcBef>
                        <a:spcAft>
                          <a:spcPts val="0"/>
                        </a:spcAft>
                        <a:buNone/>
                      </a:pPr>
                      <a:r>
                        <a:rPr lang="en" sz="1200">
                          <a:solidFill>
                            <a:srgbClr val="231F20"/>
                          </a:solidFill>
                          <a:latin typeface="Calibri"/>
                          <a:ea typeface="Calibri"/>
                          <a:cs typeface="Calibri"/>
                          <a:sym typeface="Calibri"/>
                        </a:rPr>
                        <a:t>A printed order for payment of a specified sum, issued by a bank, Post Office, or retailer.</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2025">
                <a:tc>
                  <a:txBody>
                    <a:bodyPr/>
                    <a:lstStyle/>
                    <a:p>
                      <a:pPr indent="0" lvl="0" marL="0" marR="0" rtl="0" algn="l">
                        <a:spcBef>
                          <a:spcPts val="0"/>
                        </a:spcBef>
                        <a:spcAft>
                          <a:spcPts val="0"/>
                        </a:spcAft>
                        <a:buNone/>
                      </a:pPr>
                      <a:r>
                        <a:rPr b="1" lang="en">
                          <a:solidFill>
                            <a:srgbClr val="000000"/>
                          </a:solidFill>
                          <a:latin typeface="Calibri"/>
                          <a:ea typeface="Calibri"/>
                          <a:cs typeface="Calibri"/>
                          <a:sym typeface="Calibri"/>
                        </a:rPr>
                        <a:t>Online </a:t>
                      </a:r>
                      <a:r>
                        <a:rPr b="1" lang="en">
                          <a:latin typeface="Calibri"/>
                          <a:ea typeface="Calibri"/>
                          <a:cs typeface="Calibri"/>
                          <a:sym typeface="Calibri"/>
                        </a:rPr>
                        <a:t>B</a:t>
                      </a:r>
                      <a:r>
                        <a:rPr b="1" lang="en">
                          <a:solidFill>
                            <a:srgbClr val="000000"/>
                          </a:solidFill>
                          <a:latin typeface="Calibri"/>
                          <a:ea typeface="Calibri"/>
                          <a:cs typeface="Calibri"/>
                          <a:sym typeface="Calibri"/>
                        </a:rPr>
                        <a:t>anking</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lnSpc>
                          <a:spcPct val="108750"/>
                        </a:lnSpc>
                        <a:spcBef>
                          <a:spcPts val="115"/>
                        </a:spcBef>
                        <a:spcAft>
                          <a:spcPts val="0"/>
                        </a:spcAft>
                        <a:buNone/>
                      </a:pPr>
                      <a:r>
                        <a:rPr lang="en" sz="1200">
                          <a:latin typeface="Calibri"/>
                          <a:ea typeface="Calibri"/>
                          <a:cs typeface="Calibri"/>
                          <a:sym typeface="Calibri"/>
                        </a:rPr>
                        <a:t>Transactions that are conducted using a financial institution’s website.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2025">
                <a:tc>
                  <a:txBody>
                    <a:bodyPr/>
                    <a:lstStyle/>
                    <a:p>
                      <a:pPr indent="0" lvl="0" marL="0" marR="0" rtl="0" algn="l">
                        <a:spcBef>
                          <a:spcPts val="0"/>
                        </a:spcBef>
                        <a:spcAft>
                          <a:spcPts val="0"/>
                        </a:spcAft>
                        <a:buNone/>
                      </a:pPr>
                      <a:r>
                        <a:rPr b="1" lang="en">
                          <a:solidFill>
                            <a:srgbClr val="000000"/>
                          </a:solidFill>
                          <a:latin typeface="Calibri"/>
                          <a:ea typeface="Calibri"/>
                          <a:cs typeface="Calibri"/>
                          <a:sym typeface="Calibri"/>
                        </a:rPr>
                        <a:t>Overdraft </a:t>
                      </a:r>
                      <a:r>
                        <a:rPr b="1" lang="en">
                          <a:latin typeface="Calibri"/>
                          <a:ea typeface="Calibri"/>
                          <a:cs typeface="Calibri"/>
                          <a:sym typeface="Calibri"/>
                        </a:rPr>
                        <a:t>P</a:t>
                      </a:r>
                      <a:r>
                        <a:rPr b="1" lang="en">
                          <a:solidFill>
                            <a:srgbClr val="000000"/>
                          </a:solidFill>
                          <a:latin typeface="Calibri"/>
                          <a:ea typeface="Calibri"/>
                          <a:cs typeface="Calibri"/>
                          <a:sym typeface="Calibri"/>
                        </a:rPr>
                        <a:t>rotection</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lnSpc>
                          <a:spcPct val="108750"/>
                        </a:lnSpc>
                        <a:spcBef>
                          <a:spcPts val="115"/>
                        </a:spcBef>
                        <a:spcAft>
                          <a:spcPts val="0"/>
                        </a:spcAft>
                        <a:buNone/>
                      </a:pPr>
                      <a:r>
                        <a:rPr lang="en" sz="1200">
                          <a:latin typeface="Calibri"/>
                          <a:ea typeface="Calibri"/>
                          <a:cs typeface="Calibri"/>
                          <a:sym typeface="Calibri"/>
                        </a:rPr>
                        <a:t>A service that covers a payment when an account balance drops below zero, often accompanied by a fee.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2025">
                <a:tc>
                  <a:txBody>
                    <a:bodyPr/>
                    <a:lstStyle/>
                    <a:p>
                      <a:pPr indent="0" lvl="0" marL="0" marR="0" rtl="0" algn="l">
                        <a:spcBef>
                          <a:spcPts val="0"/>
                        </a:spcBef>
                        <a:spcAft>
                          <a:spcPts val="0"/>
                        </a:spcAft>
                        <a:buNone/>
                      </a:pPr>
                      <a:r>
                        <a:rPr b="1" lang="en">
                          <a:solidFill>
                            <a:srgbClr val="000000"/>
                          </a:solidFill>
                          <a:latin typeface="Calibri"/>
                          <a:ea typeface="Calibri"/>
                          <a:cs typeface="Calibri"/>
                          <a:sym typeface="Calibri"/>
                        </a:rPr>
                        <a:t>Pawn </a:t>
                      </a:r>
                      <a:r>
                        <a:rPr b="1" lang="en">
                          <a:latin typeface="Calibri"/>
                          <a:ea typeface="Calibri"/>
                          <a:cs typeface="Calibri"/>
                          <a:sym typeface="Calibri"/>
                        </a:rPr>
                        <a:t>S</a:t>
                      </a:r>
                      <a:r>
                        <a:rPr b="1" lang="en">
                          <a:solidFill>
                            <a:srgbClr val="000000"/>
                          </a:solidFill>
                          <a:latin typeface="Calibri"/>
                          <a:ea typeface="Calibri"/>
                          <a:cs typeface="Calibri"/>
                          <a:sym typeface="Calibri"/>
                        </a:rPr>
                        <a:t>hop </a:t>
                      </a:r>
                      <a:r>
                        <a:rPr b="1" lang="en">
                          <a:latin typeface="Calibri"/>
                          <a:ea typeface="Calibri"/>
                          <a:cs typeface="Calibri"/>
                          <a:sym typeface="Calibri"/>
                        </a:rPr>
                        <a:t>L</a:t>
                      </a:r>
                      <a:r>
                        <a:rPr b="1" lang="en">
                          <a:solidFill>
                            <a:srgbClr val="000000"/>
                          </a:solidFill>
                          <a:latin typeface="Calibri"/>
                          <a:ea typeface="Calibri"/>
                          <a:cs typeface="Calibri"/>
                          <a:sym typeface="Calibri"/>
                        </a:rPr>
                        <a:t>oans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lnSpc>
                          <a:spcPct val="108750"/>
                        </a:lnSpc>
                        <a:spcBef>
                          <a:spcPts val="120"/>
                        </a:spcBef>
                        <a:spcAft>
                          <a:spcPts val="0"/>
                        </a:spcAft>
                        <a:buNone/>
                      </a:pPr>
                      <a:r>
                        <a:rPr lang="en" sz="1200">
                          <a:solidFill>
                            <a:srgbClr val="231F20"/>
                          </a:solidFill>
                          <a:latin typeface="Calibri"/>
                          <a:ea typeface="Calibri"/>
                          <a:cs typeface="Calibri"/>
                          <a:sym typeface="Calibri"/>
                        </a:rPr>
                        <a:t>Money lent to a person when they provide an item of value to a pawn shop.</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200400">
                <a:tc>
                  <a:txBody>
                    <a:bodyPr/>
                    <a:lstStyle/>
                    <a:p>
                      <a:pPr indent="0" lvl="0" marL="0" marR="0" rtl="0" algn="l">
                        <a:spcBef>
                          <a:spcPts val="0"/>
                        </a:spcBef>
                        <a:spcAft>
                          <a:spcPts val="0"/>
                        </a:spcAft>
                        <a:buNone/>
                      </a:pPr>
                      <a:r>
                        <a:rPr b="1" lang="en">
                          <a:solidFill>
                            <a:srgbClr val="000000"/>
                          </a:solidFill>
                          <a:latin typeface="Calibri"/>
                          <a:ea typeface="Calibri"/>
                          <a:cs typeface="Calibri"/>
                          <a:sym typeface="Calibri"/>
                        </a:rPr>
                        <a:t>Payday </a:t>
                      </a:r>
                      <a:r>
                        <a:rPr b="1" lang="en">
                          <a:latin typeface="Calibri"/>
                          <a:ea typeface="Calibri"/>
                          <a:cs typeface="Calibri"/>
                          <a:sym typeface="Calibri"/>
                        </a:rPr>
                        <a:t>L</a:t>
                      </a:r>
                      <a:r>
                        <a:rPr b="1" lang="en">
                          <a:solidFill>
                            <a:srgbClr val="000000"/>
                          </a:solidFill>
                          <a:latin typeface="Calibri"/>
                          <a:ea typeface="Calibri"/>
                          <a:cs typeface="Calibri"/>
                          <a:sym typeface="Calibri"/>
                        </a:rPr>
                        <a:t>ender</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lnSpc>
                          <a:spcPct val="108750"/>
                        </a:lnSpc>
                        <a:spcBef>
                          <a:spcPts val="115"/>
                        </a:spcBef>
                        <a:spcAft>
                          <a:spcPts val="0"/>
                        </a:spcAft>
                        <a:buNone/>
                      </a:pPr>
                      <a:r>
                        <a:rPr lang="en" sz="1200">
                          <a:solidFill>
                            <a:srgbClr val="231F20"/>
                          </a:solidFill>
                          <a:latin typeface="Calibri"/>
                          <a:ea typeface="Calibri"/>
                          <a:cs typeface="Calibri"/>
                          <a:sym typeface="Calibri"/>
                        </a:rPr>
                        <a:t>A company that lends customers small amounts of money at high interest rates on the agreement that the loan plus interest will be repaid when the borrower receives their next paycheck.</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2025">
                <a:tc>
                  <a:txBody>
                    <a:bodyPr/>
                    <a:lstStyle/>
                    <a:p>
                      <a:pPr indent="0" lvl="0" marL="0" marR="0" rtl="0" algn="l">
                        <a:spcBef>
                          <a:spcPts val="0"/>
                        </a:spcBef>
                        <a:spcAft>
                          <a:spcPts val="0"/>
                        </a:spcAft>
                        <a:buNone/>
                      </a:pPr>
                      <a:r>
                        <a:rPr b="1" lang="en">
                          <a:solidFill>
                            <a:srgbClr val="000000"/>
                          </a:solidFill>
                          <a:latin typeface="Calibri"/>
                          <a:ea typeface="Calibri"/>
                          <a:cs typeface="Calibri"/>
                          <a:sym typeface="Calibri"/>
                        </a:rPr>
                        <a:t>Peer-to-</a:t>
                      </a:r>
                      <a:r>
                        <a:rPr b="1" lang="en">
                          <a:latin typeface="Calibri"/>
                          <a:ea typeface="Calibri"/>
                          <a:cs typeface="Calibri"/>
                          <a:sym typeface="Calibri"/>
                        </a:rPr>
                        <a:t>P</a:t>
                      </a:r>
                      <a:r>
                        <a:rPr b="1" lang="en">
                          <a:solidFill>
                            <a:srgbClr val="000000"/>
                          </a:solidFill>
                          <a:latin typeface="Calibri"/>
                          <a:ea typeface="Calibri"/>
                          <a:cs typeface="Calibri"/>
                          <a:sym typeface="Calibri"/>
                        </a:rPr>
                        <a:t>eer </a:t>
                      </a:r>
                      <a:r>
                        <a:rPr b="1" lang="en">
                          <a:latin typeface="Calibri"/>
                          <a:ea typeface="Calibri"/>
                          <a:cs typeface="Calibri"/>
                          <a:sym typeface="Calibri"/>
                        </a:rPr>
                        <a:t>P</a:t>
                      </a:r>
                      <a:r>
                        <a:rPr b="1" lang="en">
                          <a:solidFill>
                            <a:srgbClr val="000000"/>
                          </a:solidFill>
                          <a:latin typeface="Calibri"/>
                          <a:ea typeface="Calibri"/>
                          <a:cs typeface="Calibri"/>
                          <a:sym typeface="Calibri"/>
                        </a:rPr>
                        <a:t>ayments</a:t>
                      </a:r>
                      <a:endParaRPr b="1">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lnSpc>
                          <a:spcPct val="108750"/>
                        </a:lnSpc>
                        <a:spcBef>
                          <a:spcPts val="120"/>
                        </a:spcBef>
                        <a:spcAft>
                          <a:spcPts val="0"/>
                        </a:spcAft>
                        <a:buNone/>
                      </a:pPr>
                      <a:r>
                        <a:rPr lang="en" sz="1200">
                          <a:solidFill>
                            <a:srgbClr val="231F20"/>
                          </a:solidFill>
                          <a:latin typeface="Calibri"/>
                          <a:ea typeface="Calibri"/>
                          <a:cs typeface="Calibri"/>
                          <a:sym typeface="Calibri"/>
                        </a:rPr>
                        <a:t>Money sent directly from one person to another, usually by some form of electronic transfer.</a:t>
                      </a:r>
                      <a:endParaRPr sz="1200">
                        <a:solidFill>
                          <a:srgbClr val="231F2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6"/>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2: Glossary of Key Terms (continued)</a:t>
            </a:r>
            <a:endParaRPr/>
          </a:p>
        </p:txBody>
      </p:sp>
      <p:graphicFrame>
        <p:nvGraphicFramePr>
          <p:cNvPr id="429" name="Google Shape;429;p56"/>
          <p:cNvGraphicFramePr/>
          <p:nvPr/>
        </p:nvGraphicFramePr>
        <p:xfrm>
          <a:off x="576075" y="1828806"/>
          <a:ext cx="3000000" cy="3000000"/>
        </p:xfrm>
        <a:graphic>
          <a:graphicData uri="http://schemas.openxmlformats.org/drawingml/2006/table">
            <a:tbl>
              <a:tblPr>
                <a:noFill/>
                <a:tableStyleId>{888FFC64-2C68-4ACA-BCDB-3FE2AFD1DB10}</a:tableStyleId>
              </a:tblPr>
              <a:tblGrid>
                <a:gridCol w="1199400"/>
                <a:gridCol w="2562525"/>
                <a:gridCol w="2867475"/>
              </a:tblGrid>
              <a:tr h="3484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0213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Required Minimum Deposit</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08750"/>
                        </a:lnSpc>
                        <a:spcBef>
                          <a:spcPts val="120"/>
                        </a:spcBef>
                        <a:spcAft>
                          <a:spcPts val="0"/>
                        </a:spcAft>
                        <a:buNone/>
                      </a:pPr>
                      <a:r>
                        <a:rPr lang="en" sz="1200">
                          <a:solidFill>
                            <a:srgbClr val="231F20"/>
                          </a:solidFill>
                          <a:latin typeface="Calibri"/>
                          <a:ea typeface="Calibri"/>
                          <a:cs typeface="Calibri"/>
                          <a:sym typeface="Calibri"/>
                        </a:rPr>
                        <a:t>The least amount of money that can be used to open a new account, often called an </a:t>
                      </a:r>
                      <a:r>
                        <a:rPr lang="en" sz="1200">
                          <a:solidFill>
                            <a:srgbClr val="231F20"/>
                          </a:solidFill>
                          <a:latin typeface="Calibri"/>
                          <a:ea typeface="Calibri"/>
                          <a:cs typeface="Calibri"/>
                          <a:sym typeface="Calibri"/>
                        </a:rPr>
                        <a:t>initial deposit</a:t>
                      </a:r>
                      <a:r>
                        <a:rPr lang="en" sz="1200">
                          <a:solidFill>
                            <a:srgbClr val="231F20"/>
                          </a:solidFill>
                          <a:latin typeface="Calibri"/>
                          <a:ea typeface="Calibri"/>
                          <a:cs typeface="Calibri"/>
                          <a:sym typeface="Calibri"/>
                        </a:rPr>
                        <a: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213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Savings Account</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08750"/>
                        </a:lnSpc>
                        <a:spcBef>
                          <a:spcPts val="120"/>
                        </a:spcBef>
                        <a:spcAft>
                          <a:spcPts val="0"/>
                        </a:spcAft>
                        <a:buNone/>
                      </a:pPr>
                      <a:r>
                        <a:rPr lang="en" sz="1200">
                          <a:solidFill>
                            <a:srgbClr val="231F20"/>
                          </a:solidFill>
                          <a:latin typeface="Calibri"/>
                          <a:ea typeface="Calibri"/>
                          <a:cs typeface="Calibri"/>
                          <a:sym typeface="Calibri"/>
                        </a:rPr>
                        <a:t>An account at a financial institution that usually pays interest on the money that is stored in the account.</a:t>
                      </a:r>
                      <a:endParaRPr sz="1200">
                        <a:solidFill>
                          <a:srgbClr val="231F2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213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Virtual Currency</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08750"/>
                        </a:lnSpc>
                        <a:spcBef>
                          <a:spcPts val="115"/>
                        </a:spcBef>
                        <a:spcAft>
                          <a:spcPts val="0"/>
                        </a:spcAft>
                        <a:buNone/>
                      </a:pPr>
                      <a:r>
                        <a:rPr lang="en" sz="1200">
                          <a:solidFill>
                            <a:srgbClr val="231F20"/>
                          </a:solidFill>
                          <a:latin typeface="Calibri"/>
                          <a:ea typeface="Calibri"/>
                          <a:cs typeface="Calibri"/>
                          <a:sym typeface="Calibri"/>
                        </a:rPr>
                        <a:t>An electronic representation of monetary value that may be issued, manage</a:t>
                      </a:r>
                      <a:r>
                        <a:rPr lang="en" sz="1200">
                          <a:solidFill>
                            <a:srgbClr val="231F20"/>
                          </a:solidFill>
                          <a:latin typeface="Calibri"/>
                          <a:ea typeface="Calibri"/>
                          <a:cs typeface="Calibri"/>
                          <a:sym typeface="Calibri"/>
                        </a:rPr>
                        <a:t>d, a</a:t>
                      </a:r>
                      <a:r>
                        <a:rPr lang="en" sz="1200">
                          <a:solidFill>
                            <a:srgbClr val="231F20"/>
                          </a:solidFill>
                          <a:latin typeface="Calibri"/>
                          <a:ea typeface="Calibri"/>
                          <a:cs typeface="Calibri"/>
                          <a:sym typeface="Calibri"/>
                        </a:rPr>
                        <a:t>nd controlled by private issuers, developers, or the founding organization; b</a:t>
                      </a:r>
                      <a:r>
                        <a:rPr lang="en" sz="1200">
                          <a:solidFill>
                            <a:srgbClr val="231F20"/>
                          </a:solidFill>
                          <a:latin typeface="Calibri"/>
                          <a:ea typeface="Calibri"/>
                          <a:cs typeface="Calibri"/>
                          <a:sym typeface="Calibri"/>
                        </a:rPr>
                        <a:t>itcoin</a:t>
                      </a:r>
                      <a:r>
                        <a:rPr lang="en" sz="1200">
                          <a:solidFill>
                            <a:srgbClr val="231F20"/>
                          </a:solidFill>
                          <a:latin typeface="Calibri"/>
                          <a:ea typeface="Calibri"/>
                          <a:cs typeface="Calibri"/>
                          <a:sym typeface="Calibri"/>
                        </a:rPr>
                        <a:t> is an examp</a:t>
                      </a:r>
                      <a:r>
                        <a:rPr lang="en" sz="1200">
                          <a:solidFill>
                            <a:srgbClr val="231F20"/>
                          </a:solidFill>
                          <a:latin typeface="Calibri"/>
                          <a:ea typeface="Calibri"/>
                          <a:cs typeface="Calibri"/>
                          <a:sym typeface="Calibri"/>
                        </a:rPr>
                        <a:t>le</a:t>
                      </a:r>
                      <a:r>
                        <a:rPr lang="en" sz="1200">
                          <a:solidFill>
                            <a:srgbClr val="231F20"/>
                          </a:solidFill>
                          <a:latin typeface="Calibri"/>
                          <a:ea typeface="Calibri"/>
                          <a:cs typeface="Calibri"/>
                          <a:sym typeface="Calibri"/>
                        </a:rPr>
                        <a: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2</a:t>
            </a:r>
            <a:r>
              <a:rPr lang="en"/>
              <a:t>: Personal Action Plan</a:t>
            </a:r>
            <a:endParaRPr/>
          </a:p>
        </p:txBody>
      </p:sp>
      <p:graphicFrame>
        <p:nvGraphicFramePr>
          <p:cNvPr id="435" name="Google Shape;435;p57"/>
          <p:cNvGraphicFramePr/>
          <p:nvPr/>
        </p:nvGraphicFramePr>
        <p:xfrm>
          <a:off x="576075" y="1828806"/>
          <a:ext cx="3000000" cy="3000000"/>
        </p:xfrm>
        <a:graphic>
          <a:graphicData uri="http://schemas.openxmlformats.org/drawingml/2006/table">
            <a:tbl>
              <a:tblPr>
                <a:noFill/>
                <a:tableStyleId>{888FFC64-2C68-4ACA-BCDB-3FE2AFD1DB10}</a:tableStyleId>
              </a:tblPr>
              <a:tblGrid>
                <a:gridCol w="3990600"/>
                <a:gridCol w="879575"/>
                <a:gridCol w="879575"/>
                <a:gridCol w="879575"/>
              </a:tblGrid>
              <a:tr h="706725">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Consider each of the topics addressed in this unit. Which actions will you take to use financial services?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Already Doing</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Need to Do</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Not in My Plans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434950">
                <a:tc>
                  <a:txBody>
                    <a:bodyPr/>
                    <a:lstStyle/>
                    <a:p>
                      <a:pPr indent="0" lvl="0" marL="0" rtl="0" algn="l">
                        <a:lnSpc>
                          <a:spcPct val="100000"/>
                        </a:lnSpc>
                        <a:spcBef>
                          <a:spcPts val="0"/>
                        </a:spcBef>
                        <a:spcAft>
                          <a:spcPts val="0"/>
                        </a:spcAft>
                        <a:buNone/>
                      </a:pPr>
                      <a:r>
                        <a:rPr b="1" lang="en" sz="1200">
                          <a:solidFill>
                            <a:srgbClr val="000000"/>
                          </a:solidFill>
                          <a:latin typeface="Calibri"/>
                          <a:ea typeface="Calibri"/>
                          <a:cs typeface="Calibri"/>
                          <a:sym typeface="Calibri"/>
                        </a:rPr>
                        <a:t>I know which bank or credit union I will use. </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34950">
                <a:tc>
                  <a:txBody>
                    <a:bodyPr/>
                    <a:lstStyle/>
                    <a:p>
                      <a:pPr indent="0" lvl="0" marL="0" rtl="0" algn="l">
                        <a:spcBef>
                          <a:spcPts val="0"/>
                        </a:spcBef>
                        <a:spcAft>
                          <a:spcPts val="0"/>
                        </a:spcAft>
                        <a:buClr>
                          <a:srgbClr val="000000"/>
                        </a:buClr>
                        <a:buSzPts val="2200"/>
                        <a:buFont typeface="Arial"/>
                        <a:buNone/>
                      </a:pPr>
                      <a:r>
                        <a:rPr b="1" lang="en" sz="1200">
                          <a:solidFill>
                            <a:srgbClr val="000000"/>
                          </a:solidFill>
                          <a:latin typeface="Calibri"/>
                          <a:ea typeface="Calibri"/>
                          <a:cs typeface="Calibri"/>
                          <a:sym typeface="Calibri"/>
                        </a:rPr>
                        <a:t>I have opened a savings account at a bank or credit union.</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34950">
                <a:tc>
                  <a:txBody>
                    <a:bodyPr/>
                    <a:lstStyle/>
                    <a:p>
                      <a:pPr indent="0" lvl="0" marL="0" rtl="0" algn="l">
                        <a:lnSpc>
                          <a:spcPct val="100000"/>
                        </a:lnSpc>
                        <a:spcBef>
                          <a:spcPts val="0"/>
                        </a:spcBef>
                        <a:spcAft>
                          <a:spcPts val="0"/>
                        </a:spcAft>
                        <a:buClr>
                          <a:srgbClr val="000000"/>
                        </a:buClr>
                        <a:buSzPts val="2200"/>
                        <a:buFont typeface="Arial"/>
                        <a:buNone/>
                      </a:pPr>
                      <a:r>
                        <a:rPr b="1" lang="en" sz="1200">
                          <a:solidFill>
                            <a:srgbClr val="000000"/>
                          </a:solidFill>
                          <a:latin typeface="Calibri"/>
                          <a:ea typeface="Calibri"/>
                          <a:cs typeface="Calibri"/>
                          <a:sym typeface="Calibri"/>
                        </a:rPr>
                        <a:t>I have opened a checking account at a bank or credit union.</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34950">
                <a:tc>
                  <a:txBody>
                    <a:bodyPr/>
                    <a:lstStyle/>
                    <a:p>
                      <a:pPr indent="0" lvl="0" marL="0" rtl="0" algn="l">
                        <a:lnSpc>
                          <a:spcPct val="100000"/>
                        </a:lnSpc>
                        <a:spcBef>
                          <a:spcPts val="0"/>
                        </a:spcBef>
                        <a:spcAft>
                          <a:spcPts val="0"/>
                        </a:spcAft>
                        <a:buNone/>
                      </a:pPr>
                      <a:r>
                        <a:rPr b="1" lang="en" sz="1200">
                          <a:solidFill>
                            <a:srgbClr val="000000"/>
                          </a:solidFill>
                          <a:latin typeface="Calibri"/>
                          <a:ea typeface="Calibri"/>
                          <a:cs typeface="Calibri"/>
                          <a:sym typeface="Calibri"/>
                        </a:rPr>
                        <a:t>I regularly check my account balances.</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34950">
                <a:tc>
                  <a:txBody>
                    <a:bodyPr/>
                    <a:lstStyle/>
                    <a:p>
                      <a:pPr indent="0" lvl="0" marL="0" rtl="0" algn="l">
                        <a:lnSpc>
                          <a:spcPct val="100000"/>
                        </a:lnSpc>
                        <a:spcBef>
                          <a:spcPts val="0"/>
                        </a:spcBef>
                        <a:spcAft>
                          <a:spcPts val="0"/>
                        </a:spcAft>
                        <a:buNone/>
                      </a:pPr>
                      <a:r>
                        <a:rPr b="1" lang="en" sz="1200">
                          <a:solidFill>
                            <a:srgbClr val="000000"/>
                          </a:solidFill>
                          <a:latin typeface="Calibri"/>
                          <a:ea typeface="Calibri"/>
                          <a:cs typeface="Calibri"/>
                          <a:sym typeface="Calibri"/>
                        </a:rPr>
                        <a:t>I use a mobile banking app tied to my account.</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34950">
                <a:tc>
                  <a:txBody>
                    <a:bodyPr/>
                    <a:lstStyle/>
                    <a:p>
                      <a:pPr indent="0" lvl="0" marL="0" rtl="0" algn="l">
                        <a:lnSpc>
                          <a:spcPct val="100000"/>
                        </a:lnSpc>
                        <a:spcBef>
                          <a:spcPts val="0"/>
                        </a:spcBef>
                        <a:spcAft>
                          <a:spcPts val="0"/>
                        </a:spcAft>
                        <a:buNone/>
                      </a:pPr>
                      <a:r>
                        <a:rPr b="1" lang="en" sz="1200">
                          <a:solidFill>
                            <a:srgbClr val="000000"/>
                          </a:solidFill>
                          <a:latin typeface="Calibri"/>
                          <a:ea typeface="Calibri"/>
                          <a:cs typeface="Calibri"/>
                          <a:sym typeface="Calibri"/>
                        </a:rPr>
                        <a:t>I consider which payment method to use before making a purchase.</a:t>
                      </a:r>
                      <a:endParaRPr b="1" sz="1200">
                        <a:solidFill>
                          <a:srgbClr val="000000"/>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436" name="Google Shape;436;p57"/>
          <p:cNvGraphicFramePr/>
          <p:nvPr/>
        </p:nvGraphicFramePr>
        <p:xfrm>
          <a:off x="576072" y="6304700"/>
          <a:ext cx="3000000" cy="3000000"/>
        </p:xfrm>
        <a:graphic>
          <a:graphicData uri="http://schemas.openxmlformats.org/drawingml/2006/table">
            <a:tbl>
              <a:tblPr>
                <a:noFill/>
                <a:tableStyleId>{888FFC64-2C68-4ACA-BCDB-3FE2AFD1DB10}</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 and next steps: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3553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8"/>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2</a:t>
            </a:r>
            <a:r>
              <a:rPr lang="en"/>
              <a:t>: Continuing the Conversation at Home</a:t>
            </a:r>
            <a:endParaRPr/>
          </a:p>
        </p:txBody>
      </p:sp>
      <p:sp>
        <p:nvSpPr>
          <p:cNvPr id="442" name="Google Shape;442;p58"/>
          <p:cNvSpPr txBox="1"/>
          <p:nvPr>
            <p:ph idx="1" type="body"/>
          </p:nvPr>
        </p:nvSpPr>
        <p:spPr>
          <a:xfrm>
            <a:off x="576075" y="1828800"/>
            <a:ext cx="6629400" cy="10470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Families often approach conversations about money very differently. Some might welcome them, while others avoid the topic as much as possible. Review the conversation starters below. With whom could you have each conversation? How might you approach the conversations? </a:t>
            </a:r>
            <a:endParaRPr b="1"/>
          </a:p>
        </p:txBody>
      </p:sp>
      <p:graphicFrame>
        <p:nvGraphicFramePr>
          <p:cNvPr id="443" name="Google Shape;443;p58"/>
          <p:cNvGraphicFramePr/>
          <p:nvPr/>
        </p:nvGraphicFramePr>
        <p:xfrm>
          <a:off x="576083" y="2875687"/>
          <a:ext cx="3000000" cy="3000000"/>
        </p:xfrm>
        <a:graphic>
          <a:graphicData uri="http://schemas.openxmlformats.org/drawingml/2006/table">
            <a:tbl>
              <a:tblPr>
                <a:noFill/>
                <a:tableStyleId>{888FFC64-2C68-4ACA-BCDB-3FE2AFD1DB10}</a:tableStyleId>
              </a:tblPr>
              <a:tblGrid>
                <a:gridCol w="4350900"/>
                <a:gridCol w="2278500"/>
              </a:tblGrid>
              <a:tr h="426675">
                <a:tc>
                  <a:txBody>
                    <a:bodyPr/>
                    <a:lstStyle/>
                    <a:p>
                      <a:pPr indent="0" lvl="0" marL="0" rtl="0" algn="l">
                        <a:lnSpc>
                          <a:spcPct val="115000"/>
                        </a:lnSpc>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Conversation Starters</a:t>
                      </a:r>
                      <a:endParaRPr>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solidFill>
                      <a:schemeClr val="accent1"/>
                    </a:solidFill>
                  </a:tcPr>
                </a:tc>
              </a:tr>
              <a:tr h="15817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Financial Institutions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financial institution(s), such as banks or credit unions, does our family use?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often do you visit a local branch? Do you feel in-person branches are necessary, or would you be okay with an online only bank?</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do you like about the financial institution you use?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would it take for you to change financial institutions? Have you ever considered a change?</a:t>
                      </a:r>
                      <a:endParaRPr b="1"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148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Financial Services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was your first account? Savings? Checking? How old were you when you opened it?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do you think is a good age to open a savings account? Checking account?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factors do you think are important to consider when deciding to get or use a debit card? Credit card?</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features do you like about your current accounts?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Have you noticed any fees related to your accounts? What are they for?</a:t>
                      </a:r>
                      <a:endParaRPr b="1"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7511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Mobile Banking</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you use mobile banking? If so, how? If not, why?</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mobile banking features are most important to you?</a:t>
                      </a:r>
                      <a:endParaRPr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148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Payment Methods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is your preferred or most commonly used form of payment? Why?</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do you think about when deciding how to pay for something?</a:t>
                      </a:r>
                      <a:endParaRPr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2</a:t>
            </a:r>
            <a:r>
              <a:rPr lang="en"/>
              <a:t>: Dig Deeper</a:t>
            </a:r>
            <a:endParaRPr/>
          </a:p>
        </p:txBody>
      </p:sp>
      <p:sp>
        <p:nvSpPr>
          <p:cNvPr id="449" name="Google Shape;449;p59"/>
          <p:cNvSpPr txBox="1"/>
          <p:nvPr>
            <p:ph idx="1" type="body"/>
          </p:nvPr>
        </p:nvSpPr>
        <p:spPr>
          <a:xfrm>
            <a:off x="576075" y="1828800"/>
            <a:ext cx="6629400" cy="6150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Interested in learning more about the topics covered in this unit? Consider exploring one or more of the following questions.</a:t>
            </a:r>
            <a:endParaRPr b="1"/>
          </a:p>
        </p:txBody>
      </p:sp>
      <p:graphicFrame>
        <p:nvGraphicFramePr>
          <p:cNvPr id="450" name="Google Shape;450;p59"/>
          <p:cNvGraphicFramePr/>
          <p:nvPr/>
        </p:nvGraphicFramePr>
        <p:xfrm>
          <a:off x="576083" y="2443687"/>
          <a:ext cx="3000000" cy="3000000"/>
        </p:xfrm>
        <a:graphic>
          <a:graphicData uri="http://schemas.openxmlformats.org/drawingml/2006/table">
            <a:tbl>
              <a:tblPr>
                <a:noFill/>
                <a:tableStyleId>{888FFC64-2C68-4ACA-BCDB-3FE2AFD1DB10}</a:tableStyleId>
              </a:tblPr>
              <a:tblGrid>
                <a:gridCol w="4350925"/>
                <a:gridCol w="2278475"/>
              </a:tblGrid>
              <a:tr h="309950">
                <a:tc>
                  <a:txBody>
                    <a:bodyPr/>
                    <a:lstStyle/>
                    <a:p>
                      <a:pPr indent="0" lvl="0" marL="0" rtl="0" algn="l">
                        <a:lnSpc>
                          <a:spcPct val="115000"/>
                        </a:lnSpc>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Dig into the Topics</a:t>
                      </a:r>
                      <a:endParaRPr b="1">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solidFill>
                      <a:schemeClr val="accent1"/>
                    </a:solidFill>
                  </a:tcPr>
                </a:tc>
              </a:tr>
              <a:tr h="1144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Financial Institutions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financial institutions are in your community? Has that changed in recent years?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Have any of them merged or changed names in recent years?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If there are credit unions in your area, what is required to become a member?</a:t>
                      </a:r>
                      <a:endParaRPr b="1"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0014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Financial Services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are the age requirements to open a savings or checking account? How do these vary by institution?</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Why do most savings accounts limit the number of transactions you can make in a month?</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are the current interest rates for savings accounts?</a:t>
                      </a:r>
                      <a:endParaRPr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9917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Mobile Banking</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is your information kept private and secure?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happens if your phone or another device gets lost?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has mobile banking technology changed, and what changes might happen in the future?</a:t>
                      </a:r>
                      <a:endParaRPr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5736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Purchase Methods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features do debit and credit cards have in common? What are the differences?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do digital wallets work?</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is the future of cash with so many people choosing other payments?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is the difference between a wire transfer and an ACH transfer?</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has the use of specific payment methods changed over time?</a:t>
                      </a:r>
                      <a:endParaRPr sz="1200">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How Financial Institutions Work</a:t>
            </a:r>
            <a:endParaRPr/>
          </a:p>
        </p:txBody>
      </p:sp>
      <p:sp>
        <p:nvSpPr>
          <p:cNvPr id="121" name="Google Shape;121;p2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Understanding Financial Institutions</a:t>
            </a:r>
            <a:r>
              <a:rPr lang="en"/>
              <a:t> self-paced module.</a:t>
            </a:r>
            <a:endParaRPr/>
          </a:p>
        </p:txBody>
      </p:sp>
      <p:graphicFrame>
        <p:nvGraphicFramePr>
          <p:cNvPr id="122" name="Google Shape;122;p20"/>
          <p:cNvGraphicFramePr/>
          <p:nvPr/>
        </p:nvGraphicFramePr>
        <p:xfrm>
          <a:off x="576072" y="3539841"/>
          <a:ext cx="3000000" cy="3000000"/>
        </p:xfrm>
        <a:graphic>
          <a:graphicData uri="http://schemas.openxmlformats.org/drawingml/2006/table">
            <a:tbl>
              <a:tblPr>
                <a:noFill/>
                <a:tableStyleId>{888FFC64-2C68-4ACA-BCDB-3FE2AFD1DB10}</a:tableStyleId>
              </a:tblPr>
              <a:tblGrid>
                <a:gridCol w="6629400"/>
              </a:tblGrid>
              <a:tr h="6253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Think about what you knew about the topic of banks and financial institutions going into the module and what you learned from the video. Write a paragraph (3–4 sentences) about what you knew and how watching the video expanded on your prior knowledge.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43113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23" name="Google Shape;123;p20"/>
          <p:cNvSpPr txBox="1"/>
          <p:nvPr/>
        </p:nvSpPr>
        <p:spPr>
          <a:xfrm>
            <a:off x="576075" y="1828800"/>
            <a:ext cx="2031000" cy="14481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4"/>
              </a:rPr>
              <a:t>this link</a:t>
            </a:r>
            <a:r>
              <a:rPr lang="en">
                <a:solidFill>
                  <a:schemeClr val="dk1"/>
                </a:solidFill>
                <a:latin typeface="Calibri"/>
                <a:ea typeface="Calibri"/>
                <a:cs typeface="Calibri"/>
                <a:sym typeface="Calibri"/>
              </a:rPr>
              <a:t> </a:t>
            </a:r>
            <a:r>
              <a:rPr lang="en">
                <a:latin typeface="Calibri"/>
                <a:ea typeface="Calibri"/>
                <a:cs typeface="Calibri"/>
                <a:sym typeface="Calibri"/>
              </a:rPr>
              <a:t>or the QR code to the right to replay the video from this module. </a:t>
            </a:r>
            <a:endParaRPr>
              <a:latin typeface="Calibri"/>
              <a:ea typeface="Calibri"/>
              <a:cs typeface="Calibri"/>
              <a:sym typeface="Calibri"/>
            </a:endParaRPr>
          </a:p>
        </p:txBody>
      </p:sp>
      <p:pic>
        <p:nvPicPr>
          <p:cNvPr id="124" name="Google Shape;124;p20">
            <a:hlinkClick r:id="rId5"/>
          </p:cNvPr>
          <p:cNvPicPr preferRelativeResize="0"/>
          <p:nvPr/>
        </p:nvPicPr>
        <p:blipFill rotWithShape="1">
          <a:blip r:embed="rId6">
            <a:alphaModFix/>
          </a:blip>
          <a:srcRect b="1465" l="0" r="0" t="1475"/>
          <a:stretch/>
        </p:blipFill>
        <p:spPr>
          <a:xfrm>
            <a:off x="2858275" y="1836146"/>
            <a:ext cx="2647911" cy="1448627"/>
          </a:xfrm>
          <a:prstGeom prst="rect">
            <a:avLst/>
          </a:prstGeom>
          <a:noFill/>
          <a:ln>
            <a:noFill/>
          </a:ln>
        </p:spPr>
      </p:pic>
      <p:pic>
        <p:nvPicPr>
          <p:cNvPr id="125" name="Google Shape;125;p20"/>
          <p:cNvPicPr preferRelativeResize="0"/>
          <p:nvPr/>
        </p:nvPicPr>
        <p:blipFill rotWithShape="1">
          <a:blip r:embed="rId7">
            <a:alphaModFix/>
          </a:blip>
          <a:srcRect b="0" l="0" r="0" t="0"/>
          <a:stretch/>
        </p:blipFill>
        <p:spPr>
          <a:xfrm>
            <a:off x="5757375" y="1836412"/>
            <a:ext cx="1448101" cy="1448101"/>
          </a:xfrm>
          <a:prstGeom prst="rect">
            <a:avLst/>
          </a:prstGeom>
          <a:noFill/>
          <a:ln>
            <a:noFill/>
          </a:ln>
        </p:spPr>
      </p:pic>
      <p:pic>
        <p:nvPicPr>
          <p:cNvPr id="126" name="Google Shape;126;p20">
            <a:hlinkClick r:id="rId8"/>
          </p:cNvPr>
          <p:cNvPicPr preferRelativeResize="0"/>
          <p:nvPr/>
        </p:nvPicPr>
        <p:blipFill>
          <a:blip r:embed="rId9">
            <a:alphaModFix/>
          </a:blip>
          <a:stretch>
            <a:fillRect/>
          </a:stretch>
        </p:blipFill>
        <p:spPr>
          <a:xfrm>
            <a:off x="6413335" y="9690525"/>
            <a:ext cx="792140" cy="274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Financial Institutions</a:t>
            </a:r>
            <a:r>
              <a:rPr lang="en"/>
              <a:t> self-paced module.</a:t>
            </a:r>
            <a:endParaRPr/>
          </a:p>
        </p:txBody>
      </p:sp>
      <p:graphicFrame>
        <p:nvGraphicFramePr>
          <p:cNvPr id="132" name="Google Shape;132;p21"/>
          <p:cNvGraphicFramePr/>
          <p:nvPr/>
        </p:nvGraphicFramePr>
        <p:xfrm>
          <a:off x="571497" y="6392760"/>
          <a:ext cx="3000000" cy="3000000"/>
        </p:xfrm>
        <a:graphic>
          <a:graphicData uri="http://schemas.openxmlformats.org/drawingml/2006/table">
            <a:tbl>
              <a:tblPr>
                <a:noFill/>
                <a:tableStyleId>{888FFC64-2C68-4ACA-BCDB-3FE2AFD1DB10}</a:tableStyleId>
              </a:tblPr>
              <a:tblGrid>
                <a:gridCol w="6629400"/>
              </a:tblGrid>
              <a:tr h="4815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Would you rather use an online-only financial institution that might pay higher interest or one with local branches where you can go in person? Explain your response.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0352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33" name="Google Shape;133;p21"/>
          <p:cNvGraphicFramePr/>
          <p:nvPr/>
        </p:nvGraphicFramePr>
        <p:xfrm>
          <a:off x="576063" y="1371611"/>
          <a:ext cx="3000000" cy="3000000"/>
        </p:xfrm>
        <a:graphic>
          <a:graphicData uri="http://schemas.openxmlformats.org/drawingml/2006/table">
            <a:tbl>
              <a:tblPr>
                <a:noFill/>
                <a:tableStyleId>{888FFC64-2C68-4ACA-BCDB-3FE2AFD1DB10}</a:tableStyleId>
              </a:tblPr>
              <a:tblGrid>
                <a:gridCol w="2307200"/>
                <a:gridCol w="4322200"/>
              </a:tblGrid>
              <a:tr h="3311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Give an example of how or when you might use each.</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252525">
                <a:tc>
                  <a:txBody>
                    <a:bodyPr/>
                    <a:lstStyle/>
                    <a:p>
                      <a:pPr indent="0" lvl="0" marL="0" rtl="0" algn="l">
                        <a:spcBef>
                          <a:spcPts val="0"/>
                        </a:spcBef>
                        <a:spcAft>
                          <a:spcPts val="0"/>
                        </a:spcAft>
                        <a:buNone/>
                      </a:pPr>
                      <a:r>
                        <a:rPr b="1" lang="en">
                          <a:solidFill>
                            <a:schemeClr val="dk2"/>
                          </a:solidFill>
                          <a:latin typeface="Calibri"/>
                          <a:ea typeface="Calibri"/>
                          <a:cs typeface="Calibri"/>
                          <a:sym typeface="Calibri"/>
                        </a:rPr>
                        <a:t>From</a:t>
                      </a:r>
                      <a:endParaRPr b="1">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2"/>
                          </a:solidFill>
                          <a:latin typeface="Calibri"/>
                          <a:ea typeface="Calibri"/>
                          <a:cs typeface="Calibri"/>
                          <a:sym typeface="Calibri"/>
                        </a:rPr>
                        <a:t>Use</a:t>
                      </a:r>
                      <a:endParaRPr b="1">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990850">
                <a:tc>
                  <a:txBody>
                    <a:bodyPr/>
                    <a:lstStyle/>
                    <a:p>
                      <a:pPr indent="0" lvl="0" marL="0" rtl="0" algn="l">
                        <a:spcBef>
                          <a:spcPts val="0"/>
                        </a:spcBef>
                        <a:spcAft>
                          <a:spcPts val="0"/>
                        </a:spcAft>
                        <a:buNone/>
                      </a:pPr>
                      <a:r>
                        <a:rPr b="1" lang="en">
                          <a:latin typeface="Calibri"/>
                          <a:ea typeface="Calibri"/>
                          <a:cs typeface="Calibri"/>
                          <a:sym typeface="Calibri"/>
                        </a:rPr>
                        <a:t>Direct Deposit of Pay</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08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Bill Payments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08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Peer-to-Peer Payments</a:t>
                      </a:r>
                      <a:endParaRPr b="1">
                        <a:solidFill>
                          <a:schemeClr val="dk1"/>
                        </a:solidFill>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08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Cash</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Financial Institutions</a:t>
            </a:r>
            <a:r>
              <a:rPr lang="en"/>
              <a:t> self-paced module.</a:t>
            </a:r>
            <a:endParaRPr/>
          </a:p>
        </p:txBody>
      </p:sp>
      <p:graphicFrame>
        <p:nvGraphicFramePr>
          <p:cNvPr id="139" name="Google Shape;139;p22"/>
          <p:cNvGraphicFramePr/>
          <p:nvPr/>
        </p:nvGraphicFramePr>
        <p:xfrm>
          <a:off x="571488" y="1371611"/>
          <a:ext cx="3000000" cy="3000000"/>
        </p:xfrm>
        <a:graphic>
          <a:graphicData uri="http://schemas.openxmlformats.org/drawingml/2006/table">
            <a:tbl>
              <a:tblPr>
                <a:noFill/>
                <a:tableStyleId>{888FFC64-2C68-4ACA-BCDB-3FE2AFD1DB10}</a:tableStyleId>
              </a:tblPr>
              <a:tblGrid>
                <a:gridCol w="901375"/>
                <a:gridCol w="5728025"/>
              </a:tblGrid>
              <a:tr h="91227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Separate Savings Accounts: Most financial institutions will allow you to create separate savings accounts for different purposes. This can help you track your progress toward specific financial goals. Imagine you have created three savings accounts. Give each a name that describes the account’s purpose.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321975">
                <a:tc>
                  <a:txBody>
                    <a:bodyPr/>
                    <a:lstStyle/>
                    <a:p>
                      <a:pPr indent="0" lvl="0" marL="0" rtl="0" algn="l">
                        <a:spcBef>
                          <a:spcPts val="0"/>
                        </a:spcBef>
                        <a:spcAft>
                          <a:spcPts val="0"/>
                        </a:spcAft>
                        <a:buNone/>
                      </a:pPr>
                      <a:r>
                        <a:rPr b="1" lang="en">
                          <a:solidFill>
                            <a:schemeClr val="dk2"/>
                          </a:solidFill>
                          <a:latin typeface="Calibri"/>
                          <a:ea typeface="Calibri"/>
                          <a:cs typeface="Calibri"/>
                          <a:sym typeface="Calibri"/>
                        </a:rPr>
                        <a:t>Account</a:t>
                      </a:r>
                      <a:endParaRPr b="1">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2"/>
                          </a:solidFill>
                          <a:latin typeface="Calibri"/>
                          <a:ea typeface="Calibri"/>
                          <a:cs typeface="Calibri"/>
                          <a:sym typeface="Calibri"/>
                        </a:rPr>
                        <a:t>Name</a:t>
                      </a:r>
                      <a:endParaRPr b="1">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717250">
                <a:tc>
                  <a:txBody>
                    <a:bodyPr/>
                    <a:lstStyle/>
                    <a:p>
                      <a:pPr indent="0" lvl="0" marL="0" rtl="0" algn="l">
                        <a:spcBef>
                          <a:spcPts val="0"/>
                        </a:spcBef>
                        <a:spcAft>
                          <a:spcPts val="0"/>
                        </a:spcAft>
                        <a:buNone/>
                      </a:pPr>
                      <a:r>
                        <a:rPr lang="en" sz="1200">
                          <a:latin typeface="Calibri"/>
                          <a:ea typeface="Calibri"/>
                          <a:cs typeface="Calibri"/>
                          <a:sym typeface="Calibri"/>
                        </a:rPr>
                        <a:t>1.</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172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2.</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172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3.</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40" name="Google Shape;140;p22"/>
          <p:cNvGraphicFramePr/>
          <p:nvPr/>
        </p:nvGraphicFramePr>
        <p:xfrm>
          <a:off x="571488" y="5158036"/>
          <a:ext cx="3000000" cy="3000000"/>
        </p:xfrm>
        <a:graphic>
          <a:graphicData uri="http://schemas.openxmlformats.org/drawingml/2006/table">
            <a:tbl>
              <a:tblPr>
                <a:noFill/>
                <a:tableStyleId>{888FFC64-2C68-4ACA-BCDB-3FE2AFD1DB10}</a:tableStyleId>
              </a:tblPr>
              <a:tblGrid>
                <a:gridCol w="901375"/>
                <a:gridCol w="5728025"/>
              </a:tblGrid>
              <a:tr h="99092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Money you deposit in banks and credit unions is insured up to $250,000 per account holder. That means if there is a problem with the financial institution, you are still guaranteed to get your money back—so long as you don’t have more than $250,000 in any one account. Fill in the blanks below with the full name of each government agency that insures deposits. If you don’t know them, look them up.</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290000">
                <a:tc>
                  <a:txBody>
                    <a:bodyPr/>
                    <a:lstStyle/>
                    <a:p>
                      <a:pPr indent="0" lvl="0" marL="0" rtl="0" algn="l">
                        <a:spcBef>
                          <a:spcPts val="0"/>
                        </a:spcBef>
                        <a:spcAft>
                          <a:spcPts val="0"/>
                        </a:spcAft>
                        <a:buNone/>
                      </a:pPr>
                      <a:r>
                        <a:rPr b="1" lang="en">
                          <a:solidFill>
                            <a:schemeClr val="dk2"/>
                          </a:solidFill>
                          <a:latin typeface="Calibri"/>
                          <a:ea typeface="Calibri"/>
                          <a:cs typeface="Calibri"/>
                          <a:sym typeface="Calibri"/>
                        </a:rPr>
                        <a:t>Agency</a:t>
                      </a:r>
                      <a:endParaRPr b="1">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2"/>
                          </a:solidFill>
                          <a:latin typeface="Calibri"/>
                          <a:ea typeface="Calibri"/>
                          <a:cs typeface="Calibri"/>
                          <a:sym typeface="Calibri"/>
                        </a:rPr>
                        <a:t>Full Name</a:t>
                      </a:r>
                      <a:endParaRPr b="1">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785700">
                <a:tc>
                  <a:txBody>
                    <a:bodyPr/>
                    <a:lstStyle/>
                    <a:p>
                      <a:pPr indent="0" lvl="0" marL="0" rtl="0" algn="l">
                        <a:spcBef>
                          <a:spcPts val="0"/>
                        </a:spcBef>
                        <a:spcAft>
                          <a:spcPts val="0"/>
                        </a:spcAft>
                        <a:buNone/>
                      </a:pPr>
                      <a:r>
                        <a:rPr lang="en" sz="1200">
                          <a:latin typeface="Calibri"/>
                          <a:ea typeface="Calibri"/>
                          <a:cs typeface="Calibri"/>
                          <a:sym typeface="Calibri"/>
                        </a:rPr>
                        <a:t>FDIC</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857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NCUA</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41" name="Google Shape;141;p22"/>
          <p:cNvPicPr preferRelativeResize="0"/>
          <p:nvPr/>
        </p:nvPicPr>
        <p:blipFill>
          <a:blip r:embed="rId4">
            <a:alphaModFix/>
          </a:blip>
          <a:stretch>
            <a:fillRect/>
          </a:stretch>
        </p:blipFill>
        <p:spPr>
          <a:xfrm>
            <a:off x="4574500" y="8577477"/>
            <a:ext cx="2630973" cy="986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t/>
            </a:r>
            <a:endParaRPr/>
          </a:p>
        </p:txBody>
      </p:sp>
      <p:sp>
        <p:nvSpPr>
          <p:cNvPr id="147" name="Google Shape;147;p2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Financial Institutions</a:t>
            </a:r>
            <a:r>
              <a:rPr lang="en"/>
              <a:t> self-paced module.</a:t>
            </a:r>
            <a:endParaRPr/>
          </a:p>
        </p:txBody>
      </p:sp>
      <p:graphicFrame>
        <p:nvGraphicFramePr>
          <p:cNvPr id="148" name="Google Shape;148;p23"/>
          <p:cNvGraphicFramePr/>
          <p:nvPr/>
        </p:nvGraphicFramePr>
        <p:xfrm>
          <a:off x="571488" y="1371611"/>
          <a:ext cx="3000000" cy="3000000"/>
        </p:xfrm>
        <a:graphic>
          <a:graphicData uri="http://schemas.openxmlformats.org/drawingml/2006/table">
            <a:tbl>
              <a:tblPr>
                <a:noFill/>
                <a:tableStyleId>{888FFC64-2C68-4ACA-BCDB-3FE2AFD1DB10}</a:tableStyleId>
              </a:tblPr>
              <a:tblGrid>
                <a:gridCol w="1085475"/>
                <a:gridCol w="5543925"/>
              </a:tblGrid>
              <a:tr h="3330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risks are associated with each of the banking alternatives below?</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32197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Alternative</a:t>
                      </a:r>
                      <a:endParaRPr b="1">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Risk(s)</a:t>
                      </a:r>
                      <a:endParaRPr b="1">
                        <a:solidFill>
                          <a:schemeClr val="dk2"/>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717250">
                <a:tc>
                  <a:txBody>
                    <a:bodyPr/>
                    <a:lstStyle/>
                    <a:p>
                      <a:pPr indent="0" lvl="0" marL="0" rtl="0" algn="l">
                        <a:spcBef>
                          <a:spcPts val="0"/>
                        </a:spcBef>
                        <a:spcAft>
                          <a:spcPts val="0"/>
                        </a:spcAft>
                        <a:buNone/>
                      </a:pPr>
                      <a:r>
                        <a:rPr lang="en" sz="1200">
                          <a:latin typeface="Calibri"/>
                          <a:ea typeface="Calibri"/>
                          <a:cs typeface="Calibri"/>
                          <a:sym typeface="Calibri"/>
                        </a:rPr>
                        <a:t>Check Cashers</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17250">
                <a:tc>
                  <a:txBody>
                    <a:bodyPr/>
                    <a:lstStyle/>
                    <a:p>
                      <a:pPr indent="0" lvl="0" marL="0" rtl="0" algn="l">
                        <a:spcBef>
                          <a:spcPts val="0"/>
                        </a:spcBef>
                        <a:spcAft>
                          <a:spcPts val="0"/>
                        </a:spcAft>
                        <a:buNone/>
                      </a:pPr>
                      <a:r>
                        <a:rPr lang="en" sz="1200">
                          <a:latin typeface="Calibri"/>
                          <a:ea typeface="Calibri"/>
                          <a:cs typeface="Calibri"/>
                          <a:sym typeface="Calibri"/>
                        </a:rPr>
                        <a:t>Payday Loans</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17250">
                <a:tc>
                  <a:txBody>
                    <a:bodyPr/>
                    <a:lstStyle/>
                    <a:p>
                      <a:pPr indent="0" lvl="0" marL="0" rtl="0" algn="l">
                        <a:spcBef>
                          <a:spcPts val="0"/>
                        </a:spcBef>
                        <a:spcAft>
                          <a:spcPts val="0"/>
                        </a:spcAft>
                        <a:buNone/>
                      </a:pPr>
                      <a:r>
                        <a:rPr lang="en" sz="1200">
                          <a:latin typeface="Calibri"/>
                          <a:ea typeface="Calibri"/>
                          <a:cs typeface="Calibri"/>
                          <a:sym typeface="Calibri"/>
                        </a:rPr>
                        <a:t>Pawn Shop Loans</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172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Money Orders</a:t>
                      </a:r>
                      <a:endParaRPr sz="1200">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49" name="Google Shape;149;p23"/>
          <p:cNvGraphicFramePr/>
          <p:nvPr/>
        </p:nvGraphicFramePr>
        <p:xfrm>
          <a:off x="571497" y="5405335"/>
          <a:ext cx="3000000" cy="3000000"/>
        </p:xfrm>
        <a:graphic>
          <a:graphicData uri="http://schemas.openxmlformats.org/drawingml/2006/table">
            <a:tbl>
              <a:tblPr>
                <a:noFill/>
                <a:tableStyleId>{888FFC64-2C68-4ACA-BCDB-3FE2AFD1DB10}</a:tableStyleId>
              </a:tblPr>
              <a:tblGrid>
                <a:gridCol w="6629400"/>
              </a:tblGrid>
              <a:tr h="4815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Despite the downsides of using banking alternatives, many people still do. Some find them more convenient. Others may not be familiar with traditional banking services. Write a short paragraph in which you try to convince a frequent user of one of these services to try a traditional financial institution instead.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0352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50" name="Google Shape;150;p23"/>
          <p:cNvPicPr preferRelativeResize="0"/>
          <p:nvPr/>
        </p:nvPicPr>
        <p:blipFill>
          <a:blip r:embed="rId4">
            <a:alphaModFix/>
          </a:blip>
          <a:stretch>
            <a:fillRect/>
          </a:stretch>
        </p:blipFill>
        <p:spPr>
          <a:xfrm>
            <a:off x="6075197" y="8556121"/>
            <a:ext cx="1125699" cy="10079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1: Understanding Financial Institutions.</a:t>
            </a:r>
            <a:endParaRPr/>
          </a:p>
        </p:txBody>
      </p:sp>
      <p:graphicFrame>
        <p:nvGraphicFramePr>
          <p:cNvPr id="156" name="Google Shape;156;p24"/>
          <p:cNvGraphicFramePr/>
          <p:nvPr/>
        </p:nvGraphicFramePr>
        <p:xfrm>
          <a:off x="576072" y="1362860"/>
          <a:ext cx="3000000" cy="3000000"/>
        </p:xfrm>
        <a:graphic>
          <a:graphicData uri="http://schemas.openxmlformats.org/drawingml/2006/table">
            <a:tbl>
              <a:tblPr>
                <a:noFill/>
                <a:tableStyleId>{888FFC64-2C68-4ACA-BCDB-3FE2AFD1DB10}</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Do you think it is important to use a financial institution? Why or why not?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7478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57" name="Google Shape;157;p24"/>
          <p:cNvGraphicFramePr/>
          <p:nvPr/>
        </p:nvGraphicFramePr>
        <p:xfrm>
          <a:off x="576072" y="5736718"/>
          <a:ext cx="3000000" cy="3000000"/>
        </p:xfrm>
        <a:graphic>
          <a:graphicData uri="http://schemas.openxmlformats.org/drawingml/2006/table">
            <a:tbl>
              <a:tblPr>
                <a:noFill/>
                <a:tableStyleId>{888FFC64-2C68-4ACA-BCDB-3FE2AFD1DB10}</a:tableStyleId>
              </a:tblPr>
              <a:tblGrid>
                <a:gridCol w="3125150"/>
                <a:gridCol w="875975"/>
                <a:gridCol w="875975"/>
                <a:gridCol w="875975"/>
                <a:gridCol w="875975"/>
              </a:tblGrid>
              <a:tr h="276025">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509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one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631325">
                <a:tc>
                  <a:txBody>
                    <a:bodyPr/>
                    <a:lstStyle/>
                    <a:p>
                      <a:pPr indent="0" lvl="0" marL="0" rtl="0" algn="l">
                        <a:spcBef>
                          <a:spcPts val="0"/>
                        </a:spcBef>
                        <a:spcAft>
                          <a:spcPts val="0"/>
                        </a:spcAft>
                        <a:buNone/>
                      </a:pPr>
                      <a:r>
                        <a:rPr lang="en" sz="1200">
                          <a:latin typeface="Calibri"/>
                          <a:ea typeface="Calibri"/>
                          <a:cs typeface="Calibri"/>
                          <a:sym typeface="Calibri"/>
                        </a:rPr>
                        <a:t>I can describe how interest paid by borrowers allows financial institutions to pay interest to savers.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31325">
                <a:tc>
                  <a:txBody>
                    <a:bodyPr/>
                    <a:lstStyle/>
                    <a:p>
                      <a:pPr indent="0" lvl="0" marL="0" rtl="0" algn="l">
                        <a:spcBef>
                          <a:spcPts val="0"/>
                        </a:spcBef>
                        <a:spcAft>
                          <a:spcPts val="0"/>
                        </a:spcAft>
                        <a:buNone/>
                      </a:pPr>
                      <a:r>
                        <a:rPr lang="en" sz="1200">
                          <a:latin typeface="Calibri"/>
                          <a:ea typeface="Calibri"/>
                          <a:cs typeface="Calibri"/>
                          <a:sym typeface="Calibri"/>
                        </a:rPr>
                        <a:t>I can list differences between “brick and mortar” financial institutions and those that are completely online.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03925">
                <a:tc>
                  <a:txBody>
                    <a:bodyPr/>
                    <a:lstStyle/>
                    <a:p>
                      <a:pPr indent="0" lvl="0" marL="0" rtl="0" algn="l">
                        <a:spcBef>
                          <a:spcPts val="0"/>
                        </a:spcBef>
                        <a:spcAft>
                          <a:spcPts val="0"/>
                        </a:spcAft>
                        <a:buNone/>
                      </a:pPr>
                      <a:r>
                        <a:rPr lang="en" sz="1200">
                          <a:latin typeface="Calibri"/>
                          <a:ea typeface="Calibri"/>
                          <a:cs typeface="Calibri"/>
                          <a:sym typeface="Calibri"/>
                        </a:rPr>
                        <a:t>I can share ways financial institutions help</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people accomplish their financial goals.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03925">
                <a:tc>
                  <a:txBody>
                    <a:bodyPr/>
                    <a:lstStyle/>
                    <a:p>
                      <a:pPr indent="0" lvl="0" marL="0" rtl="0" algn="l">
                        <a:spcBef>
                          <a:spcPts val="0"/>
                        </a:spcBef>
                        <a:spcAft>
                          <a:spcPts val="0"/>
                        </a:spcAft>
                        <a:buNone/>
                      </a:pPr>
                      <a:r>
                        <a:rPr lang="en" sz="1200">
                          <a:latin typeface="Calibri"/>
                          <a:ea typeface="Calibri"/>
                          <a:cs typeface="Calibri"/>
                          <a:sym typeface="Calibri"/>
                        </a:rPr>
                        <a:t>I can explain several alternatives to banking and the risks associated with each.</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158" name="Google Shape;158;p24"/>
          <p:cNvPicPr preferRelativeResize="0"/>
          <p:nvPr/>
        </p:nvPicPr>
        <p:blipFill>
          <a:blip r:embed="rId3">
            <a:alphaModFix/>
          </a:blip>
          <a:stretch>
            <a:fillRect/>
          </a:stretch>
        </p:blipFill>
        <p:spPr>
          <a:xfrm>
            <a:off x="576075" y="4726825"/>
            <a:ext cx="3486014" cy="896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454545"/>
      </a:dk2>
      <a:lt2>
        <a:srgbClr val="EEEEEE"/>
      </a:lt2>
      <a:accent1>
        <a:srgbClr val="FF6000"/>
      </a:accent1>
      <a:accent2>
        <a:srgbClr val="1E2656"/>
      </a:accent2>
      <a:accent3>
        <a:srgbClr val="283772"/>
      </a:accent3>
      <a:accent4>
        <a:srgbClr val="48A9D2"/>
      </a:accent4>
      <a:accent5>
        <a:srgbClr val="A0D9EA"/>
      </a:accent5>
      <a:accent6>
        <a:srgbClr val="EEFF41"/>
      </a:accent6>
      <a:hlink>
        <a:srgbClr val="FF6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23" ma:contentTypeDescription="Create a new document." ma:contentTypeScope="" ma:versionID="dced64d7c4122ebcdde07e07b771acc7">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c53bc2a5ae2e15ecaebe90d2f0b18e07"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element ref="ns2:lcf76f155ced4ddcb4097134ff3c332f" minOccurs="0"/>
                <xsd:element ref="ns3:TaxCatchAll" minOccurs="0"/>
                <xsd:element ref="ns2:Da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e2632be-9afe-4413-97a4-1beac40da1be"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85331066-9ac8-4d31-8790-2961f3c8780c}" ma:internalName="TaxCatchAll" ma:showField="CatchAllData" ma:web="2f80ae54-6d9f-4f2a-b7e8-58987361d6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0b5f8546-f232-423b-b5ab-b50858856574" xsi:nil="true"/>
    <_ip_UnifiedCompliancePolicyUIAction xmlns="http://schemas.microsoft.com/sharepoint/v3" xsi:nil="true"/>
    <lcf76f155ced4ddcb4097134ff3c332f xmlns="0b5f8546-f232-423b-b5ab-b50858856574">
      <Terms xmlns="http://schemas.microsoft.com/office/infopath/2007/PartnerControls"/>
    </lcf76f155ced4ddcb4097134ff3c332f>
    <Thumbnail xmlns="0b5f8546-f232-423b-b5ab-b50858856574">
      <Url xsi:nil="true"/>
      <Description xsi:nil="true"/>
    </Thumbnail>
    <TaxCatchAll xmlns="2f80ae54-6d9f-4f2a-b7e8-58987361d6c8" xsi:nil="true"/>
    <_ip_UnifiedCompliancePolicyProperties xmlns="http://schemas.microsoft.com/sharepoint/v3" xsi:nil="true"/>
    <_Flow_SignoffStatus xmlns="0b5f8546-f232-423b-b5ab-b50858856574" xsi:nil="true"/>
  </documentManagement>
</p:properties>
</file>

<file path=customXml/itemProps1.xml><?xml version="1.0" encoding="utf-8"?>
<ds:datastoreItem xmlns:ds="http://schemas.openxmlformats.org/officeDocument/2006/customXml" ds:itemID="{15CE4FED-2B85-4E41-A977-31408F81E462}"/>
</file>

<file path=customXml/itemProps2.xml><?xml version="1.0" encoding="utf-8"?>
<ds:datastoreItem xmlns:ds="http://schemas.openxmlformats.org/officeDocument/2006/customXml" ds:itemID="{D1B9899B-DB85-4206-8611-2CB6230C6390}"/>
</file>

<file path=customXml/itemProps3.xml><?xml version="1.0" encoding="utf-8"?>
<ds:datastoreItem xmlns:ds="http://schemas.openxmlformats.org/officeDocument/2006/customXml" ds:itemID="{A9BC96E7-62C6-4537-8AA5-2B651FB87B12}"/>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ies>
</file>