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20E305-C4B0-42CB-AC8F-7BC8C392BFFF}">
  <a:tblStyle styleId="{5520E305-C4B0-42CB-AC8F-7BC8C392BF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EE2E2E6-4218-4E42-BA03-A6DFA434AE76}"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334"/>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slide" Target="slides/slide36.xml"/><Relationship Id="rId47" Type="http://schemas.openxmlformats.org/officeDocument/2006/relationships/slide" Target="slides/slide41.xml"/><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11" Type="http://schemas.openxmlformats.org/officeDocument/2006/relationships/slide" Target="slides/slide5.xml"/><Relationship Id="rId49" Type="http://schemas.openxmlformats.org/officeDocument/2006/relationships/slide" Target="slides/slide43.xml"/><Relationship Id="rId5" Type="http://schemas.openxmlformats.org/officeDocument/2006/relationships/slideMaster" Target="slideMasters/slideMaster1.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 Id="rId44" Type="http://schemas.openxmlformats.org/officeDocument/2006/relationships/slide" Target="slides/slide38.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customXml" Target="../customXml/item3.xml"/><Relationship Id="rId43" Type="http://schemas.openxmlformats.org/officeDocument/2006/relationships/slide" Target="slides/slide37.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customXml" Target="../customXml/item2.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slide" Target="slides/slide35.xml"/><Relationship Id="rId20" Type="http://schemas.openxmlformats.org/officeDocument/2006/relationships/slide" Target="slides/slide14.xml"/><Relationship Id="rId1" Type="http://schemas.openxmlformats.org/officeDocument/2006/relationships/theme" Target="theme/theme1.xml"/><Relationship Id="rId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3e6fd2ca65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3e6fd2ca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e6fd2ca65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e6fd2c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e6fd2ca65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3e6fd2ca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e6fd2ca65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3e6fd2ca6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e5ad7b5af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3e5ad7b5a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3e5ad7b5af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3e5ad7b5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3e5ad7b5af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3e5ad7b5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3e5ad7b5a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3e5ad7b5a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ef7db9da4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ef7db9da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e5ad7b5af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e5ad7b5a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3e18141270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3e1814127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4f26b54249_0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4f26b542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4f26b54249_0_3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4f26b5424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4f26b54249_0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4f26b5424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3e5ad7b5af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3e5ad7b5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3e5ad7b5af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3e5ad7b5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4ef7db9da4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4ef7db9da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4f26b54249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4f26b5424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4f26b54249_0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4f26b5424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f26b54249_0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4f26b5424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3f5e56396c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3f5e5639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e18141270_1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e1814127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3f5e56396c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3f5e5639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4f350bf854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4f350bf8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4ef7db9da4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4ef7db9da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4f350bf854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4f350bf8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f350bf854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4f350bf85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408346098d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408346098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408346098d_1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408346098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408346098d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408346098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4f350bf854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4f350bf85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4f350bf854_0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4f350bf85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e18141270_1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3e1814127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4f350bf854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4f350bf85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408346098d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408346098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408346098d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408346098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408346098d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40834609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3e18141270_4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3e1814127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3e18141270_4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3e1814127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3e18141270_4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3e18141270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e18141270_4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e18141270_4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e18141270_4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3e18141270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576075" y="2023590"/>
            <a:ext cx="6629400" cy="15501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p:txBody>
      </p:sp>
      <p:sp>
        <p:nvSpPr>
          <p:cNvPr id="14" name="Google Shape;14;p2"/>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600"/>
              <a:buNone/>
              <a:defRPr b="1" sz="2600"/>
            </a:lvl1pPr>
            <a:lvl2pPr lvl="1" algn="ctr">
              <a:lnSpc>
                <a:spcPct val="100000"/>
              </a:lnSpc>
              <a:spcBef>
                <a:spcPts val="0"/>
              </a:spcBef>
              <a:spcAft>
                <a:spcPts val="0"/>
              </a:spcAft>
              <a:buSzPts val="2800"/>
              <a:buNone/>
              <a:defRPr b="1" sz="2800"/>
            </a:lvl2pPr>
            <a:lvl3pPr lvl="2" algn="ctr">
              <a:lnSpc>
                <a:spcPct val="100000"/>
              </a:lnSpc>
              <a:spcBef>
                <a:spcPts val="0"/>
              </a:spcBef>
              <a:spcAft>
                <a:spcPts val="0"/>
              </a:spcAft>
              <a:buSzPts val="2800"/>
              <a:buNone/>
              <a:defRPr b="1" sz="2800"/>
            </a:lvl3pPr>
            <a:lvl4pPr lvl="3" algn="ctr">
              <a:lnSpc>
                <a:spcPct val="100000"/>
              </a:lnSpc>
              <a:spcBef>
                <a:spcPts val="0"/>
              </a:spcBef>
              <a:spcAft>
                <a:spcPts val="0"/>
              </a:spcAft>
              <a:buSzPts val="2800"/>
              <a:buNone/>
              <a:defRPr b="1" sz="2800"/>
            </a:lvl4pPr>
            <a:lvl5pPr lvl="4" algn="ctr">
              <a:lnSpc>
                <a:spcPct val="100000"/>
              </a:lnSpc>
              <a:spcBef>
                <a:spcPts val="0"/>
              </a:spcBef>
              <a:spcAft>
                <a:spcPts val="0"/>
              </a:spcAft>
              <a:buSzPts val="2800"/>
              <a:buNone/>
              <a:defRPr b="1" sz="2800"/>
            </a:lvl5pPr>
            <a:lvl6pPr lvl="5" algn="ctr">
              <a:lnSpc>
                <a:spcPct val="100000"/>
              </a:lnSpc>
              <a:spcBef>
                <a:spcPts val="0"/>
              </a:spcBef>
              <a:spcAft>
                <a:spcPts val="0"/>
              </a:spcAft>
              <a:buSzPts val="2800"/>
              <a:buNone/>
              <a:defRPr b="1" sz="2800"/>
            </a:lvl6pPr>
            <a:lvl7pPr lvl="6" algn="ctr">
              <a:lnSpc>
                <a:spcPct val="100000"/>
              </a:lnSpc>
              <a:spcBef>
                <a:spcPts val="0"/>
              </a:spcBef>
              <a:spcAft>
                <a:spcPts val="0"/>
              </a:spcAft>
              <a:buSzPts val="2800"/>
              <a:buNone/>
              <a:defRPr b="1" sz="2800"/>
            </a:lvl7pPr>
            <a:lvl8pPr lvl="7" algn="ctr">
              <a:lnSpc>
                <a:spcPct val="100000"/>
              </a:lnSpc>
              <a:spcBef>
                <a:spcPts val="0"/>
              </a:spcBef>
              <a:spcAft>
                <a:spcPts val="0"/>
              </a:spcAft>
              <a:buSzPts val="2800"/>
              <a:buNone/>
              <a:defRPr b="1" sz="2800"/>
            </a:lvl8pPr>
            <a:lvl9pPr lvl="8" algn="ctr">
              <a:lnSpc>
                <a:spcPct val="100000"/>
              </a:lnSpc>
              <a:spcBef>
                <a:spcPts val="0"/>
              </a:spcBef>
              <a:spcAft>
                <a:spcPts val="0"/>
              </a:spcAft>
              <a:buSzPts val="2800"/>
              <a:buNone/>
              <a:defRPr b="1" sz="2800"/>
            </a:lvl9pPr>
          </a:lstStyle>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Title and Body">
  <p:cSld name="TITLE_AND_BODY_1_1_1">
    <p:spTree>
      <p:nvGrpSpPr>
        <p:cNvPr id="61" name="Shape 61"/>
        <p:cNvGrpSpPr/>
        <p:nvPr/>
      </p:nvGrpSpPr>
      <p:grpSpPr>
        <a:xfrm>
          <a:off x="0" y="0"/>
          <a:ext cx="0" cy="0"/>
          <a:chOff x="0" y="0"/>
          <a:chExt cx="0" cy="0"/>
        </a:xfrm>
      </p:grpSpPr>
      <p:sp>
        <p:nvSpPr>
          <p:cNvPr id="62" name="Google Shape;62;p1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1"/>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 name="Google Shape;64;p1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5" name="Google Shape;65;p1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Financing Further Education</a:t>
            </a: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Section Header">
  <p:cSld name="SECTION_HEADER_1_1_1_1">
    <p:spTree>
      <p:nvGrpSpPr>
        <p:cNvPr id="66" name="Shape 66"/>
        <p:cNvGrpSpPr/>
        <p:nvPr/>
      </p:nvGrpSpPr>
      <p:grpSpPr>
        <a:xfrm>
          <a:off x="0" y="0"/>
          <a:ext cx="0" cy="0"/>
          <a:chOff x="0" y="0"/>
          <a:chExt cx="0" cy="0"/>
        </a:xfrm>
      </p:grpSpPr>
      <p:sp>
        <p:nvSpPr>
          <p:cNvPr id="67" name="Google Shape;67;p12"/>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68" name="Google Shape;68;p1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2"/>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Understanding Education Financing Options</a:t>
            </a:r>
            <a:endParaRPr sz="1100">
              <a:solidFill>
                <a:schemeClr val="dk2"/>
              </a:solidFill>
              <a:latin typeface="Calibri"/>
              <a:ea typeface="Calibri"/>
              <a:cs typeface="Calibri"/>
              <a:sym typeface="Calibri"/>
            </a:endParaRPr>
          </a:p>
        </p:txBody>
      </p:sp>
      <p:pic>
        <p:nvPicPr>
          <p:cNvPr id="70" name="Google Shape;70;p12"/>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71" name="Google Shape;71;p12"/>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Title and Body">
  <p:cSld name="TITLE_AND_BODY_1_1_1_1">
    <p:spTree>
      <p:nvGrpSpPr>
        <p:cNvPr id="72" name="Shape 72"/>
        <p:cNvGrpSpPr/>
        <p:nvPr/>
      </p:nvGrpSpPr>
      <p:grpSpPr>
        <a:xfrm>
          <a:off x="0" y="0"/>
          <a:ext cx="0" cy="0"/>
          <a:chOff x="0" y="0"/>
          <a:chExt cx="0" cy="0"/>
        </a:xfrm>
      </p:grpSpPr>
      <p:sp>
        <p:nvSpPr>
          <p:cNvPr id="73" name="Google Shape;73;p1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3"/>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5" name="Google Shape;75;p1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6" name="Google Shape;76;p1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Understanding Education Financing Options</a:t>
            </a: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Section Header">
  <p:cSld name="SECTION_HEADER_1_1_1_1_1">
    <p:spTree>
      <p:nvGrpSpPr>
        <p:cNvPr id="77" name="Shape 77"/>
        <p:cNvGrpSpPr/>
        <p:nvPr/>
      </p:nvGrpSpPr>
      <p:grpSpPr>
        <a:xfrm>
          <a:off x="0" y="0"/>
          <a:ext cx="0" cy="0"/>
          <a:chOff x="0" y="0"/>
          <a:chExt cx="0" cy="0"/>
        </a:xfrm>
      </p:grpSpPr>
      <p:sp>
        <p:nvSpPr>
          <p:cNvPr id="78" name="Google Shape;78;p14"/>
          <p:cNvSpPr txBox="1"/>
          <p:nvPr>
            <p:ph type="ctrTitle"/>
          </p:nvPr>
        </p:nvSpPr>
        <p:spPr>
          <a:xfrm>
            <a:off x="521208"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79" name="Google Shape;79;p1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0" name="Google Shape;80;p14"/>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Unit 3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pic>
        <p:nvPicPr>
          <p:cNvPr id="81" name="Google Shape;81;p14"/>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82" name="Google Shape;82;p14"/>
          <p:cNvSpPr txBox="1"/>
          <p:nvPr/>
        </p:nvSpPr>
        <p:spPr>
          <a:xfrm>
            <a:off x="548640"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6</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Title and Body">
  <p:cSld name="TITLE_AND_BODY_1_1_1_1_1">
    <p:spTree>
      <p:nvGrpSpPr>
        <p:cNvPr id="83" name="Shape 83"/>
        <p:cNvGrpSpPr/>
        <p:nvPr/>
      </p:nvGrpSpPr>
      <p:grpSpPr>
        <a:xfrm>
          <a:off x="0" y="0"/>
          <a:ext cx="0" cy="0"/>
          <a:chOff x="0" y="0"/>
          <a:chExt cx="0" cy="0"/>
        </a:xfrm>
      </p:grpSpPr>
      <p:sp>
        <p:nvSpPr>
          <p:cNvPr id="84" name="Google Shape;84;p1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6" name="Google Shape;86;p15"/>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3</a:t>
            </a:r>
            <a:r>
              <a:rPr b="1" lang="en">
                <a:solidFill>
                  <a:schemeClr val="dk2"/>
                </a:solidFill>
                <a:latin typeface="Calibri"/>
                <a:ea typeface="Calibri"/>
                <a:cs typeface="Calibri"/>
                <a:sym typeface="Calibri"/>
              </a:rPr>
              <a:t>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18" name="Google Shape;18;p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a:spcBef>
                <a:spcPts val="0"/>
              </a:spcBef>
              <a:spcAft>
                <a:spcPts val="0"/>
              </a:spcAft>
              <a:buSzPts val="16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Exploring Earning Potential</a:t>
            </a:r>
            <a:endParaRPr>
              <a:solidFill>
                <a:schemeClr val="dk2"/>
              </a:solidFill>
              <a:latin typeface="Calibri"/>
              <a:ea typeface="Calibri"/>
              <a:cs typeface="Calibri"/>
              <a:sym typeface="Calibri"/>
            </a:endParaRPr>
          </a:p>
        </p:txBody>
      </p:sp>
      <p:pic>
        <p:nvPicPr>
          <p:cNvPr id="20" name="Google Shape;20;p3"/>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21" name="Google Shape;21;p3"/>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5" name="Google Shape;25;p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6" name="Google Shape;26;p4"/>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Exploring Earning Potential</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ting Started">
  <p:cSld name="TITLE_AND_BODY_2">
    <p:spTree>
      <p:nvGrpSpPr>
        <p:cNvPr id="27" name="Shape 27"/>
        <p:cNvGrpSpPr/>
        <p:nvPr/>
      </p:nvGrpSpPr>
      <p:grpSpPr>
        <a:xfrm>
          <a:off x="0" y="0"/>
          <a:ext cx="0" cy="0"/>
          <a:chOff x="0" y="0"/>
          <a:chExt cx="0" cy="0"/>
        </a:xfrm>
      </p:grpSpPr>
      <p:sp>
        <p:nvSpPr>
          <p:cNvPr id="28" name="Google Shape;28;p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0" name="Google Shape;30;p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1" name="Google Shape;31;p5"/>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Exploring Earning Potential</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Section Header">
  <p:cSld name="SECTION_HEADER_1">
    <p:spTree>
      <p:nvGrpSpPr>
        <p:cNvPr id="33" name="Shape 33"/>
        <p:cNvGrpSpPr/>
        <p:nvPr/>
      </p:nvGrpSpPr>
      <p:grpSpPr>
        <a:xfrm>
          <a:off x="0" y="0"/>
          <a:ext cx="0" cy="0"/>
          <a:chOff x="0" y="0"/>
          <a:chExt cx="0" cy="0"/>
        </a:xfrm>
      </p:grpSpPr>
      <p:sp>
        <p:nvSpPr>
          <p:cNvPr id="34" name="Google Shape;34;p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35" name="Google Shape;35;p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6"/>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Weighing Your Career Options</a:t>
            </a:r>
            <a:endParaRPr sz="1100">
              <a:solidFill>
                <a:schemeClr val="dk2"/>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38" name="Google Shape;38;p6"/>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Title and Body">
  <p:cSld name="TITLE_AND_BODY_1">
    <p:spTree>
      <p:nvGrpSpPr>
        <p:cNvPr id="39" name="Shape 39"/>
        <p:cNvGrpSpPr/>
        <p:nvPr/>
      </p:nvGrpSpPr>
      <p:grpSpPr>
        <a:xfrm>
          <a:off x="0" y="0"/>
          <a:ext cx="0" cy="0"/>
          <a:chOff x="0" y="0"/>
          <a:chExt cx="0" cy="0"/>
        </a:xfrm>
      </p:grpSpPr>
      <p:sp>
        <p:nvSpPr>
          <p:cNvPr id="40" name="Google Shape;40;p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3" name="Google Shape;43;p7"/>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Weighing Your Career Options</a:t>
            </a:r>
            <a:endParaRPr>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Section Header">
  <p:cSld name="SECTION_HEADER_1_1">
    <p:spTree>
      <p:nvGrpSpPr>
        <p:cNvPr id="44" name="Shape 44"/>
        <p:cNvGrpSpPr/>
        <p:nvPr/>
      </p:nvGrpSpPr>
      <p:grpSpPr>
        <a:xfrm>
          <a:off x="0" y="0"/>
          <a:ext cx="0" cy="0"/>
          <a:chOff x="0" y="0"/>
          <a:chExt cx="0" cy="0"/>
        </a:xfrm>
      </p:grpSpPr>
      <p:sp>
        <p:nvSpPr>
          <p:cNvPr id="45" name="Google Shape;45;p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46" name="Google Shape;46;p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7" name="Google Shape;47;p8"/>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Choosing Your Path After High School</a:t>
            </a:r>
            <a:endParaRPr sz="1100">
              <a:solidFill>
                <a:schemeClr val="dk2"/>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49" name="Google Shape;49;p8"/>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Title and Body">
  <p:cSld name="TITLE_AND_BODY_1_1">
    <p:spTree>
      <p:nvGrpSpPr>
        <p:cNvPr id="50" name="Shape 50"/>
        <p:cNvGrpSpPr/>
        <p:nvPr/>
      </p:nvGrpSpPr>
      <p:grpSpPr>
        <a:xfrm>
          <a:off x="0" y="0"/>
          <a:ext cx="0" cy="0"/>
          <a:chOff x="0" y="0"/>
          <a:chExt cx="0" cy="0"/>
        </a:xfrm>
      </p:grpSpPr>
      <p:sp>
        <p:nvSpPr>
          <p:cNvPr id="51" name="Google Shape;51;p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9"/>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3" name="Google Shape;53;p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4" name="Google Shape;54;p9"/>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Choosing Your Path After High School</a:t>
            </a: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Section Header">
  <p:cSld name="SECTION_HEADER_1_1_1">
    <p:spTree>
      <p:nvGrpSpPr>
        <p:cNvPr id="55" name="Shape 55"/>
        <p:cNvGrpSpPr/>
        <p:nvPr/>
      </p:nvGrpSpPr>
      <p:grpSpPr>
        <a:xfrm>
          <a:off x="0" y="0"/>
          <a:ext cx="0" cy="0"/>
          <a:chOff x="0" y="0"/>
          <a:chExt cx="0" cy="0"/>
        </a:xfrm>
      </p:grpSpPr>
      <p:sp>
        <p:nvSpPr>
          <p:cNvPr id="56" name="Google Shape;56;p1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57" name="Google Shape;57;p1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8" name="Google Shape;58;p10"/>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Financing Further Education</a:t>
            </a:r>
            <a:endParaRPr sz="1100">
              <a:solidFill>
                <a:schemeClr val="dk2"/>
              </a:solidFill>
              <a:latin typeface="Calibri"/>
              <a:ea typeface="Calibri"/>
              <a:cs typeface="Calibri"/>
              <a:sym typeface="Calibri"/>
            </a:endParaRPr>
          </a:p>
        </p:txBody>
      </p:sp>
      <p:pic>
        <p:nvPicPr>
          <p:cNvPr id="59" name="Google Shape;59;p10"/>
          <p:cNvPicPr preferRelativeResize="0"/>
          <p:nvPr/>
        </p:nvPicPr>
        <p:blipFill rotWithShape="1">
          <a:blip r:embed="rId2">
            <a:alphaModFix/>
          </a:blip>
          <a:srcRect b="0" l="9" r="9" t="0"/>
          <a:stretch/>
        </p:blipFill>
        <p:spPr>
          <a:xfrm>
            <a:off x="-1" y="5646676"/>
            <a:ext cx="7772401" cy="4410664"/>
          </a:xfrm>
          <a:prstGeom prst="rect">
            <a:avLst/>
          </a:prstGeom>
          <a:noFill/>
          <a:ln>
            <a:noFill/>
          </a:ln>
        </p:spPr>
      </p:pic>
      <p:sp>
        <p:nvSpPr>
          <p:cNvPr id="60" name="Google Shape;60;p10"/>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6075" y="1371600"/>
            <a:ext cx="6629400" cy="870000"/>
          </a:xfrm>
          <a:prstGeom prst="rect">
            <a:avLst/>
          </a:prstGeom>
          <a:noFill/>
          <a:ln>
            <a:noFill/>
          </a:ln>
        </p:spPr>
        <p:txBody>
          <a:bodyPr anchorCtr="0" anchor="t" bIns="91425" lIns="0" spcFirstLastPara="1" rIns="91425" wrap="square" tIns="91425">
            <a:normAutofit/>
          </a:bodyPr>
          <a:lstStyle>
            <a:lvl1pPr lvl="0">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576075" y="2253725"/>
            <a:ext cx="6629400" cy="6681000"/>
          </a:xfrm>
          <a:prstGeom prst="rect">
            <a:avLst/>
          </a:prstGeom>
          <a:noFill/>
          <a:ln>
            <a:noFill/>
          </a:ln>
        </p:spPr>
        <p:txBody>
          <a:bodyPr anchorCtr="0" anchor="t" bIns="91425" lIns="0"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pic>
        <p:nvPicPr>
          <p:cNvPr id="8" name="Google Shape;8;p1"/>
          <p:cNvPicPr preferRelativeResize="0"/>
          <p:nvPr/>
        </p:nvPicPr>
        <p:blipFill>
          <a:blip r:embed="rId1">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3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indent="0" lvl="0" marL="0" rtl="0" algn="r">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a:t>
            </a:r>
            <a:r>
              <a:rPr lang="en" sz="600">
                <a:solidFill>
                  <a:schemeClr val="dk1"/>
                </a:solidFill>
                <a:latin typeface="Calibri"/>
                <a:ea typeface="Calibri"/>
                <a:cs typeface="Calibri"/>
                <a:sym typeface="Calibri"/>
              </a:rPr>
              <a:t>reserved</a:t>
            </a:r>
            <a:r>
              <a:rPr lang="en" sz="600">
                <a:solidFill>
                  <a:schemeClr val="dk1"/>
                </a:solidFill>
                <a:latin typeface="Calibri"/>
                <a:ea typeface="Calibri"/>
                <a:cs typeface="Calibri"/>
                <a:sym typeface="Calibri"/>
              </a:rPr>
              <a:t>.</a:t>
            </a:r>
            <a:endParaRPr sz="6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41.xml"/><Relationship Id="rId10" Type="http://schemas.openxmlformats.org/officeDocument/2006/relationships/slide" Target="/ppt/slides/slide37.xml"/><Relationship Id="rId13" Type="http://schemas.openxmlformats.org/officeDocument/2006/relationships/slide" Target="/ppt/slides/slide43.xml"/><Relationship Id="rId12" Type="http://schemas.openxmlformats.org/officeDocument/2006/relationships/slide" Target="/ppt/slides/slide42.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3.xml"/><Relationship Id="rId9" Type="http://schemas.openxmlformats.org/officeDocument/2006/relationships/slide" Target="/ppt/slides/slide36.xml"/><Relationship Id="rId5" Type="http://schemas.openxmlformats.org/officeDocument/2006/relationships/slide" Target="/ppt/slides/slide10.xml"/><Relationship Id="rId6" Type="http://schemas.openxmlformats.org/officeDocument/2006/relationships/slide" Target="/ppt/slides/slide16.xml"/><Relationship Id="rId7" Type="http://schemas.openxmlformats.org/officeDocument/2006/relationships/slide" Target="/ppt/slides/slide24.xml"/><Relationship Id="rId8" Type="http://schemas.openxmlformats.org/officeDocument/2006/relationships/slide" Target="/ppt/slides/slide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www.pathwayinschools.com/sites/default/files/discover-3-2" TargetMode="External"/><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pathwayinschools.com/sites/default/files/discover-3-2" TargetMode="External"/><Relationship Id="rId4" Type="http://schemas.openxmlformats.org/officeDocument/2006/relationships/hyperlink" Target="http://www.dlc.com/PFS-HS3-2-RTU" TargetMode="External"/><Relationship Id="rId9"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hyperlink" Target="https://app.discoveryeducation.com/learn/player/cf7b0423-c50b-4224-92cd-4a7edeb30710" TargetMode="External"/><Relationship Id="rId7" Type="http://schemas.openxmlformats.org/officeDocument/2006/relationships/hyperlink" Target="https://app.discoveryeducation.com/learn/player/cf7b0423-c50b-4224-92cd-4a7edeb30710" TargetMode="External"/><Relationship Id="rId8"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pathwayinschools.com/sites/default/files/discover-3-2" TargetMode="External"/><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pathwayinschools.com/sites/default/files/discover-3-2" TargetMode="Externa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pathwayinschools.com/sites/default/files/discover-3-3/" TargetMode="External"/><Relationship Id="rId4" Type="http://schemas.openxmlformats.org/officeDocument/2006/relationships/image" Target="../media/image16.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pathwayinschools.com/sites/default/files/discover-3-3/" TargetMode="External"/><Relationship Id="rId4" Type="http://schemas.openxmlformats.org/officeDocument/2006/relationships/hyperlink" Target="https://app.discoveryeducation.com/learn/videos/89c8bea8-cc05-4e53-af4c-b4714cb0b09e/?embed=false&amp;embed_origin=false-b4714cb0b09e8-4c01-8e90-a1a0f8d4673c" TargetMode="External"/><Relationship Id="rId9" Type="http://schemas.openxmlformats.org/officeDocument/2006/relationships/image" Target="../media/image31.png"/><Relationship Id="rId5" Type="http://schemas.openxmlformats.org/officeDocument/2006/relationships/hyperlink" Target="http://www.dlc.com/PFS-HS3-3-RTU" TargetMode="External"/><Relationship Id="rId6" Type="http://schemas.openxmlformats.org/officeDocument/2006/relationships/image" Target="../media/image11.png"/><Relationship Id="rId7" Type="http://schemas.openxmlformats.org/officeDocument/2006/relationships/hyperlink" Target="https://app.discoveryeducation.com/learn/videos/89c8bea8-cc05-4e53-af4c-b4714cb0b09e/?embed=false&amp;embed_origin=false-b4714cb0b09e8-4c01-8e90-a1a0f8d4673c" TargetMode="External"/><Relationship Id="rId8"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pathwayinschools.com/sites/default/files/discover-3-3/"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www.pathwayinschools.com/sites/default/files/discover-3-3/"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s://www.pathwayinschools.com/sites/default/files/discover-3-3/" TargetMode="External"/><Relationship Id="rId4" Type="http://schemas.openxmlformats.org/officeDocument/2006/relationships/hyperlink" Target="https://www.careersinthemilitary.com/home" TargetMode="External"/><Relationship Id="rId5" Type="http://schemas.openxmlformats.org/officeDocument/2006/relationships/hyperlink" Target="https://www.careersinthemilitary.com/options-enlistment-requirements" TargetMode="External"/><Relationship Id="rId6"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s://www.pathwayinschools.com/sites/default/files/discover-3-3/" TargetMode="External"/><Relationship Id="rId4"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28.png"/><Relationship Id="rId7"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s://www.pathwayinschools.com/sites/default/files/discover-3-4/" TargetMode="External"/><Relationship Id="rId4" Type="http://schemas.openxmlformats.org/officeDocument/2006/relationships/hyperlink" Target="https://app.discoveryeducation.com/learn/videos/556bcad6-1b52-4e82-ae79-2b0b20c7f6ad/?embed=false&amp;embed_origin=false2-b510-1bc40bb87b7a" TargetMode="External"/><Relationship Id="rId9" Type="http://schemas.openxmlformats.org/officeDocument/2006/relationships/image" Target="../media/image39.png"/><Relationship Id="rId5" Type="http://schemas.openxmlformats.org/officeDocument/2006/relationships/hyperlink" Target="http://www.dlc.com/PFS-HS3-4-RTU" TargetMode="External"/><Relationship Id="rId6" Type="http://schemas.openxmlformats.org/officeDocument/2006/relationships/image" Target="../media/image11.png"/><Relationship Id="rId7" Type="http://schemas.openxmlformats.org/officeDocument/2006/relationships/hyperlink" Target="https://app.discoveryeducation.com/learn/videos/556bcad6-1b52-4e82-ae79-2b0b20c7f6ad/?embed=false&amp;embed_origin=false2-b510-1bc40bb87b7a" TargetMode="External"/><Relationship Id="rId8"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image" Target="../media/image29.png"/><Relationship Id="rId5" Type="http://schemas.openxmlformats.org/officeDocument/2006/relationships/image" Target="../media/image41.png"/><Relationship Id="rId6" Type="http://schemas.openxmlformats.org/officeDocument/2006/relationships/image" Target="../media/image44.png"/><Relationship Id="rId7" Type="http://schemas.openxmlformats.org/officeDocument/2006/relationships/image" Target="../media/image42.png"/><Relationship Id="rId8" Type="http://schemas.openxmlformats.org/officeDocument/2006/relationships/hyperlink" Target="https://www.pathwayinschools.com/sites/default/files/discover-3-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hyperlink" Target="https://www.pathwayinschools.com/sites/default/files/discover-3-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hyperlink" Target="https://www.pathwayinschools.com/sites/default/files/discover-3-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pathwayinschools.com/sites/default/files/discover-3-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www.pathwayinschools.com/sites/default/files/discover-3-5" TargetMode="External"/><Relationship Id="rId4" Type="http://schemas.openxmlformats.org/officeDocument/2006/relationships/hyperlink" Target="https://app.discoveryeducation.com/learn/player/dccae045-b178-4ee6-81ac-a0495370a999" TargetMode="External"/><Relationship Id="rId9" Type="http://schemas.openxmlformats.org/officeDocument/2006/relationships/image" Target="../media/image38.png"/><Relationship Id="rId5" Type="http://schemas.openxmlformats.org/officeDocument/2006/relationships/hyperlink" Target="http://www.dlc.com/PFS-HS3-5-RTU" TargetMode="External"/><Relationship Id="rId6" Type="http://schemas.openxmlformats.org/officeDocument/2006/relationships/image" Target="../media/image11.png"/><Relationship Id="rId7" Type="http://schemas.openxmlformats.org/officeDocument/2006/relationships/hyperlink" Target="https://app.discoveryeducation.com/learn/player/dccae045-b178-4ee6-81ac-a0495370a999" TargetMode="External"/><Relationship Id="rId8"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s://www.pathwayinschools.com/sites/default/files/discover-3-5" TargetMode="Externa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www.pathwayinschools.com/sites/default/files/discover-3-5" TargetMode="External"/><Relationship Id="rId4" Type="http://schemas.openxmlformats.org/officeDocument/2006/relationships/hyperlink" Target="https://studentaid.gov/aid-estimator/" TargetMode="External"/><Relationship Id="rId5"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athwayinschools.com/sites/default/files/discover-3-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pathwayinschools.com/sites/default/files/discover-3-1/" TargetMode="External"/><Relationship Id="rId4" Type="http://schemas.openxmlformats.org/officeDocument/2006/relationships/hyperlink" Target="https://app.discoveryeducation.com/learn/videos/670e10ff-f351-41c9-82f9-a458bd7ed20a/?embed=false&amp;embed_origin=false9-a458bd7ed20a8579-7268-4170-9715-9d760cbea6e7" TargetMode="External"/><Relationship Id="rId9" Type="http://schemas.openxmlformats.org/officeDocument/2006/relationships/image" Target="../media/image3.png"/><Relationship Id="rId5" Type="http://schemas.openxmlformats.org/officeDocument/2006/relationships/hyperlink" Target="http://www.dlc.com/PFS-HS3-1-RTU" TargetMode="External"/><Relationship Id="rId6" Type="http://schemas.openxmlformats.org/officeDocument/2006/relationships/image" Target="../media/image11.png"/><Relationship Id="rId7" Type="http://schemas.openxmlformats.org/officeDocument/2006/relationships/hyperlink" Target="https://app.discoveryeducation.com/learn/videos/670e10ff-f351-41c9-82f9-a458bd7ed20a/?embed=false&amp;embed_origin=false9-a458bd7ed20a8579-7268-4170-9715-9d760cbea6e7" TargetMode="External"/><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hyperlink" Target="https://www.bls.gov/ooh/" TargetMode="External"/><Relationship Id="rId7" Type="http://schemas.openxmlformats.org/officeDocument/2006/relationships/hyperlink" Target="https://www.pathwayinschools.com/sites/default/files/discover-3-1/" TargetMode="External"/><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athwayinschools.com/sites/default/files/discover-3-1/" TargetMode="External"/><Relationship Id="rId4" Type="http://schemas.openxmlformats.org/officeDocument/2006/relationships/hyperlink" Target="https://www.careeronestop.org/Toolkit/Wages/find-salary.aspx" TargetMode="External"/><Relationship Id="rId5" Type="http://schemas.openxmlformats.org/officeDocument/2006/relationships/image" Target="../media/image12.png"/><Relationship Id="rId6" Type="http://schemas.openxmlformats.org/officeDocument/2006/relationships/hyperlink" Target="https://money.cnn.com/calculator/pf/cost-of-living/index.html" TargetMode="External"/><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athwayinschools.com/sites/default/files/discover-3-1/"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ctrTitle"/>
          </p:nvPr>
        </p:nvSpPr>
        <p:spPr>
          <a:xfrm>
            <a:off x="576075" y="2023600"/>
            <a:ext cx="61017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Financing Your Future</a:t>
            </a:r>
            <a:endParaRPr/>
          </a:p>
        </p:txBody>
      </p:sp>
      <p:sp>
        <p:nvSpPr>
          <p:cNvPr id="92" name="Google Shape;92;p16"/>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Unit</a:t>
            </a:r>
            <a:r>
              <a:rPr lang="en"/>
              <a:t> 3</a:t>
            </a:r>
            <a:endParaRPr/>
          </a:p>
        </p:txBody>
      </p:sp>
      <p:graphicFrame>
        <p:nvGraphicFramePr>
          <p:cNvPr id="93" name="Google Shape;93;p16"/>
          <p:cNvGraphicFramePr/>
          <p:nvPr/>
        </p:nvGraphicFramePr>
        <p:xfrm>
          <a:off x="576072" y="3733862"/>
          <a:ext cx="3000000" cy="3000000"/>
        </p:xfrm>
        <a:graphic>
          <a:graphicData uri="http://schemas.openxmlformats.org/drawingml/2006/table">
            <a:tbl>
              <a:tblPr>
                <a:noFill/>
                <a:tableStyleId>{5520E305-C4B0-42CB-AC8F-7BC8C392BFFF}</a:tableStyleId>
              </a:tblPr>
              <a:tblGrid>
                <a:gridCol w="6629400"/>
              </a:tblGrid>
              <a:tr h="478325">
                <a:tc>
                  <a:txBody>
                    <a:bodyPr/>
                    <a:lstStyle/>
                    <a:p>
                      <a:pPr indent="0" lvl="0" marL="0" rtl="0" algn="l">
                        <a:spcBef>
                          <a:spcPts val="0"/>
                        </a:spcBef>
                        <a:spcAft>
                          <a:spcPts val="0"/>
                        </a:spcAft>
                        <a:buNone/>
                      </a:pPr>
                      <a:r>
                        <a:rPr b="1" lang="en" u="sng">
                          <a:solidFill>
                            <a:schemeClr val="hlink"/>
                          </a:solidFill>
                          <a:latin typeface="Calibri"/>
                          <a:ea typeface="Calibri"/>
                          <a:cs typeface="Calibri"/>
                          <a:sym typeface="Calibri"/>
                          <a:hlinkClick action="ppaction://hlinksldjump" r:id="rId3"/>
                        </a:rPr>
                        <a:t>Unit 3: Getting Started</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4"/>
                        </a:rPr>
                        <a:t>Topic 1: Exploring Earning Potential</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
                          <a:solidFill>
                            <a:schemeClr val="dk1"/>
                          </a:solidFill>
                          <a:latin typeface="Calibri"/>
                          <a:ea typeface="Calibri"/>
                          <a:cs typeface="Calibri"/>
                          <a:sym typeface="Calibri"/>
                        </a:rPr>
                        <a:t>How does education and training impact how much money you will earn in the future?</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5"/>
                        </a:rPr>
                        <a:t>Topic 2: Weighing Your Career Options</a:t>
                      </a:r>
                      <a:endParaRPr b="1">
                        <a:solidFill>
                          <a:schemeClr val="dk1"/>
                        </a:solidFill>
                        <a:latin typeface="Calibri"/>
                        <a:ea typeface="Calibri"/>
                        <a:cs typeface="Calibri"/>
                        <a:sym typeface="Calibri"/>
                      </a:endParaRPr>
                    </a:p>
                    <a:p>
                      <a:pPr indent="0" lvl="0" marL="0" rtl="0" algn="l">
                        <a:spcBef>
                          <a:spcPts val="0"/>
                        </a:spcBef>
                        <a:spcAft>
                          <a:spcPts val="0"/>
                        </a:spcAft>
                        <a:buNone/>
                      </a:pPr>
                      <a:r>
                        <a:rPr i="1" lang="en">
                          <a:solidFill>
                            <a:schemeClr val="dk1"/>
                          </a:solidFill>
                          <a:latin typeface="Calibri"/>
                          <a:ea typeface="Calibri"/>
                          <a:cs typeface="Calibri"/>
                          <a:sym typeface="Calibri"/>
                        </a:rPr>
                        <a:t>How do you pick a career? Will your career be in demand in the future?</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spcBef>
                          <a:spcPts val="0"/>
                        </a:spcBef>
                        <a:spcAft>
                          <a:spcPts val="0"/>
                        </a:spcAft>
                        <a:buClr>
                          <a:schemeClr val="dk1"/>
                        </a:buClr>
                        <a:buSzPts val="2200"/>
                        <a:buFont typeface="Arial"/>
                        <a:buNone/>
                      </a:pPr>
                      <a:r>
                        <a:rPr b="1" lang="en" u="sng">
                          <a:solidFill>
                            <a:schemeClr val="hlink"/>
                          </a:solidFill>
                          <a:latin typeface="Calibri"/>
                          <a:ea typeface="Calibri"/>
                          <a:cs typeface="Calibri"/>
                          <a:sym typeface="Calibri"/>
                          <a:hlinkClick action="ppaction://hlinksldjump" r:id="rId6"/>
                        </a:rPr>
                        <a:t>Topic 3: Choosing Your Path After High School</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200"/>
                        <a:buFont typeface="Arial"/>
                        <a:buNone/>
                      </a:pPr>
                      <a:r>
                        <a:rPr i="1" lang="en">
                          <a:solidFill>
                            <a:schemeClr val="dk1"/>
                          </a:solidFill>
                          <a:latin typeface="Calibri"/>
                          <a:ea typeface="Calibri"/>
                          <a:cs typeface="Calibri"/>
                          <a:sym typeface="Calibri"/>
                        </a:rPr>
                        <a:t>What education and/or training will you need to achieve your personal career goal?</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7"/>
                        </a:rPr>
                        <a:t>Topic 4: Financing Further Education</a:t>
                      </a:r>
                      <a:endParaRPr b="1">
                        <a:solidFill>
                          <a:schemeClr val="dk1"/>
                        </a:solidFill>
                        <a:latin typeface="Calibri"/>
                        <a:ea typeface="Calibri"/>
                        <a:cs typeface="Calibri"/>
                        <a:sym typeface="Calibri"/>
                      </a:endParaRPr>
                    </a:p>
                    <a:p>
                      <a:pPr indent="0" lvl="0" marL="0" rtl="0" algn="l">
                        <a:spcBef>
                          <a:spcPts val="0"/>
                        </a:spcBef>
                        <a:spcAft>
                          <a:spcPts val="0"/>
                        </a:spcAft>
                        <a:buNone/>
                      </a:pPr>
                      <a:r>
                        <a:rPr i="1" lang="en">
                          <a:solidFill>
                            <a:schemeClr val="dk1"/>
                          </a:solidFill>
                          <a:latin typeface="Calibri"/>
                          <a:ea typeface="Calibri"/>
                          <a:cs typeface="Calibri"/>
                          <a:sym typeface="Calibri"/>
                        </a:rPr>
                        <a:t>What options are available to finance your further education and training?</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8"/>
                        </a:rPr>
                        <a:t>Topic 5: Understanding Education Financing Options</a:t>
                      </a:r>
                      <a:endParaRPr b="1">
                        <a:solidFill>
                          <a:schemeClr val="dk1"/>
                        </a:solidFill>
                        <a:latin typeface="Calibri"/>
                        <a:ea typeface="Calibri"/>
                        <a:cs typeface="Calibri"/>
                        <a:sym typeface="Calibri"/>
                      </a:endParaRPr>
                    </a:p>
                    <a:p>
                      <a:pPr indent="0" lvl="0" marL="0" rtl="0" algn="l">
                        <a:spcBef>
                          <a:spcPts val="0"/>
                        </a:spcBef>
                        <a:spcAft>
                          <a:spcPts val="0"/>
                        </a:spcAft>
                        <a:buNone/>
                      </a:pPr>
                      <a:r>
                        <a:rPr i="1" lang="en">
                          <a:solidFill>
                            <a:schemeClr val="dk1"/>
                          </a:solidFill>
                          <a:latin typeface="Calibri"/>
                          <a:ea typeface="Calibri"/>
                          <a:cs typeface="Calibri"/>
                          <a:sym typeface="Calibri"/>
                        </a:rPr>
                        <a:t>How do you read and interpret a financial aid offer?</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4125">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9"/>
                        </a:rPr>
                        <a:t>Wrap Up</a:t>
                      </a:r>
                      <a:endParaRPr b="1">
                        <a:solidFill>
                          <a:srgbClr val="FF6000"/>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0"/>
                        </a:rPr>
                        <a:t>Glossary of Key Terms</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1"/>
                        </a:rPr>
                        <a:t>Personal Action Plan</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2"/>
                        </a:rPr>
                        <a:t>Continuing the Conversation at Home</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3"/>
                        </a:rPr>
                        <a:t>Dig Deeper</a:t>
                      </a:r>
                      <a:endParaRPr>
                        <a:solidFill>
                          <a:srgbClr val="595959"/>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ctrTitle"/>
          </p:nvPr>
        </p:nvSpPr>
        <p:spPr>
          <a:xfrm>
            <a:off x="530350" y="1691650"/>
            <a:ext cx="53106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Weighing Your Career Options</a:t>
            </a:r>
            <a:endParaRPr/>
          </a:p>
        </p:txBody>
      </p:sp>
      <p:sp>
        <p:nvSpPr>
          <p:cNvPr id="171" name="Google Shape;171;p25"/>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Give examples of factors you might consider when choosing a career.</a:t>
            </a:r>
            <a:endParaRPr/>
          </a:p>
          <a:p>
            <a:pPr indent="-330200" lvl="0" marL="457200" rtl="0" algn="l">
              <a:spcBef>
                <a:spcPts val="0"/>
              </a:spcBef>
              <a:spcAft>
                <a:spcPts val="0"/>
              </a:spcAft>
              <a:buSzPts val="1600"/>
              <a:buChar char="●"/>
            </a:pPr>
            <a:r>
              <a:rPr lang="en"/>
              <a:t>Explain why some jobs may go away in the future while other future jobs are difficult to predict.</a:t>
            </a:r>
            <a:endParaRPr/>
          </a:p>
          <a:p>
            <a:pPr indent="-330200" lvl="0" marL="457200" rtl="0" algn="l">
              <a:spcBef>
                <a:spcPts val="0"/>
              </a:spcBef>
              <a:spcAft>
                <a:spcPts val="0"/>
              </a:spcAft>
              <a:buSzPts val="1600"/>
              <a:buChar char="●"/>
            </a:pPr>
            <a:r>
              <a:rPr lang="en"/>
              <a:t>Identify tradeoffs people make when selecting one career over another.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6"/>
          <p:cNvPicPr preferRelativeResize="0"/>
          <p:nvPr/>
        </p:nvPicPr>
        <p:blipFill>
          <a:blip r:embed="rId3">
            <a:alphaModFix/>
          </a:blip>
          <a:stretch>
            <a:fillRect/>
          </a:stretch>
        </p:blipFill>
        <p:spPr>
          <a:xfrm>
            <a:off x="576075" y="1667575"/>
            <a:ext cx="6629402" cy="1811575"/>
          </a:xfrm>
          <a:prstGeom prst="rect">
            <a:avLst/>
          </a:prstGeom>
          <a:noFill/>
          <a:ln>
            <a:noFill/>
          </a:ln>
        </p:spPr>
      </p:pic>
      <p:sp>
        <p:nvSpPr>
          <p:cNvPr id="177" name="Google Shape;177;p2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4"/>
              </a:rPr>
              <a:t>Weighing Your Career Options</a:t>
            </a:r>
            <a:r>
              <a:rPr lang="en"/>
              <a:t> self-paced module.</a:t>
            </a:r>
            <a:endParaRPr/>
          </a:p>
        </p:txBody>
      </p:sp>
      <p:graphicFrame>
        <p:nvGraphicFramePr>
          <p:cNvPr id="178" name="Google Shape;178;p26"/>
          <p:cNvGraphicFramePr/>
          <p:nvPr/>
        </p:nvGraphicFramePr>
        <p:xfrm>
          <a:off x="576072" y="7018460"/>
          <a:ext cx="3000000" cy="3000000"/>
        </p:xfrm>
        <a:graphic>
          <a:graphicData uri="http://schemas.openxmlformats.org/drawingml/2006/table">
            <a:tbl>
              <a:tblPr>
                <a:noFill/>
                <a:tableStyleId>{5520E305-C4B0-42CB-AC8F-7BC8C392BFFF}</a:tableStyleId>
              </a:tblPr>
              <a:tblGrid>
                <a:gridCol w="6629400"/>
              </a:tblGrid>
              <a:tr h="3095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OTHER factor(s) might you or someone else consider that aren’t on this list?</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9497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79" name="Google Shape;179;p26"/>
          <p:cNvGraphicFramePr/>
          <p:nvPr/>
        </p:nvGraphicFramePr>
        <p:xfrm>
          <a:off x="576097" y="4414847"/>
          <a:ext cx="3000000" cy="3000000"/>
        </p:xfrm>
        <a:graphic>
          <a:graphicData uri="http://schemas.openxmlformats.org/drawingml/2006/table">
            <a:tbl>
              <a:tblPr>
                <a:noFill/>
                <a:tableStyleId>{5520E305-C4B0-42CB-AC8F-7BC8C392BFFF}</a:tableStyleId>
              </a:tblPr>
              <a:tblGrid>
                <a:gridCol w="3314700"/>
                <a:gridCol w="3314700"/>
              </a:tblGrid>
              <a:tr h="1952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
                      </a:r>
                      <a:r>
                        <a:rPr b="1" lang="en">
                          <a:solidFill>
                            <a:schemeClr val="lt1"/>
                          </a:solidFill>
                          <a:latin typeface="Calibri"/>
                          <a:ea typeface="Calibri"/>
                          <a:cs typeface="Calibri"/>
                          <a:sym typeface="Calibri"/>
                        </a:rPr>
                        <a:t>hat number fills in the quote?</a:t>
                      </a:r>
                      <a:endParaRPr b="1">
                        <a:solidFill>
                          <a:schemeClr val="lt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
        <p:nvSpPr>
          <p:cNvPr id="180" name="Google Shape;180;p26"/>
          <p:cNvSpPr txBox="1"/>
          <p:nvPr/>
        </p:nvSpPr>
        <p:spPr>
          <a:xfrm>
            <a:off x="950550" y="3441850"/>
            <a:ext cx="5871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000">
                <a:solidFill>
                  <a:schemeClr val="accent3"/>
                </a:solidFill>
                <a:latin typeface="Calibri"/>
                <a:ea typeface="Calibri"/>
                <a:cs typeface="Calibri"/>
                <a:sym typeface="Calibri"/>
              </a:rPr>
              <a:t>The </a:t>
            </a:r>
            <a:r>
              <a:rPr b="1" i="1" lang="en" sz="2000">
                <a:solidFill>
                  <a:schemeClr val="accent3"/>
                </a:solidFill>
                <a:latin typeface="Calibri"/>
                <a:ea typeface="Calibri"/>
                <a:cs typeface="Calibri"/>
                <a:sym typeface="Calibri"/>
              </a:rPr>
              <a:t>average</a:t>
            </a:r>
            <a:r>
              <a:rPr b="1" i="1" lang="en" sz="2000">
                <a:solidFill>
                  <a:schemeClr val="accent3"/>
                </a:solidFill>
                <a:latin typeface="Calibri"/>
                <a:ea typeface="Calibri"/>
                <a:cs typeface="Calibri"/>
                <a:sym typeface="Calibri"/>
              </a:rPr>
              <a:t> person will spend _______ hours at work over the course of their lifetime.</a:t>
            </a:r>
            <a:endParaRPr b="1" i="1" sz="2000">
              <a:solidFill>
                <a:schemeClr val="accent3"/>
              </a:solidFill>
              <a:latin typeface="Calibri"/>
              <a:ea typeface="Calibri"/>
              <a:cs typeface="Calibri"/>
              <a:sym typeface="Calibri"/>
            </a:endParaRPr>
          </a:p>
        </p:txBody>
      </p:sp>
      <p:sp>
        <p:nvSpPr>
          <p:cNvPr id="181" name="Google Shape;181;p26"/>
          <p:cNvSpPr txBox="1"/>
          <p:nvPr>
            <p:ph idx="1" type="body"/>
          </p:nvPr>
        </p:nvSpPr>
        <p:spPr>
          <a:xfrm>
            <a:off x="576075" y="5067100"/>
            <a:ext cx="6629400" cy="1800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In Work and You, you are asked to consider the factors below and how important each might be to you when considering a future career. </a:t>
            </a:r>
            <a:endParaRPr/>
          </a:p>
          <a:p>
            <a:pPr indent="-317500" lvl="0" marL="457200" rtl="0" algn="l">
              <a:spcBef>
                <a:spcPts val="0"/>
              </a:spcBef>
              <a:spcAft>
                <a:spcPts val="0"/>
              </a:spcAft>
              <a:buSzPts val="1400"/>
              <a:buChar char="●"/>
            </a:pPr>
            <a:r>
              <a:rPr lang="en"/>
              <a:t>How much money you’ll earn</a:t>
            </a:r>
            <a:endParaRPr/>
          </a:p>
          <a:p>
            <a:pPr indent="-317500" lvl="0" marL="457200" rtl="0" algn="l">
              <a:spcBef>
                <a:spcPts val="0"/>
              </a:spcBef>
              <a:spcAft>
                <a:spcPts val="0"/>
              </a:spcAft>
              <a:buSzPts val="1400"/>
              <a:buChar char="●"/>
            </a:pPr>
            <a:r>
              <a:rPr lang="en"/>
              <a:t>Amount of education or training you’ll need</a:t>
            </a:r>
            <a:endParaRPr/>
          </a:p>
          <a:p>
            <a:pPr indent="-317500" lvl="0" marL="457200" rtl="0" algn="l">
              <a:spcBef>
                <a:spcPts val="0"/>
              </a:spcBef>
              <a:spcAft>
                <a:spcPts val="0"/>
              </a:spcAft>
              <a:buSzPts val="1400"/>
              <a:buChar char="●"/>
            </a:pPr>
            <a:r>
              <a:rPr lang="en"/>
              <a:t>Where and when you will work</a:t>
            </a:r>
            <a:endParaRPr/>
          </a:p>
          <a:p>
            <a:pPr indent="-317500" lvl="0" marL="457200" rtl="0" algn="l">
              <a:spcBef>
                <a:spcPts val="0"/>
              </a:spcBef>
              <a:spcAft>
                <a:spcPts val="0"/>
              </a:spcAft>
              <a:buSzPts val="1400"/>
              <a:buChar char="●"/>
            </a:pPr>
            <a:r>
              <a:rPr lang="en"/>
              <a:t>If you’ll make an impact on the world</a:t>
            </a:r>
            <a:endParaRPr/>
          </a:p>
          <a:p>
            <a:pPr indent="-317500" lvl="0" marL="457200" rtl="0" algn="l">
              <a:spcBef>
                <a:spcPts val="0"/>
              </a:spcBef>
              <a:spcAft>
                <a:spcPts val="0"/>
              </a:spcAft>
              <a:buSzPts val="1400"/>
              <a:buChar char="●"/>
            </a:pPr>
            <a:r>
              <a:rPr lang="en"/>
              <a:t>How easy it will be to find a job</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82" name="Google Shape;182;p26"/>
          <p:cNvPicPr preferRelativeResize="0"/>
          <p:nvPr/>
        </p:nvPicPr>
        <p:blipFill>
          <a:blip r:embed="rId5">
            <a:alphaModFix/>
          </a:blip>
          <a:stretch>
            <a:fillRect/>
          </a:stretch>
        </p:blipFill>
        <p:spPr>
          <a:xfrm>
            <a:off x="1334223" y="1555800"/>
            <a:ext cx="4732326" cy="19233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Understanding Careers </a:t>
            </a:r>
            <a:endParaRPr/>
          </a:p>
        </p:txBody>
      </p:sp>
      <p:sp>
        <p:nvSpPr>
          <p:cNvPr id="188" name="Google Shape;188;p2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Use in conjunction with the animated video found in the </a:t>
            </a:r>
            <a:r>
              <a:rPr lang="en" u="sng">
                <a:solidFill>
                  <a:schemeClr val="hlink"/>
                </a:solidFill>
                <a:hlinkClick r:id="rId3"/>
              </a:rPr>
              <a:t>Weighing Your Career Options</a:t>
            </a:r>
            <a:r>
              <a:rPr lang="en"/>
              <a:t> self-paced module.</a:t>
            </a:r>
            <a:endParaRPr/>
          </a:p>
          <a:p>
            <a:pPr indent="0" lvl="0" marL="0" rtl="0" algn="l">
              <a:spcBef>
                <a:spcPts val="1200"/>
              </a:spcBef>
              <a:spcAft>
                <a:spcPts val="1200"/>
              </a:spcAft>
              <a:buNone/>
            </a:pPr>
            <a:r>
              <a:t/>
            </a:r>
            <a:endParaRPr/>
          </a:p>
        </p:txBody>
      </p:sp>
      <p:graphicFrame>
        <p:nvGraphicFramePr>
          <p:cNvPr id="189" name="Google Shape;189;p27"/>
          <p:cNvGraphicFramePr/>
          <p:nvPr/>
        </p:nvGraphicFramePr>
        <p:xfrm>
          <a:off x="576072" y="3712325"/>
          <a:ext cx="3000000" cy="3000000"/>
        </p:xfrm>
        <a:graphic>
          <a:graphicData uri="http://schemas.openxmlformats.org/drawingml/2006/table">
            <a:tbl>
              <a:tblPr>
                <a:noFill/>
                <a:tableStyleId>{5520E305-C4B0-42CB-AC8F-7BC8C392BFFF}</a:tableStyleId>
              </a:tblPr>
              <a:tblGrid>
                <a:gridCol w="2282200"/>
                <a:gridCol w="4347200"/>
              </a:tblGrid>
              <a:tr h="18374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did you SEE </a:t>
                      </a:r>
                      <a:r>
                        <a:rPr b="1" lang="en">
                          <a:solidFill>
                            <a:schemeClr val="lt1"/>
                          </a:solidFill>
                          <a:latin typeface="Calibri"/>
                          <a:ea typeface="Calibri"/>
                          <a:cs typeface="Calibri"/>
                          <a:sym typeface="Calibri"/>
                        </a:rPr>
                        <a:t>in</a:t>
                      </a:r>
                      <a:r>
                        <a:rPr b="1" lang="en">
                          <a:solidFill>
                            <a:schemeClr val="lt1"/>
                          </a:solidFill>
                          <a:latin typeface="Calibri"/>
                          <a:ea typeface="Calibri"/>
                          <a:cs typeface="Calibri"/>
                          <a:sym typeface="Calibri"/>
                        </a:rPr>
                        <a:t> the video that was interesting?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8374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do you KNOW now that you didn’t before watching the video?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83745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do you WONDER as a result of watching the video?</a:t>
                      </a:r>
                      <a:endParaRPr b="1">
                        <a:solidFill>
                          <a:schemeClr val="lt1"/>
                        </a:solidFill>
                        <a:latin typeface="Calibri"/>
                        <a:ea typeface="Calibri"/>
                        <a:cs typeface="Calibri"/>
                        <a:sym typeface="Calibri"/>
                      </a:endParaRPr>
                    </a:p>
                    <a:p>
                      <a:pPr indent="0" lvl="0" marL="0" rtl="0" algn="l">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90" name="Google Shape;190;p27">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191" name="Google Shape;191;p27"/>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watch the video from this module. Respond to the questions below.</a:t>
            </a:r>
            <a:endParaRPr>
              <a:latin typeface="Calibri"/>
              <a:ea typeface="Calibri"/>
              <a:cs typeface="Calibri"/>
              <a:sym typeface="Calibri"/>
            </a:endParaRPr>
          </a:p>
        </p:txBody>
      </p:sp>
      <p:pic>
        <p:nvPicPr>
          <p:cNvPr id="192" name="Google Shape;192;p27">
            <a:hlinkClick r:id="rId7"/>
          </p:cNvPr>
          <p:cNvPicPr preferRelativeResize="0"/>
          <p:nvPr/>
        </p:nvPicPr>
        <p:blipFill rotWithShape="1">
          <a:blip r:embed="rId8">
            <a:alphaModFix/>
          </a:blip>
          <a:srcRect b="1465" l="0" r="0" t="1475"/>
          <a:stretch/>
        </p:blipFill>
        <p:spPr>
          <a:xfrm>
            <a:off x="2858275" y="1836146"/>
            <a:ext cx="2647911" cy="1448627"/>
          </a:xfrm>
          <a:prstGeom prst="rect">
            <a:avLst/>
          </a:prstGeom>
          <a:noFill/>
          <a:ln>
            <a:noFill/>
          </a:ln>
        </p:spPr>
      </p:pic>
      <p:pic>
        <p:nvPicPr>
          <p:cNvPr id="193" name="Google Shape;193;p27"/>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Weighing Your Career Options</a:t>
            </a:r>
            <a:r>
              <a:rPr lang="en"/>
              <a:t> self-paced module.</a:t>
            </a:r>
            <a:endParaRPr/>
          </a:p>
        </p:txBody>
      </p:sp>
      <p:graphicFrame>
        <p:nvGraphicFramePr>
          <p:cNvPr id="199" name="Google Shape;199;p28"/>
          <p:cNvGraphicFramePr/>
          <p:nvPr/>
        </p:nvGraphicFramePr>
        <p:xfrm>
          <a:off x="571497" y="3061568"/>
          <a:ext cx="3000000" cy="3000000"/>
        </p:xfrm>
        <a:graphic>
          <a:graphicData uri="http://schemas.openxmlformats.org/drawingml/2006/table">
            <a:tbl>
              <a:tblPr>
                <a:noFill/>
                <a:tableStyleId>{5520E305-C4B0-42CB-AC8F-7BC8C392BFFF}</a:tableStyleId>
              </a:tblPr>
              <a:tblGrid>
                <a:gridCol w="1657350"/>
                <a:gridCol w="1657350"/>
                <a:gridCol w="1657350"/>
                <a:gridCol w="1657350"/>
              </a:tblGrid>
              <a:tr h="1000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Choose four of the eight jobs from </a:t>
                      </a:r>
                      <a:r>
                        <a:rPr b="1" i="1" lang="en">
                          <a:solidFill>
                            <a:schemeClr val="lt1"/>
                          </a:solidFill>
                          <a:latin typeface="Calibri"/>
                          <a:ea typeface="Calibri"/>
                          <a:cs typeface="Calibri"/>
                          <a:sym typeface="Calibri"/>
                        </a:rPr>
                        <a:t>So Many Options</a:t>
                      </a:r>
                      <a:r>
                        <a:rPr b="1" lang="en">
                          <a:solidFill>
                            <a:schemeClr val="lt1"/>
                          </a:solidFill>
                          <a:latin typeface="Calibri"/>
                          <a:ea typeface="Calibri"/>
                          <a:cs typeface="Calibri"/>
                          <a:sym typeface="Calibri"/>
                        </a:rPr>
                        <a:t> and fill in the information below.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1000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Occupation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Education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Median Wage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Job Outlook</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3459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13459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13459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13459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00" name="Google Shape;200;p28"/>
          <p:cNvPicPr preferRelativeResize="0"/>
          <p:nvPr/>
        </p:nvPicPr>
        <p:blipFill>
          <a:blip r:embed="rId4">
            <a:alphaModFix/>
          </a:blip>
          <a:stretch>
            <a:fillRect/>
          </a:stretch>
        </p:blipFill>
        <p:spPr>
          <a:xfrm>
            <a:off x="576075" y="1478075"/>
            <a:ext cx="6629402" cy="125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Weighing Your Career Options</a:t>
            </a:r>
            <a:r>
              <a:rPr lang="en"/>
              <a:t> self-paced module.</a:t>
            </a:r>
            <a:endParaRPr/>
          </a:p>
        </p:txBody>
      </p:sp>
      <p:graphicFrame>
        <p:nvGraphicFramePr>
          <p:cNvPr id="206" name="Google Shape;206;p29"/>
          <p:cNvGraphicFramePr/>
          <p:nvPr/>
        </p:nvGraphicFramePr>
        <p:xfrm>
          <a:off x="576072" y="1508760"/>
          <a:ext cx="3000000" cy="3000000"/>
        </p:xfrm>
        <a:graphic>
          <a:graphicData uri="http://schemas.openxmlformats.org/drawingml/2006/table">
            <a:tbl>
              <a:tblPr>
                <a:noFill/>
                <a:tableStyleId>{5520E305-C4B0-42CB-AC8F-7BC8C392BFFF}</a:tableStyleId>
              </a:tblPr>
              <a:tblGrid>
                <a:gridCol w="1356250"/>
                <a:gridCol w="2636575"/>
                <a:gridCol w="2636575"/>
              </a:tblGrid>
              <a:tr h="1000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Some things can both help and hurt the outlook for certain jobs. Describe one for each factor below. Not all of these were mentioned in the module. Think for a bit or do an online search to find an example.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0000">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Improves Job Outlooks</a:t>
                      </a:r>
                      <a:endParaRPr>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Hurts Job Outlooks</a:t>
                      </a:r>
                      <a:endParaRPr>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6502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Technology</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502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Economy</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502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Demographics</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07" name="Google Shape;207;p29"/>
          <p:cNvGraphicFramePr/>
          <p:nvPr/>
        </p:nvGraphicFramePr>
        <p:xfrm>
          <a:off x="571497" y="5029193"/>
          <a:ext cx="3000000" cy="3000000"/>
        </p:xfrm>
        <a:graphic>
          <a:graphicData uri="http://schemas.openxmlformats.org/drawingml/2006/table">
            <a:tbl>
              <a:tblPr>
                <a:noFill/>
                <a:tableStyleId>{5520E305-C4B0-42CB-AC8F-7BC8C392BFFF}</a:tableStyleId>
              </a:tblPr>
              <a:tblGrid>
                <a:gridCol w="1660600"/>
                <a:gridCol w="907475"/>
                <a:gridCol w="1576875"/>
                <a:gridCol w="924200"/>
                <a:gridCol w="1560150"/>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Think about two careers that interest you. How does each factor relate to them?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12500">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Career 1:</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Career 2:</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Where you work</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r>
              <a:tr h="530900">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Amount of education</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r>
              <a:tr h="530900">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Passion versus pay</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r>
              <a:tr h="530900">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Flexibility</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c gridSpan="2">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hMerge="1"/>
              </a:tr>
            </a:tbl>
          </a:graphicData>
        </a:graphic>
      </p:graphicFrame>
      <p:pic>
        <p:nvPicPr>
          <p:cNvPr id="208" name="Google Shape;208;p29"/>
          <p:cNvPicPr preferRelativeResize="0"/>
          <p:nvPr/>
        </p:nvPicPr>
        <p:blipFill>
          <a:blip r:embed="rId4">
            <a:alphaModFix/>
          </a:blip>
          <a:stretch>
            <a:fillRect/>
          </a:stretch>
        </p:blipFill>
        <p:spPr>
          <a:xfrm>
            <a:off x="5249492" y="8374350"/>
            <a:ext cx="1955983" cy="1226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0"/>
          <p:cNvPicPr preferRelativeResize="0"/>
          <p:nvPr/>
        </p:nvPicPr>
        <p:blipFill>
          <a:blip r:embed="rId3">
            <a:alphaModFix/>
          </a:blip>
          <a:stretch>
            <a:fillRect/>
          </a:stretch>
        </p:blipFill>
        <p:spPr>
          <a:xfrm>
            <a:off x="5857125" y="3806227"/>
            <a:ext cx="1267374" cy="1097474"/>
          </a:xfrm>
          <a:prstGeom prst="rect">
            <a:avLst/>
          </a:prstGeom>
          <a:noFill/>
          <a:ln>
            <a:noFill/>
          </a:ln>
        </p:spPr>
      </p:pic>
      <p:sp>
        <p:nvSpPr>
          <p:cNvPr id="214" name="Google Shape;214;p3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3: Weighing Your Career Options. </a:t>
            </a:r>
            <a:endParaRPr/>
          </a:p>
        </p:txBody>
      </p:sp>
      <p:graphicFrame>
        <p:nvGraphicFramePr>
          <p:cNvPr id="215" name="Google Shape;215;p30"/>
          <p:cNvGraphicFramePr/>
          <p:nvPr/>
        </p:nvGraphicFramePr>
        <p:xfrm>
          <a:off x="576072" y="6493918"/>
          <a:ext cx="3000000" cy="3000000"/>
        </p:xfrm>
        <a:graphic>
          <a:graphicData uri="http://schemas.openxmlformats.org/drawingml/2006/table">
            <a:tbl>
              <a:tblPr>
                <a:noFill/>
                <a:tableStyleId>{5520E305-C4B0-42CB-AC8F-7BC8C392BFFF}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this topic?</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345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factors I might consider when choosing a career.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why some jobs may go away in the future while other future jobs are difficult to predict.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a:t>
                      </a:r>
                      <a:r>
                        <a:rPr lang="en" sz="1200">
                          <a:solidFill>
                            <a:schemeClr val="dk1"/>
                          </a:solidFill>
                          <a:latin typeface="Calibri"/>
                          <a:ea typeface="Calibri"/>
                          <a:cs typeface="Calibri"/>
                          <a:sym typeface="Calibri"/>
                        </a:rPr>
                        <a:t>tradeoffs</a:t>
                      </a:r>
                      <a:r>
                        <a:rPr lang="en" sz="1200">
                          <a:solidFill>
                            <a:schemeClr val="dk1"/>
                          </a:solidFill>
                          <a:latin typeface="Calibri"/>
                          <a:ea typeface="Calibri"/>
                          <a:cs typeface="Calibri"/>
                          <a:sym typeface="Calibri"/>
                        </a:rPr>
                        <a:t> people make when selecting one career over another.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16" name="Google Shape;216;p30"/>
          <p:cNvPicPr preferRelativeResize="0"/>
          <p:nvPr/>
        </p:nvPicPr>
        <p:blipFill>
          <a:blip r:embed="rId4">
            <a:alphaModFix/>
          </a:blip>
          <a:stretch>
            <a:fillRect/>
          </a:stretch>
        </p:blipFill>
        <p:spPr>
          <a:xfrm>
            <a:off x="576075" y="5484025"/>
            <a:ext cx="3486014" cy="896625"/>
          </a:xfrm>
          <a:prstGeom prst="rect">
            <a:avLst/>
          </a:prstGeom>
          <a:noFill/>
          <a:ln>
            <a:noFill/>
          </a:ln>
        </p:spPr>
      </p:pic>
      <p:graphicFrame>
        <p:nvGraphicFramePr>
          <p:cNvPr id="217" name="Google Shape;217;p30"/>
          <p:cNvGraphicFramePr/>
          <p:nvPr/>
        </p:nvGraphicFramePr>
        <p:xfrm>
          <a:off x="576072" y="1508760"/>
          <a:ext cx="3000000" cy="3000000"/>
        </p:xfrm>
        <a:graphic>
          <a:graphicData uri="http://schemas.openxmlformats.org/drawingml/2006/table">
            <a:tbl>
              <a:tblPr>
                <a:noFill/>
                <a:tableStyleId>{5520E305-C4B0-42CB-AC8F-7BC8C392BFFF}</a:tableStyleId>
              </a:tblPr>
              <a:tblGrid>
                <a:gridCol w="6629400"/>
              </a:tblGrid>
              <a:tr h="1743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After completing the module, what factors do you think you will pay </a:t>
                      </a:r>
                      <a:r>
                        <a:rPr b="1" lang="en">
                          <a:solidFill>
                            <a:schemeClr val="lt1"/>
                          </a:solidFill>
                          <a:latin typeface="Calibri"/>
                          <a:ea typeface="Calibri"/>
                          <a:cs typeface="Calibri"/>
                          <a:sym typeface="Calibri"/>
                        </a:rPr>
                        <a:t>a</a:t>
                      </a:r>
                      <a:r>
                        <a:rPr b="1" lang="en">
                          <a:solidFill>
                            <a:schemeClr val="lt1"/>
                          </a:solidFill>
                          <a:latin typeface="Calibri"/>
                          <a:ea typeface="Calibri"/>
                          <a:cs typeface="Calibri"/>
                          <a:sym typeface="Calibri"/>
                        </a:rPr>
                        <a:t>ttention to the most when thinking about your career options? Which will matter the least? Why?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r>
              <a:tr h="2910875">
                <a:tc>
                  <a:txBody>
                    <a:bodyPr/>
                    <a:lstStyle/>
                    <a:p>
                      <a:pPr indent="0" lvl="0" marL="0" rtl="0" algn="l">
                        <a:spcBef>
                          <a:spcPts val="0"/>
                        </a:spcBef>
                        <a:spcAft>
                          <a:spcPts val="0"/>
                        </a:spcAft>
                        <a:buNone/>
                      </a:pPr>
                      <a:r>
                        <a:t/>
                      </a:r>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ctrTitle"/>
          </p:nvPr>
        </p:nvSpPr>
        <p:spPr>
          <a:xfrm>
            <a:off x="530350" y="1691650"/>
            <a:ext cx="63816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Choosing Your Path After High School </a:t>
            </a:r>
            <a:endParaRPr/>
          </a:p>
        </p:txBody>
      </p:sp>
      <p:sp>
        <p:nvSpPr>
          <p:cNvPr id="223" name="Google Shape;223;p31"/>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Explain options you will have after graduating from high school.</a:t>
            </a:r>
            <a:endParaRPr/>
          </a:p>
          <a:p>
            <a:pPr indent="-330200" lvl="0" marL="457200" rtl="0" algn="l">
              <a:spcBef>
                <a:spcPts val="0"/>
              </a:spcBef>
              <a:spcAft>
                <a:spcPts val="0"/>
              </a:spcAft>
              <a:buSzPts val="1600"/>
              <a:buChar char="●"/>
            </a:pPr>
            <a:r>
              <a:rPr lang="en"/>
              <a:t>Compare 2-year and 4-year colleges.</a:t>
            </a:r>
            <a:endParaRPr/>
          </a:p>
          <a:p>
            <a:pPr indent="-330200" lvl="0" marL="457200" rtl="0" algn="l">
              <a:spcBef>
                <a:spcPts val="0"/>
              </a:spcBef>
              <a:spcAft>
                <a:spcPts val="0"/>
              </a:spcAft>
              <a:buSzPts val="1600"/>
              <a:buChar char="●"/>
            </a:pPr>
            <a:r>
              <a:rPr lang="en"/>
              <a:t>Provide examples of careers someone would pursue with education from a trade or technical school. </a:t>
            </a:r>
            <a:endParaRPr/>
          </a:p>
          <a:p>
            <a:pPr indent="-330200" lvl="0" marL="457200" rtl="0" algn="l">
              <a:spcBef>
                <a:spcPts val="0"/>
              </a:spcBef>
              <a:spcAft>
                <a:spcPts val="0"/>
              </a:spcAft>
              <a:buSzPts val="1600"/>
              <a:buChar char="●"/>
            </a:pPr>
            <a:r>
              <a:rPr lang="en"/>
              <a:t>Identify the benefits and tradeoffs of military service.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Your Path after High School</a:t>
            </a:r>
            <a:r>
              <a:rPr lang="en"/>
              <a:t> self-paced module.</a:t>
            </a:r>
            <a:endParaRPr/>
          </a:p>
        </p:txBody>
      </p:sp>
      <p:graphicFrame>
        <p:nvGraphicFramePr>
          <p:cNvPr id="229" name="Google Shape;229;p32"/>
          <p:cNvGraphicFramePr/>
          <p:nvPr/>
        </p:nvGraphicFramePr>
        <p:xfrm>
          <a:off x="576072" y="3631543"/>
          <a:ext cx="3000000" cy="3000000"/>
        </p:xfrm>
        <a:graphic>
          <a:graphicData uri="http://schemas.openxmlformats.org/drawingml/2006/table">
            <a:tbl>
              <a:tblPr>
                <a:noFill/>
                <a:tableStyleId>{5520E305-C4B0-42CB-AC8F-7BC8C392BFFF}</a:tableStyleId>
              </a:tblPr>
              <a:tblGrid>
                <a:gridCol w="3122100"/>
              </a:tblGrid>
              <a:tr h="6095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the “paths” available to students at your high school. What options are there, if any?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8990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230" name="Google Shape;230;p32"/>
          <p:cNvGraphicFramePr/>
          <p:nvPr/>
        </p:nvGraphicFramePr>
        <p:xfrm>
          <a:off x="4083372" y="3631543"/>
          <a:ext cx="3000000" cy="3000000"/>
        </p:xfrm>
        <a:graphic>
          <a:graphicData uri="http://schemas.openxmlformats.org/drawingml/2006/table">
            <a:tbl>
              <a:tblPr>
                <a:noFill/>
                <a:tableStyleId>{5520E305-C4B0-42CB-AC8F-7BC8C392BFFF}</a:tableStyleId>
              </a:tblPr>
              <a:tblGrid>
                <a:gridCol w="3122100"/>
              </a:tblGrid>
              <a:tr h="6095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Think about the choices you have made in high school (courses, electives, extracurriculars, etc.). How might these choices influence you in the future?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6857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231" name="Google Shape;231;p32"/>
          <p:cNvGraphicFramePr/>
          <p:nvPr/>
        </p:nvGraphicFramePr>
        <p:xfrm>
          <a:off x="571497" y="6519160"/>
          <a:ext cx="3000000" cy="3000000"/>
        </p:xfrm>
        <a:graphic>
          <a:graphicData uri="http://schemas.openxmlformats.org/drawingml/2006/table">
            <a:tbl>
              <a:tblPr>
                <a:noFill/>
                <a:tableStyleId>{5520E305-C4B0-42CB-AC8F-7BC8C392BFFF}</a:tableStyleId>
              </a:tblPr>
              <a:tblGrid>
                <a:gridCol w="1356250"/>
                <a:gridCol w="2636575"/>
                <a:gridCol w="2636575"/>
              </a:tblGrid>
              <a:tr h="1000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you thinking about doing after high school? What are some of the benefits and tradeoffs of each option?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0000">
                <a:tc rowSpan="2">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gridSpan="2">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Options You Are Considering</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hMerge="1"/>
              </a:tr>
              <a:tr h="399225">
                <a:tc vMerge="1"/>
                <a:tc>
                  <a:txBody>
                    <a:bodyPr/>
                    <a:lstStyle/>
                    <a:p>
                      <a:pPr indent="0" lvl="0" marL="0" rtl="0" algn="ctr">
                        <a:spcBef>
                          <a:spcPts val="0"/>
                        </a:spcBef>
                        <a:spcAft>
                          <a:spcPts val="0"/>
                        </a:spcAft>
                        <a:buNone/>
                      </a:pPr>
                      <a:r>
                        <a:t/>
                      </a:r>
                      <a:endParaRPr>
                        <a:latin typeface="Calibri"/>
                        <a:ea typeface="Calibri"/>
                        <a:cs typeface="Calibri"/>
                        <a:sym typeface="Calibri"/>
                      </a:endParaRPr>
                    </a:p>
                  </a:txBody>
                  <a:tcPr marT="137150" marB="137150"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Calibri"/>
                        <a:ea typeface="Calibri"/>
                        <a:cs typeface="Calibri"/>
                        <a:sym typeface="Calibri"/>
                      </a:endParaRPr>
                    </a:p>
                  </a:txBody>
                  <a:tcPr marT="137150" marB="137150"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502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Benefits</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502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Tradeoffs</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137150" marB="137150"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32" name="Google Shape;232;p32"/>
          <p:cNvPicPr preferRelativeResize="0"/>
          <p:nvPr/>
        </p:nvPicPr>
        <p:blipFill>
          <a:blip r:embed="rId4">
            <a:alphaModFix/>
          </a:blip>
          <a:stretch>
            <a:fillRect/>
          </a:stretch>
        </p:blipFill>
        <p:spPr>
          <a:xfrm>
            <a:off x="576075" y="1667575"/>
            <a:ext cx="6629402" cy="1811575"/>
          </a:xfrm>
          <a:prstGeom prst="rect">
            <a:avLst/>
          </a:prstGeom>
          <a:noFill/>
          <a:ln>
            <a:noFill/>
          </a:ln>
        </p:spPr>
      </p:pic>
      <p:pic>
        <p:nvPicPr>
          <p:cNvPr id="233" name="Google Shape;233;p32"/>
          <p:cNvPicPr preferRelativeResize="0"/>
          <p:nvPr/>
        </p:nvPicPr>
        <p:blipFill>
          <a:blip r:embed="rId5">
            <a:alphaModFix/>
          </a:blip>
          <a:stretch>
            <a:fillRect/>
          </a:stretch>
        </p:blipFill>
        <p:spPr>
          <a:xfrm>
            <a:off x="649075" y="1580324"/>
            <a:ext cx="6474254" cy="1754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idx="1" type="body"/>
          </p:nvPr>
        </p:nvSpPr>
        <p:spPr>
          <a:xfrm>
            <a:off x="576075" y="1828800"/>
            <a:ext cx="6629400" cy="2040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Watch the video, pausing it to take notes. Use what you learned to write a </a:t>
            </a:r>
            <a:r>
              <a:rPr lang="en"/>
              <a:t>aiku poem. Haiku</a:t>
            </a:r>
            <a:r>
              <a:rPr lang="en"/>
              <a:t> is a traditional form of Japanese poetry written about a topic the reader knows well. The poem consists of three lines that rarely rhyme. </a:t>
            </a:r>
            <a:endParaRPr/>
          </a:p>
          <a:p>
            <a:pPr indent="0" lvl="0" marL="0" rtl="0" algn="ctr">
              <a:spcBef>
                <a:spcPts val="1200"/>
              </a:spcBef>
              <a:spcAft>
                <a:spcPts val="0"/>
              </a:spcAft>
              <a:buClr>
                <a:schemeClr val="dk1"/>
              </a:buClr>
              <a:buSzPts val="1100"/>
              <a:buFont typeface="Arial"/>
              <a:buNone/>
            </a:pPr>
            <a:r>
              <a:rPr b="1" lang="en"/>
              <a:t>First line 5 syllables</a:t>
            </a:r>
            <a:endParaRPr b="1"/>
          </a:p>
          <a:p>
            <a:pPr indent="0" lvl="0" marL="0" rtl="0" algn="ctr">
              <a:spcBef>
                <a:spcPts val="1200"/>
              </a:spcBef>
              <a:spcAft>
                <a:spcPts val="0"/>
              </a:spcAft>
              <a:buClr>
                <a:schemeClr val="dk1"/>
              </a:buClr>
              <a:buSzPts val="1100"/>
              <a:buFont typeface="Arial"/>
              <a:buNone/>
            </a:pPr>
            <a:r>
              <a:rPr b="1" lang="en"/>
              <a:t>Second line 7 syllables</a:t>
            </a:r>
            <a:endParaRPr b="1"/>
          </a:p>
          <a:p>
            <a:pPr indent="0" lvl="0" marL="0" rtl="0" algn="ctr">
              <a:spcBef>
                <a:spcPts val="1200"/>
              </a:spcBef>
              <a:spcAft>
                <a:spcPts val="0"/>
              </a:spcAft>
              <a:buClr>
                <a:schemeClr val="dk1"/>
              </a:buClr>
              <a:buSzPts val="1100"/>
              <a:buFont typeface="Arial"/>
              <a:buNone/>
            </a:pPr>
            <a:r>
              <a:rPr b="1" lang="en"/>
              <a:t>Third line 5 syllables</a:t>
            </a:r>
            <a:endParaRPr b="1"/>
          </a:p>
          <a:p>
            <a:pPr indent="0" lvl="0" marL="0" rtl="0" algn="l">
              <a:spcBef>
                <a:spcPts val="1200"/>
              </a:spcBef>
              <a:spcAft>
                <a:spcPts val="1200"/>
              </a:spcAft>
              <a:buNone/>
            </a:pPr>
            <a:r>
              <a:t/>
            </a:r>
            <a:endParaRPr/>
          </a:p>
        </p:txBody>
      </p:sp>
      <p:sp>
        <p:nvSpPr>
          <p:cNvPr id="239" name="Google Shape;239;p3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Your Path After High School</a:t>
            </a:r>
            <a:endParaRPr/>
          </a:p>
        </p:txBody>
      </p:sp>
      <p:sp>
        <p:nvSpPr>
          <p:cNvPr id="240" name="Google Shape;240;p3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Your Path after High School</a:t>
            </a:r>
            <a:r>
              <a:rPr lang="en"/>
              <a:t> self-paced module.</a:t>
            </a:r>
            <a:endParaRPr/>
          </a:p>
        </p:txBody>
      </p:sp>
      <p:sp>
        <p:nvSpPr>
          <p:cNvPr id="241" name="Google Shape;241;p33"/>
          <p:cNvSpPr txBox="1"/>
          <p:nvPr/>
        </p:nvSpPr>
        <p:spPr>
          <a:xfrm>
            <a:off x="576075" y="4047100"/>
            <a:ext cx="2101800" cy="144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watch the video from this module. </a:t>
            </a:r>
            <a:endParaRPr>
              <a:latin typeface="Calibri"/>
              <a:ea typeface="Calibri"/>
              <a:cs typeface="Calibri"/>
              <a:sym typeface="Calibri"/>
            </a:endParaRPr>
          </a:p>
        </p:txBody>
      </p:sp>
      <p:pic>
        <p:nvPicPr>
          <p:cNvPr id="242" name="Google Shape;242;p33">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243" name="Google Shape;243;p33">
            <a:hlinkClick r:id="rId7"/>
          </p:cNvPr>
          <p:cNvPicPr preferRelativeResize="0"/>
          <p:nvPr/>
        </p:nvPicPr>
        <p:blipFill rotWithShape="1">
          <a:blip r:embed="rId8">
            <a:alphaModFix/>
          </a:blip>
          <a:srcRect b="1465" l="0" r="0" t="1475"/>
          <a:stretch/>
        </p:blipFill>
        <p:spPr>
          <a:xfrm>
            <a:off x="2858275" y="4047096"/>
            <a:ext cx="2647911" cy="1448627"/>
          </a:xfrm>
          <a:prstGeom prst="rect">
            <a:avLst/>
          </a:prstGeom>
          <a:noFill/>
          <a:ln>
            <a:noFill/>
          </a:ln>
        </p:spPr>
      </p:pic>
      <p:pic>
        <p:nvPicPr>
          <p:cNvPr id="244" name="Google Shape;244;p33"/>
          <p:cNvPicPr preferRelativeResize="0"/>
          <p:nvPr/>
        </p:nvPicPr>
        <p:blipFill rotWithShape="1">
          <a:blip r:embed="rId9">
            <a:alphaModFix/>
          </a:blip>
          <a:srcRect b="0" l="0" r="0" t="0"/>
          <a:stretch/>
        </p:blipFill>
        <p:spPr>
          <a:xfrm>
            <a:off x="5757375" y="4047096"/>
            <a:ext cx="1448101" cy="1448101"/>
          </a:xfrm>
          <a:prstGeom prst="rect">
            <a:avLst/>
          </a:prstGeom>
          <a:noFill/>
          <a:ln>
            <a:noFill/>
          </a:ln>
        </p:spPr>
      </p:pic>
      <p:graphicFrame>
        <p:nvGraphicFramePr>
          <p:cNvPr id="245" name="Google Shape;245;p33"/>
          <p:cNvGraphicFramePr/>
          <p:nvPr/>
        </p:nvGraphicFramePr>
        <p:xfrm>
          <a:off x="576072" y="5788075"/>
          <a:ext cx="3000000" cy="3000000"/>
        </p:xfrm>
        <a:graphic>
          <a:graphicData uri="http://schemas.openxmlformats.org/drawingml/2006/table">
            <a:tbl>
              <a:tblPr>
                <a:noFill/>
                <a:tableStyleId>{5520E305-C4B0-42CB-AC8F-7BC8C392BFFF}</a:tableStyleId>
              </a:tblPr>
              <a:tblGrid>
                <a:gridCol w="1679700"/>
                <a:gridCol w="4949700"/>
              </a:tblGrid>
              <a:tr h="12072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First Line</a:t>
                      </a:r>
                      <a:endParaRPr b="1">
                        <a:solidFill>
                          <a:schemeClr val="lt1"/>
                        </a:solidFill>
                        <a:latin typeface="Calibri"/>
                        <a:ea typeface="Calibri"/>
                        <a:cs typeface="Calibri"/>
                        <a:sym typeface="Calibri"/>
                      </a:endParaRPr>
                    </a:p>
                    <a:p>
                      <a:pPr indent="0" lvl="0" marL="0" rtl="0" algn="l">
                        <a:spcBef>
                          <a:spcPts val="0"/>
                        </a:spcBef>
                        <a:spcAft>
                          <a:spcPts val="0"/>
                        </a:spcAft>
                        <a:buNone/>
                      </a:pPr>
                      <a:r>
                        <a:rPr lang="en">
                          <a:solidFill>
                            <a:schemeClr val="lt1"/>
                          </a:solidFill>
                          <a:latin typeface="Calibri"/>
                          <a:ea typeface="Calibri"/>
                          <a:cs typeface="Calibri"/>
                          <a:sym typeface="Calibri"/>
                        </a:rPr>
                        <a:t>5 syllables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072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Second Line</a:t>
                      </a:r>
                      <a:endParaRPr b="1">
                        <a:solidFill>
                          <a:schemeClr val="lt1"/>
                        </a:solidFill>
                        <a:latin typeface="Calibri"/>
                        <a:ea typeface="Calibri"/>
                        <a:cs typeface="Calibri"/>
                        <a:sym typeface="Calibri"/>
                      </a:endParaRPr>
                    </a:p>
                    <a:p>
                      <a:pPr indent="0" lvl="0" marL="0" rtl="0" algn="l">
                        <a:spcBef>
                          <a:spcPts val="0"/>
                        </a:spcBef>
                        <a:spcAft>
                          <a:spcPts val="0"/>
                        </a:spcAft>
                        <a:buNone/>
                      </a:pPr>
                      <a:r>
                        <a:rPr lang="en">
                          <a:solidFill>
                            <a:schemeClr val="lt1"/>
                          </a:solidFill>
                          <a:latin typeface="Calibri"/>
                          <a:ea typeface="Calibri"/>
                          <a:cs typeface="Calibri"/>
                          <a:sym typeface="Calibri"/>
                        </a:rPr>
                        <a:t>7 syllables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072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Third Line</a:t>
                      </a:r>
                      <a:endParaRPr b="1">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5 syllables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Your Path after High School</a:t>
            </a:r>
            <a:r>
              <a:rPr lang="en"/>
              <a:t> self-paced module.</a:t>
            </a:r>
            <a:endParaRPr/>
          </a:p>
        </p:txBody>
      </p:sp>
      <p:graphicFrame>
        <p:nvGraphicFramePr>
          <p:cNvPr id="251" name="Google Shape;251;p34"/>
          <p:cNvGraphicFramePr/>
          <p:nvPr/>
        </p:nvGraphicFramePr>
        <p:xfrm>
          <a:off x="576072" y="1508750"/>
          <a:ext cx="3000000" cy="3000000"/>
        </p:xfrm>
        <a:graphic>
          <a:graphicData uri="http://schemas.openxmlformats.org/drawingml/2006/table">
            <a:tbl>
              <a:tblPr>
                <a:noFill/>
                <a:tableStyleId>{5520E305-C4B0-42CB-AC8F-7BC8C392BFFF}</a:tableStyleId>
              </a:tblPr>
              <a:tblGrid>
                <a:gridCol w="1439925"/>
                <a:gridCol w="2594725"/>
                <a:gridCol w="2594725"/>
              </a:tblGrid>
              <a:tr h="4236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do you already know about each of the topics below? What might you want to learn?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00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Topic</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Already Know</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Want to Learn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9570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College</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957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Apprenticeship</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9570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Internship</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957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Gap Year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52" name="Google Shape;252;p34"/>
          <p:cNvPicPr preferRelativeResize="0"/>
          <p:nvPr/>
        </p:nvPicPr>
        <p:blipFill>
          <a:blip r:embed="rId4">
            <a:alphaModFix/>
          </a:blip>
          <a:stretch>
            <a:fillRect/>
          </a:stretch>
        </p:blipFill>
        <p:spPr>
          <a:xfrm>
            <a:off x="5249469" y="8019487"/>
            <a:ext cx="1955976" cy="15817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a:t>
            </a:r>
            <a:r>
              <a:rPr lang="en"/>
              <a:t>: Getting </a:t>
            </a:r>
            <a:r>
              <a:rPr lang="en"/>
              <a:t>Started</a:t>
            </a:r>
            <a:endParaRPr/>
          </a:p>
        </p:txBody>
      </p:sp>
      <p:graphicFrame>
        <p:nvGraphicFramePr>
          <p:cNvPr id="99" name="Google Shape;99;p17"/>
          <p:cNvGraphicFramePr/>
          <p:nvPr/>
        </p:nvGraphicFramePr>
        <p:xfrm>
          <a:off x="576072" y="2741575"/>
          <a:ext cx="3000000" cy="3000000"/>
        </p:xfrm>
        <a:graphic>
          <a:graphicData uri="http://schemas.openxmlformats.org/drawingml/2006/table">
            <a:tbl>
              <a:tblPr>
                <a:noFill/>
                <a:tableStyleId>{5520E305-C4B0-42CB-AC8F-7BC8C392BFFF}</a:tableStyleId>
              </a:tblPr>
              <a:tblGrid>
                <a:gridCol w="4376200"/>
                <a:gridCol w="814450"/>
                <a:gridCol w="748375"/>
                <a:gridCol w="748375"/>
              </a:tblGrid>
              <a:tr h="506775">
                <a:tc>
                  <a:txBody>
                    <a:bodyPr/>
                    <a:lstStyle/>
                    <a:p>
                      <a:pPr indent="0" lvl="0" marL="0" rtl="0" algn="l">
                        <a:lnSpc>
                          <a:spcPct val="115000"/>
                        </a:lnSpc>
                        <a:spcBef>
                          <a:spcPts val="0"/>
                        </a:spcBef>
                        <a:spcAft>
                          <a:spcPts val="0"/>
                        </a:spcAft>
                        <a:buClr>
                          <a:srgbClr val="000000"/>
                        </a:buClr>
                        <a:buSzPts val="1100"/>
                        <a:buFont typeface="Arial"/>
                        <a:buNone/>
                      </a:pPr>
                      <a:r>
                        <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890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1: Exploring Earning Potential</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i="1" lang="en" sz="1200">
                          <a:solidFill>
                            <a:schemeClr val="dk1"/>
                          </a:solidFill>
                          <a:latin typeface="Calibri"/>
                          <a:ea typeface="Calibri"/>
                          <a:cs typeface="Calibri"/>
                          <a:sym typeface="Calibri"/>
                        </a:rPr>
                        <a:t>How does education and training impact how much money you will earn in the future?</a:t>
                      </a:r>
                      <a:r>
                        <a:rPr lang="en" sz="1200">
                          <a:solidFill>
                            <a:schemeClr val="dk1"/>
                          </a:solidFill>
                          <a:latin typeface="Calibri"/>
                          <a:ea typeface="Calibri"/>
                          <a:cs typeface="Calibri"/>
                          <a:sym typeface="Calibri"/>
                        </a:rPr>
                        <a:t> Learn about factors that influence your earning potential.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890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2: Weighing Your Career Options</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i="1" lang="en" sz="1200">
                          <a:solidFill>
                            <a:schemeClr val="dk1"/>
                          </a:solidFill>
                          <a:latin typeface="Calibri"/>
                          <a:ea typeface="Calibri"/>
                          <a:cs typeface="Calibri"/>
                          <a:sym typeface="Calibri"/>
                        </a:rPr>
                        <a:t>How do you pick a career? Will your career be in demand in the future? </a:t>
                      </a:r>
                      <a:r>
                        <a:rPr lang="en" sz="1200">
                          <a:solidFill>
                            <a:schemeClr val="dk1"/>
                          </a:solidFill>
                          <a:latin typeface="Calibri"/>
                          <a:ea typeface="Calibri"/>
                          <a:cs typeface="Calibri"/>
                          <a:sym typeface="Calibri"/>
                        </a:rPr>
                        <a:t>Consider th</a:t>
                      </a:r>
                      <a:r>
                        <a:rPr lang="en" sz="1200">
                          <a:solidFill>
                            <a:schemeClr val="dk1"/>
                          </a:solidFill>
                          <a:latin typeface="Calibri"/>
                          <a:ea typeface="Calibri"/>
                          <a:cs typeface="Calibri"/>
                          <a:sym typeface="Calibri"/>
                        </a:rPr>
                        <a:t>e </a:t>
                      </a:r>
                      <a:r>
                        <a:rPr lang="en" sz="1200">
                          <a:solidFill>
                            <a:schemeClr val="dk1"/>
                          </a:solidFill>
                          <a:latin typeface="Calibri"/>
                          <a:ea typeface="Calibri"/>
                          <a:cs typeface="Calibri"/>
                          <a:sym typeface="Calibri"/>
                        </a:rPr>
                        <a:t>many factors you can con</a:t>
                      </a:r>
                      <a:r>
                        <a:rPr lang="en" sz="1200">
                          <a:solidFill>
                            <a:schemeClr val="dk1"/>
                          </a:solidFill>
                          <a:latin typeface="Calibri"/>
                          <a:ea typeface="Calibri"/>
                          <a:cs typeface="Calibri"/>
                          <a:sym typeface="Calibri"/>
                        </a:rPr>
                        <a:t>sider w</a:t>
                      </a:r>
                      <a:r>
                        <a:rPr lang="en" sz="1200">
                          <a:solidFill>
                            <a:schemeClr val="dk1"/>
                          </a:solidFill>
                          <a:latin typeface="Calibri"/>
                          <a:ea typeface="Calibri"/>
                          <a:cs typeface="Calibri"/>
                          <a:sym typeface="Calibri"/>
                        </a:rPr>
                        <a:t>hen choosing a career.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89075">
                <a:tc>
                  <a:txBody>
                    <a:bodyPr/>
                    <a:lstStyle/>
                    <a:p>
                      <a:pPr indent="0" lvl="0" marL="0" rtl="0" algn="l">
                        <a:spcBef>
                          <a:spcPts val="0"/>
                        </a:spcBef>
                        <a:spcAft>
                          <a:spcPts val="0"/>
                        </a:spcAft>
                        <a:buClr>
                          <a:schemeClr val="dk1"/>
                        </a:buClr>
                        <a:buSzPts val="2200"/>
                        <a:buFont typeface="Arial"/>
                        <a:buNone/>
                      </a:pPr>
                      <a:r>
                        <a:rPr b="1" lang="en" sz="1200">
                          <a:solidFill>
                            <a:schemeClr val="dk1"/>
                          </a:solidFill>
                          <a:latin typeface="Calibri"/>
                          <a:ea typeface="Calibri"/>
                          <a:cs typeface="Calibri"/>
                          <a:sym typeface="Calibri"/>
                        </a:rPr>
                        <a:t>Topic 3: Choosing Your Path After High School</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education and/or training will you need to achieve your personal career </a:t>
                      </a:r>
                      <a:r>
                        <a:rPr i="1" lang="en" sz="1200">
                          <a:solidFill>
                            <a:schemeClr val="dk1"/>
                          </a:solidFill>
                          <a:latin typeface="Calibri"/>
                          <a:ea typeface="Calibri"/>
                          <a:cs typeface="Calibri"/>
                          <a:sym typeface="Calibri"/>
                        </a:rPr>
                        <a:t>goal</a:t>
                      </a:r>
                      <a:r>
                        <a:rPr i="1" lang="en" sz="1200">
                          <a:solidFill>
                            <a:schemeClr val="dk1"/>
                          </a:solidFill>
                          <a:latin typeface="Calibri"/>
                          <a:ea typeface="Calibri"/>
                          <a:cs typeface="Calibri"/>
                          <a:sym typeface="Calibri"/>
                        </a:rPr>
                        <a:t>s? </a:t>
                      </a:r>
                      <a:r>
                        <a:rPr lang="en" sz="1200">
                          <a:solidFill>
                            <a:schemeClr val="dk1"/>
                          </a:solidFill>
                          <a:latin typeface="Calibri"/>
                          <a:ea typeface="Calibri"/>
                          <a:cs typeface="Calibri"/>
                          <a:sym typeface="Calibri"/>
                        </a:rPr>
                        <a:t>Explore your options after high school including further education and work.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890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4: Financing Further Education</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i="1" lang="en" sz="1200">
                          <a:solidFill>
                            <a:schemeClr val="dk1"/>
                          </a:solidFill>
                          <a:latin typeface="Calibri"/>
                          <a:ea typeface="Calibri"/>
                          <a:cs typeface="Calibri"/>
                          <a:sym typeface="Calibri"/>
                        </a:rPr>
                        <a:t>What options are available to finance your further education and training? </a:t>
                      </a:r>
                      <a:r>
                        <a:rPr lang="en" sz="1200">
                          <a:solidFill>
                            <a:schemeClr val="dk1"/>
                          </a:solidFill>
                          <a:latin typeface="Calibri"/>
                          <a:ea typeface="Calibri"/>
                          <a:cs typeface="Calibri"/>
                          <a:sym typeface="Calibri"/>
                        </a:rPr>
                        <a:t>Discover that the true cost of college goes beyond tuition, room, and board.</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890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5: Understanding Education Financing Options</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i="1" lang="en" sz="1200">
                          <a:solidFill>
                            <a:schemeClr val="dk1"/>
                          </a:solidFill>
                          <a:latin typeface="Calibri"/>
                          <a:ea typeface="Calibri"/>
                          <a:cs typeface="Calibri"/>
                          <a:sym typeface="Calibri"/>
                        </a:rPr>
                        <a:t>How do you read and interpret a financial aid offer? </a:t>
                      </a:r>
                      <a:r>
                        <a:rPr lang="en" sz="1200">
                          <a:solidFill>
                            <a:schemeClr val="dk1"/>
                          </a:solidFill>
                          <a:latin typeface="Calibri"/>
                          <a:ea typeface="Calibri"/>
                          <a:cs typeface="Calibri"/>
                          <a:sym typeface="Calibri"/>
                        </a:rPr>
                        <a:t>Learn why many college students find themselves stressed over finances and that many borrowers wish they had taken on less student debt.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00" name="Google Shape;100;p1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This unit explores a wide variety of personal finance topics within the theme of </a:t>
            </a:r>
            <a:r>
              <a:rPr b="1" lang="en"/>
              <a:t>Financing Your Future</a:t>
            </a:r>
            <a:r>
              <a:rPr lang="en"/>
              <a:t>. Going into this unit, how much do you already know about each topic?</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Your Path after High School</a:t>
            </a:r>
            <a:r>
              <a:rPr lang="en"/>
              <a:t> self-paced module.</a:t>
            </a:r>
            <a:endParaRPr/>
          </a:p>
        </p:txBody>
      </p:sp>
      <p:graphicFrame>
        <p:nvGraphicFramePr>
          <p:cNvPr id="258" name="Google Shape;258;p35"/>
          <p:cNvGraphicFramePr/>
          <p:nvPr/>
        </p:nvGraphicFramePr>
        <p:xfrm>
          <a:off x="576072" y="1508750"/>
          <a:ext cx="3000000" cy="3000000"/>
        </p:xfrm>
        <a:graphic>
          <a:graphicData uri="http://schemas.openxmlformats.org/drawingml/2006/table">
            <a:tbl>
              <a:tblPr>
                <a:noFill/>
                <a:tableStyleId>{5520E305-C4B0-42CB-AC8F-7BC8C392BFFF}</a:tableStyleId>
              </a:tblPr>
              <a:tblGrid>
                <a:gridCol w="1439925"/>
                <a:gridCol w="2594725"/>
                <a:gridCol w="2594725"/>
              </a:tblGrid>
              <a:tr h="4236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Summarize the benefits and tradeoffs of each college option.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0000">
                <a:tc>
                  <a:txBody>
                    <a:bodyPr/>
                    <a:lstStyle/>
                    <a:p>
                      <a:pPr indent="0" lvl="0" marL="0" rtl="0" algn="l">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Benefits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Tradeoffs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957075">
                <a:tc>
                  <a:txBody>
                    <a:bodyPr/>
                    <a:lstStyle/>
                    <a:p>
                      <a:pPr indent="0" lvl="0" marL="0" rtl="0" algn="l">
                        <a:spcBef>
                          <a:spcPts val="0"/>
                        </a:spcBef>
                        <a:spcAft>
                          <a:spcPts val="0"/>
                        </a:spcAft>
                        <a:buNone/>
                      </a:pPr>
                      <a:r>
                        <a:rPr b="1" lang="en">
                          <a:latin typeface="Calibri"/>
                          <a:ea typeface="Calibri"/>
                          <a:cs typeface="Calibri"/>
                          <a:sym typeface="Calibri"/>
                        </a:rPr>
                        <a:t>2-Year College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957075">
                <a:tc>
                  <a:txBody>
                    <a:bodyPr/>
                    <a:lstStyle/>
                    <a:p>
                      <a:pPr indent="0" lvl="0" marL="0" rtl="0" algn="l">
                        <a:spcBef>
                          <a:spcPts val="0"/>
                        </a:spcBef>
                        <a:spcAft>
                          <a:spcPts val="0"/>
                        </a:spcAft>
                        <a:buNone/>
                      </a:pPr>
                      <a:r>
                        <a:rPr b="1" lang="en">
                          <a:latin typeface="Calibri"/>
                          <a:ea typeface="Calibri"/>
                          <a:cs typeface="Calibri"/>
                          <a:sym typeface="Calibri"/>
                        </a:rPr>
                        <a:t>4-Year College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259" name="Google Shape;259;p35"/>
          <p:cNvGraphicFramePr/>
          <p:nvPr/>
        </p:nvGraphicFramePr>
        <p:xfrm>
          <a:off x="576072" y="4822500"/>
          <a:ext cx="3000000" cy="3000000"/>
        </p:xfrm>
        <a:graphic>
          <a:graphicData uri="http://schemas.openxmlformats.org/drawingml/2006/table">
            <a:tbl>
              <a:tblPr>
                <a:noFill/>
                <a:tableStyleId>{5520E305-C4B0-42CB-AC8F-7BC8C392BFFF}</a:tableStyleId>
              </a:tblPr>
              <a:tblGrid>
                <a:gridCol w="3314700"/>
                <a:gridCol w="3314700"/>
              </a:tblGrid>
              <a:tr h="6095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Some students start at a 2-year college and then transfer to a 4-year college. What might the benefits and tradeoffs be of this choice?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9620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Benefits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Tradeoffs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957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957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60" name="Google Shape;260;p35"/>
          <p:cNvPicPr preferRelativeResize="0"/>
          <p:nvPr/>
        </p:nvPicPr>
        <p:blipFill>
          <a:blip r:embed="rId4">
            <a:alphaModFix/>
          </a:blip>
          <a:stretch>
            <a:fillRect/>
          </a:stretch>
        </p:blipFill>
        <p:spPr>
          <a:xfrm>
            <a:off x="5548991" y="8019475"/>
            <a:ext cx="1656459" cy="1581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Your Path after High School</a:t>
            </a:r>
            <a:r>
              <a:rPr lang="en"/>
              <a:t> self-paced module.</a:t>
            </a:r>
            <a:endParaRPr/>
          </a:p>
        </p:txBody>
      </p:sp>
      <p:graphicFrame>
        <p:nvGraphicFramePr>
          <p:cNvPr id="266" name="Google Shape;266;p36"/>
          <p:cNvGraphicFramePr/>
          <p:nvPr/>
        </p:nvGraphicFramePr>
        <p:xfrm>
          <a:off x="576081" y="1371602"/>
          <a:ext cx="3000000" cy="3000000"/>
        </p:xfrm>
        <a:graphic>
          <a:graphicData uri="http://schemas.openxmlformats.org/drawingml/2006/table">
            <a:tbl>
              <a:tblPr>
                <a:noFill/>
                <a:tableStyleId>{5520E305-C4B0-42CB-AC8F-7BC8C392BFFF}</a:tableStyleId>
              </a:tblPr>
              <a:tblGrid>
                <a:gridCol w="6629400"/>
              </a:tblGrid>
              <a:tr h="5591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jobs you can do with training from a trade school, apprenticeship, or certificate program. Do any of these interest you?</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732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67" name="Google Shape;267;p36"/>
          <p:cNvGraphicFramePr/>
          <p:nvPr/>
        </p:nvGraphicFramePr>
        <p:xfrm>
          <a:off x="576081" y="3381404"/>
          <a:ext cx="3000000" cy="3000000"/>
        </p:xfrm>
        <a:graphic>
          <a:graphicData uri="http://schemas.openxmlformats.org/drawingml/2006/table">
            <a:tbl>
              <a:tblPr>
                <a:noFill/>
                <a:tableStyleId>{5520E305-C4B0-42CB-AC8F-7BC8C392BFFF}</a:tableStyleId>
              </a:tblPr>
              <a:tblGrid>
                <a:gridCol w="6629400"/>
              </a:tblGrid>
              <a:tr h="3268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Would you consider serving in the military? Why or why not?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514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68" name="Google Shape;268;p36"/>
          <p:cNvGraphicFramePr/>
          <p:nvPr/>
        </p:nvGraphicFramePr>
        <p:xfrm>
          <a:off x="576081" y="7076477"/>
          <a:ext cx="3000000" cy="3000000"/>
        </p:xfrm>
        <a:graphic>
          <a:graphicData uri="http://schemas.openxmlformats.org/drawingml/2006/table">
            <a:tbl>
              <a:tblPr>
                <a:noFill/>
                <a:tableStyleId>{5520E305-C4B0-42CB-AC8F-7BC8C392BFFF}</a:tableStyleId>
              </a:tblPr>
              <a:tblGrid>
                <a:gridCol w="3719300"/>
                <a:gridCol w="1455050"/>
                <a:gridCol w="1455050"/>
              </a:tblGrid>
              <a:tr h="329125">
                <a:tc gridSpan="3">
                  <a:txBody>
                    <a:bodyPr/>
                    <a:lstStyle/>
                    <a:p>
                      <a:pPr indent="0" lvl="0" marL="0" rtl="0" algn="l">
                        <a:spcBef>
                          <a:spcPts val="0"/>
                        </a:spcBef>
                        <a:spcAft>
                          <a:spcPts val="1000"/>
                        </a:spcAft>
                        <a:buNone/>
                      </a:pPr>
                      <a:r>
                        <a:rPr b="1" lang="en">
                          <a:solidFill>
                            <a:schemeClr val="dk1"/>
                          </a:solidFill>
                          <a:latin typeface="Calibri"/>
                          <a:ea typeface="Calibri"/>
                          <a:cs typeface="Calibri"/>
                          <a:sym typeface="Calibri"/>
                        </a:rPr>
                        <a:t>Did you know there are thousands of careers in the military and many ways to join?</a:t>
                      </a:r>
                      <a:endParaRPr b="1">
                        <a:latin typeface="Calibri"/>
                        <a:ea typeface="Calibri"/>
                        <a:cs typeface="Calibri"/>
                        <a:sym typeface="Calibri"/>
                      </a:endParaRPr>
                    </a:p>
                  </a:txBody>
                  <a:tcPr marT="182875" marB="91425" marR="182875" marL="182875">
                    <a:lnL cap="flat" cmpd="sng" w="9525">
                      <a:solidFill>
                        <a:schemeClr val="accent5">
                          <a:alpha val="0"/>
                        </a:schemeClr>
                      </a:solidFill>
                      <a:prstDash val="solid"/>
                      <a:round/>
                      <a:headEnd len="sm" w="sm" type="none"/>
                      <a:tailEnd len="sm" w="sm" type="none"/>
                    </a:lnL>
                    <a:lnR cap="flat" cmpd="sng" w="9525">
                      <a:solidFill>
                        <a:schemeClr val="accent5">
                          <a:alpha val="0"/>
                        </a:schemeClr>
                      </a:solidFill>
                      <a:prstDash val="solid"/>
                      <a:round/>
                      <a:headEnd len="sm" w="sm" type="none"/>
                      <a:tailEnd len="sm" w="sm" type="none"/>
                    </a:lnR>
                    <a:lnT cap="flat" cmpd="sng" w="9525">
                      <a:solidFill>
                        <a:schemeClr val="accent5">
                          <a:alpha val="0"/>
                        </a:schemeClr>
                      </a:solidFill>
                      <a:prstDash val="solid"/>
                      <a:round/>
                      <a:headEnd len="sm" w="sm" type="none"/>
                      <a:tailEnd len="sm" w="sm" type="none"/>
                    </a:lnT>
                    <a:lnB cap="flat" cmpd="sng" w="9525">
                      <a:solidFill>
                        <a:schemeClr val="accent5">
                          <a:alpha val="0"/>
                        </a:schemeClr>
                      </a:solidFill>
                      <a:prstDash val="solid"/>
                      <a:round/>
                      <a:headEnd len="sm" w="sm" type="none"/>
                      <a:tailEnd len="sm" w="sm" type="none"/>
                    </a:lnB>
                    <a:solidFill>
                      <a:srgbClr val="A0D9EA">
                        <a:alpha val="29409"/>
                      </a:srgbClr>
                    </a:solidFill>
                  </a:tcPr>
                </a:tc>
                <a:tc hMerge="1"/>
                <a:tc hMerge="1"/>
              </a:tr>
              <a:tr h="329125">
                <a:tc gridSpan="2">
                  <a:txBody>
                    <a:bodyPr/>
                    <a:lstStyle/>
                    <a:p>
                      <a:pPr indent="0" lvl="0" marL="0" rtl="0" algn="l">
                        <a:spcBef>
                          <a:spcPts val="0"/>
                        </a:spcBef>
                        <a:spcAft>
                          <a:spcPts val="0"/>
                        </a:spcAft>
                        <a:buNone/>
                      </a:pPr>
                      <a:r>
                        <a:rPr lang="en" sz="1200">
                          <a:latin typeface="Calibri"/>
                          <a:ea typeface="Calibri"/>
                          <a:cs typeface="Calibri"/>
                          <a:sym typeface="Calibri"/>
                        </a:rPr>
                        <a:t>You can enlist straight out of high school, consider a college ROTC program, or serve part-time in the reserve or national guard.</a:t>
                      </a:r>
                      <a:endParaRPr sz="1200">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latin typeface="Calibri"/>
                          <a:ea typeface="Calibri"/>
                          <a:cs typeface="Calibri"/>
                          <a:sym typeface="Calibri"/>
                        </a:rPr>
                        <a:t>Use the </a:t>
                      </a:r>
                      <a:r>
                        <a:rPr lang="en" sz="1200" u="sng">
                          <a:solidFill>
                            <a:schemeClr val="hlink"/>
                          </a:solidFill>
                          <a:latin typeface="Calibri"/>
                          <a:ea typeface="Calibri"/>
                          <a:cs typeface="Calibri"/>
                          <a:sym typeface="Calibri"/>
                          <a:hlinkClick r:id="rId4"/>
                        </a:rPr>
                        <a:t>Careers in the Military</a:t>
                      </a:r>
                      <a:r>
                        <a:rPr lang="en" sz="1200">
                          <a:latin typeface="Calibri"/>
                          <a:ea typeface="Calibri"/>
                          <a:cs typeface="Calibri"/>
                          <a:sym typeface="Calibri"/>
                        </a:rPr>
                        <a:t> website to explore career options, the branches of service, and different ways to serve.</a:t>
                      </a:r>
                      <a:endParaRPr sz="1200">
                        <a:latin typeface="Calibri"/>
                        <a:ea typeface="Calibri"/>
                        <a:cs typeface="Calibri"/>
                        <a:sym typeface="Calibri"/>
                      </a:endParaRPr>
                    </a:p>
                    <a:p>
                      <a:pPr indent="0" lvl="0" marL="0" rtl="0" algn="l">
                        <a:spcBef>
                          <a:spcPts val="1000"/>
                        </a:spcBef>
                        <a:spcAft>
                          <a:spcPts val="1000"/>
                        </a:spcAft>
                        <a:buNone/>
                      </a:pPr>
                      <a:r>
                        <a:rPr lang="en" sz="1200">
                          <a:latin typeface="Calibri"/>
                          <a:ea typeface="Calibri"/>
                          <a:cs typeface="Calibri"/>
                          <a:sym typeface="Calibri"/>
                        </a:rPr>
                        <a:t>Note: Not everyone is eligible to serve. </a:t>
                      </a:r>
                      <a:r>
                        <a:rPr lang="en" sz="1200">
                          <a:latin typeface="Calibri"/>
                          <a:ea typeface="Calibri"/>
                          <a:cs typeface="Calibri"/>
                          <a:sym typeface="Calibri"/>
                        </a:rPr>
                        <a:t>Conditions</a:t>
                      </a:r>
                      <a:r>
                        <a:rPr lang="en" sz="1200">
                          <a:latin typeface="Calibri"/>
                          <a:ea typeface="Calibri"/>
                          <a:cs typeface="Calibri"/>
                          <a:sym typeface="Calibri"/>
                        </a:rPr>
                        <a:t> such as food allergies, type 1 diabetes, or very poor vision, may limit a person’s ability to serve. Be sure to find out if you are </a:t>
                      </a:r>
                      <a:r>
                        <a:rPr lang="en" sz="1200" u="sng">
                          <a:solidFill>
                            <a:schemeClr val="hlink"/>
                          </a:solidFill>
                          <a:latin typeface="Calibri"/>
                          <a:ea typeface="Calibri"/>
                          <a:cs typeface="Calibri"/>
                          <a:sym typeface="Calibri"/>
                          <a:hlinkClick r:id="rId5"/>
                        </a:rPr>
                        <a:t>eligible</a:t>
                      </a:r>
                      <a:r>
                        <a:rPr lang="en" sz="1200">
                          <a:latin typeface="Calibri"/>
                          <a:ea typeface="Calibri"/>
                          <a:cs typeface="Calibri"/>
                          <a:sym typeface="Calibri"/>
                        </a:rPr>
                        <a:t> before getting your heart set on military service.</a:t>
                      </a:r>
                      <a:endParaRPr sz="1200">
                        <a:latin typeface="Calibri"/>
                        <a:ea typeface="Calibri"/>
                        <a:cs typeface="Calibri"/>
                        <a:sym typeface="Calibri"/>
                      </a:endParaRPr>
                    </a:p>
                  </a:txBody>
                  <a:tcPr marT="91425" marB="182875" marR="182875" marL="182875">
                    <a:lnL cap="flat" cmpd="sng" w="9525">
                      <a:solidFill>
                        <a:schemeClr val="accent5">
                          <a:alpha val="0"/>
                        </a:schemeClr>
                      </a:solidFill>
                      <a:prstDash val="solid"/>
                      <a:round/>
                      <a:headEnd len="sm" w="sm" type="none"/>
                      <a:tailEnd len="sm" w="sm" type="none"/>
                    </a:lnL>
                    <a:lnR cap="flat" cmpd="sng" w="9525">
                      <a:solidFill>
                        <a:schemeClr val="accent5">
                          <a:alpha val="0"/>
                        </a:schemeClr>
                      </a:solidFill>
                      <a:prstDash val="solid"/>
                      <a:round/>
                      <a:headEnd len="sm" w="sm" type="none"/>
                      <a:tailEnd len="sm" w="sm" type="none"/>
                    </a:lnR>
                    <a:lnT cap="flat" cmpd="sng" w="9525">
                      <a:solidFill>
                        <a:schemeClr val="accent5">
                          <a:alpha val="0"/>
                        </a:schemeClr>
                      </a:solidFill>
                      <a:prstDash val="solid"/>
                      <a:round/>
                      <a:headEnd len="sm" w="sm" type="none"/>
                      <a:tailEnd len="sm" w="sm" type="none"/>
                    </a:lnT>
                    <a:lnB cap="flat" cmpd="sng" w="9525">
                      <a:solidFill>
                        <a:schemeClr val="accent5">
                          <a:alpha val="0"/>
                        </a:schemeClr>
                      </a:solidFill>
                      <a:prstDash val="solid"/>
                      <a:round/>
                      <a:headEnd len="sm" w="sm" type="none"/>
                      <a:tailEnd len="sm" w="sm" type="none"/>
                    </a:lnB>
                    <a:solidFill>
                      <a:srgbClr val="A0D9EA">
                        <a:alpha val="29409"/>
                      </a:srgbClr>
                    </a:solidFill>
                  </a:tcPr>
                </a:tc>
                <a:tc hMerge="1"/>
                <a:tc>
                  <a:txBody>
                    <a:bodyPr/>
                    <a:lstStyle/>
                    <a:p>
                      <a:pPr indent="0" lvl="0" marL="0" rtl="0" algn="l">
                        <a:spcBef>
                          <a:spcPts val="0"/>
                        </a:spcBef>
                        <a:spcAft>
                          <a:spcPts val="1000"/>
                        </a:spcAft>
                        <a:buNone/>
                      </a:pPr>
                      <a:r>
                        <a:t/>
                      </a:r>
                      <a:endParaRPr b="1" sz="1300">
                        <a:solidFill>
                          <a:schemeClr val="dk1"/>
                        </a:solidFill>
                        <a:latin typeface="Calibri"/>
                        <a:ea typeface="Calibri"/>
                        <a:cs typeface="Calibri"/>
                        <a:sym typeface="Calibri"/>
                      </a:endParaRPr>
                    </a:p>
                  </a:txBody>
                  <a:tcPr marT="91425" marB="91425" marR="91425" marL="91425">
                    <a:lnL cap="flat" cmpd="sng" w="9525">
                      <a:solidFill>
                        <a:schemeClr val="accent5">
                          <a:alpha val="0"/>
                        </a:schemeClr>
                      </a:solidFill>
                      <a:prstDash val="solid"/>
                      <a:round/>
                      <a:headEnd len="sm" w="sm" type="none"/>
                      <a:tailEnd len="sm" w="sm" type="none"/>
                    </a:lnL>
                    <a:lnR cap="flat" cmpd="sng" w="9525">
                      <a:solidFill>
                        <a:schemeClr val="accent5">
                          <a:alpha val="0"/>
                        </a:schemeClr>
                      </a:solidFill>
                      <a:prstDash val="solid"/>
                      <a:round/>
                      <a:headEnd len="sm" w="sm" type="none"/>
                      <a:tailEnd len="sm" w="sm" type="none"/>
                    </a:lnR>
                    <a:lnT cap="flat" cmpd="sng" w="9525">
                      <a:solidFill>
                        <a:schemeClr val="accent5">
                          <a:alpha val="0"/>
                        </a:schemeClr>
                      </a:solidFill>
                      <a:prstDash val="solid"/>
                      <a:round/>
                      <a:headEnd len="sm" w="sm" type="none"/>
                      <a:tailEnd len="sm" w="sm" type="none"/>
                    </a:lnT>
                    <a:lnB cap="flat" cmpd="sng" w="9525">
                      <a:solidFill>
                        <a:schemeClr val="accent5">
                          <a:alpha val="0"/>
                        </a:schemeClr>
                      </a:solidFill>
                      <a:prstDash val="solid"/>
                      <a:round/>
                      <a:headEnd len="sm" w="sm" type="none"/>
                      <a:tailEnd len="sm" w="sm" type="none"/>
                    </a:lnB>
                    <a:solidFill>
                      <a:srgbClr val="A0D9EA">
                        <a:alpha val="29409"/>
                      </a:srgbClr>
                    </a:solidFill>
                  </a:tcPr>
                </a:tc>
              </a:tr>
            </a:tbl>
          </a:graphicData>
        </a:graphic>
      </p:graphicFrame>
      <p:graphicFrame>
        <p:nvGraphicFramePr>
          <p:cNvPr id="269" name="Google Shape;269;p36"/>
          <p:cNvGraphicFramePr/>
          <p:nvPr/>
        </p:nvGraphicFramePr>
        <p:xfrm>
          <a:off x="576081" y="5356045"/>
          <a:ext cx="3000000" cy="3000000"/>
        </p:xfrm>
        <a:graphic>
          <a:graphicData uri="http://schemas.openxmlformats.org/drawingml/2006/table">
            <a:tbl>
              <a:tblPr>
                <a:noFill/>
                <a:tableStyleId>{5520E305-C4B0-42CB-AC8F-7BC8C392BFFF}</a:tableStyleId>
              </a:tblPr>
              <a:tblGrid>
                <a:gridCol w="685225"/>
                <a:gridCol w="990700"/>
                <a:gridCol w="923750"/>
                <a:gridCol w="1057650"/>
                <a:gridCol w="1107850"/>
                <a:gridCol w="873550"/>
                <a:gridCol w="990700"/>
              </a:tblGrid>
              <a:tr h="225275">
                <a:tc gridSpan="7">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Which branch(es) would you consider? Put an X for yes or no.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c hMerge="1"/>
                <a:tc hMerge="1"/>
              </a:tr>
              <a:tr h="324400">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latin typeface="Calibri"/>
                          <a:ea typeface="Calibri"/>
                          <a:cs typeface="Calibri"/>
                          <a:sym typeface="Calibri"/>
                        </a:rPr>
                        <a:t>Air Force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Army</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latin typeface="Calibri"/>
                          <a:ea typeface="Calibri"/>
                          <a:cs typeface="Calibri"/>
                          <a:sym typeface="Calibri"/>
                        </a:rPr>
                        <a:t>Coast Guard</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latin typeface="Calibri"/>
                          <a:ea typeface="Calibri"/>
                          <a:cs typeface="Calibri"/>
                          <a:sym typeface="Calibri"/>
                        </a:rPr>
                        <a:t>Marine </a:t>
                      </a:r>
                      <a:r>
                        <a:rPr b="1" lang="en" sz="1200">
                          <a:latin typeface="Calibri"/>
                          <a:ea typeface="Calibri"/>
                          <a:cs typeface="Calibri"/>
                          <a:sym typeface="Calibri"/>
                        </a:rPr>
                        <a:t>Corp</a:t>
                      </a:r>
                      <a:r>
                        <a:rPr b="1" lang="en" sz="1200">
                          <a:latin typeface="Calibri"/>
                          <a:ea typeface="Calibri"/>
                          <a:cs typeface="Calibri"/>
                          <a:sym typeface="Calibri"/>
                        </a:rPr>
                        <a:t>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latin typeface="Calibri"/>
                          <a:ea typeface="Calibri"/>
                          <a:cs typeface="Calibri"/>
                          <a:sym typeface="Calibri"/>
                        </a:rPr>
                        <a:t>Navy</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latin typeface="Calibri"/>
                          <a:ea typeface="Calibri"/>
                          <a:cs typeface="Calibri"/>
                          <a:sym typeface="Calibri"/>
                        </a:rPr>
                        <a:t>Space Force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76050">
                <a:tc>
                  <a:txBody>
                    <a:bodyPr/>
                    <a:lstStyle/>
                    <a:p>
                      <a:pPr indent="0" lvl="0" marL="0" rtl="0" algn="l">
                        <a:spcBef>
                          <a:spcPts val="0"/>
                        </a:spcBef>
                        <a:spcAft>
                          <a:spcPts val="0"/>
                        </a:spcAft>
                        <a:buNone/>
                      </a:pPr>
                      <a:r>
                        <a:rPr b="1" lang="en" sz="1200">
                          <a:latin typeface="Calibri"/>
                          <a:ea typeface="Calibri"/>
                          <a:cs typeface="Calibri"/>
                          <a:sym typeface="Calibri"/>
                        </a:rPr>
                        <a:t>Yes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76050">
                <a:tc>
                  <a:txBody>
                    <a:bodyPr/>
                    <a:lstStyle/>
                    <a:p>
                      <a:pPr indent="0" lvl="0" marL="0" rtl="0" algn="l">
                        <a:spcBef>
                          <a:spcPts val="0"/>
                        </a:spcBef>
                        <a:spcAft>
                          <a:spcPts val="0"/>
                        </a:spcAft>
                        <a:buNone/>
                      </a:pPr>
                      <a:r>
                        <a:rPr b="1" lang="en" sz="1200">
                          <a:latin typeface="Calibri"/>
                          <a:ea typeface="Calibri"/>
                          <a:cs typeface="Calibri"/>
                          <a:sym typeface="Calibri"/>
                        </a:rPr>
                        <a:t>No</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70" name="Google Shape;270;p36"/>
          <p:cNvPicPr preferRelativeResize="0"/>
          <p:nvPr/>
        </p:nvPicPr>
        <p:blipFill rotWithShape="1">
          <a:blip r:embed="rId6">
            <a:alphaModFix/>
          </a:blip>
          <a:srcRect b="0" l="0" r="0" t="0"/>
          <a:stretch/>
        </p:blipFill>
        <p:spPr>
          <a:xfrm>
            <a:off x="6064175" y="7913988"/>
            <a:ext cx="848599" cy="8485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Your Path after High School</a:t>
            </a:r>
            <a:r>
              <a:rPr lang="en"/>
              <a:t> self-paced module.</a:t>
            </a:r>
            <a:endParaRPr/>
          </a:p>
        </p:txBody>
      </p:sp>
      <p:pic>
        <p:nvPicPr>
          <p:cNvPr id="276" name="Google Shape;276;p37"/>
          <p:cNvPicPr preferRelativeResize="0"/>
          <p:nvPr/>
        </p:nvPicPr>
        <p:blipFill>
          <a:blip r:embed="rId4">
            <a:alphaModFix/>
          </a:blip>
          <a:stretch>
            <a:fillRect/>
          </a:stretch>
        </p:blipFill>
        <p:spPr>
          <a:xfrm>
            <a:off x="699500" y="2951850"/>
            <a:ext cx="3052301" cy="727500"/>
          </a:xfrm>
          <a:prstGeom prst="rect">
            <a:avLst/>
          </a:prstGeom>
          <a:noFill/>
          <a:ln>
            <a:noFill/>
          </a:ln>
        </p:spPr>
      </p:pic>
      <p:pic>
        <p:nvPicPr>
          <p:cNvPr id="277" name="Google Shape;277;p37"/>
          <p:cNvPicPr preferRelativeResize="0"/>
          <p:nvPr/>
        </p:nvPicPr>
        <p:blipFill>
          <a:blip r:embed="rId5">
            <a:alphaModFix/>
          </a:blip>
          <a:stretch>
            <a:fillRect/>
          </a:stretch>
        </p:blipFill>
        <p:spPr>
          <a:xfrm>
            <a:off x="699500" y="4819461"/>
            <a:ext cx="3052297" cy="751580"/>
          </a:xfrm>
          <a:prstGeom prst="rect">
            <a:avLst/>
          </a:prstGeom>
          <a:noFill/>
          <a:ln>
            <a:noFill/>
          </a:ln>
        </p:spPr>
      </p:pic>
      <p:pic>
        <p:nvPicPr>
          <p:cNvPr id="278" name="Google Shape;278;p37"/>
          <p:cNvPicPr preferRelativeResize="0"/>
          <p:nvPr/>
        </p:nvPicPr>
        <p:blipFill>
          <a:blip r:embed="rId6">
            <a:alphaModFix/>
          </a:blip>
          <a:stretch>
            <a:fillRect/>
          </a:stretch>
        </p:blipFill>
        <p:spPr>
          <a:xfrm>
            <a:off x="699500" y="6687056"/>
            <a:ext cx="3052298" cy="738921"/>
          </a:xfrm>
          <a:prstGeom prst="rect">
            <a:avLst/>
          </a:prstGeom>
          <a:noFill/>
          <a:ln>
            <a:noFill/>
          </a:ln>
        </p:spPr>
      </p:pic>
      <p:pic>
        <p:nvPicPr>
          <p:cNvPr id="279" name="Google Shape;279;p37"/>
          <p:cNvPicPr preferRelativeResize="0"/>
          <p:nvPr/>
        </p:nvPicPr>
        <p:blipFill>
          <a:blip r:embed="rId7">
            <a:alphaModFix/>
          </a:blip>
          <a:stretch>
            <a:fillRect/>
          </a:stretch>
        </p:blipFill>
        <p:spPr>
          <a:xfrm>
            <a:off x="699500" y="8541985"/>
            <a:ext cx="3052301" cy="775216"/>
          </a:xfrm>
          <a:prstGeom prst="rect">
            <a:avLst/>
          </a:prstGeom>
          <a:noFill/>
          <a:ln>
            <a:noFill/>
          </a:ln>
        </p:spPr>
      </p:pic>
      <p:graphicFrame>
        <p:nvGraphicFramePr>
          <p:cNvPr id="280" name="Google Shape;280;p37"/>
          <p:cNvGraphicFramePr/>
          <p:nvPr/>
        </p:nvGraphicFramePr>
        <p:xfrm>
          <a:off x="576081" y="1371602"/>
          <a:ext cx="3000000" cy="3000000"/>
        </p:xfrm>
        <a:graphic>
          <a:graphicData uri="http://schemas.openxmlformats.org/drawingml/2006/table">
            <a:tbl>
              <a:tblPr>
                <a:noFill/>
                <a:tableStyleId>{5520E305-C4B0-42CB-AC8F-7BC8C392BFFF}</a:tableStyleId>
              </a:tblPr>
              <a:tblGrid>
                <a:gridCol w="3314700"/>
                <a:gridCol w="3314700"/>
              </a:tblGrid>
              <a:tr h="5698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Choosing what path you will take after high school is a big step. Answer the questions below based on your current thoughts and feelings on the subject.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8676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Clear Destination</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How confident are you about a future career?</a:t>
                      </a:r>
                      <a:endParaRPr sz="13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8676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High Priority</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What is your biggest priority? Living on your own? Earning money? Finding a job? Something else?</a:t>
                      </a:r>
                      <a:endParaRPr b="1" sz="13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8676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Looking Ahead</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Where do you see yourself in five years? Ten? What paths are likely to get you there?</a:t>
                      </a:r>
                      <a:endParaRPr b="1" sz="13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8676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Getting Help</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Who do you know that can help you think about your future?</a:t>
                      </a:r>
                      <a:endParaRPr b="1" sz="13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3: Choosing Your Path after High School.</a:t>
            </a:r>
            <a:endParaRPr/>
          </a:p>
        </p:txBody>
      </p:sp>
      <p:graphicFrame>
        <p:nvGraphicFramePr>
          <p:cNvPr id="286" name="Google Shape;286;p38"/>
          <p:cNvGraphicFramePr/>
          <p:nvPr/>
        </p:nvGraphicFramePr>
        <p:xfrm>
          <a:off x="576072" y="6251818"/>
          <a:ext cx="3000000" cy="3000000"/>
        </p:xfrm>
        <a:graphic>
          <a:graphicData uri="http://schemas.openxmlformats.org/drawingml/2006/table">
            <a:tbl>
              <a:tblPr>
                <a:noFill/>
                <a:tableStyleId>{5520E305-C4B0-42CB-AC8F-7BC8C392BFFF}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587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options I will have after graduating from high school.</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929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compare 2-year and 4-year colleges.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can provide examples of careers someone could pursue with education from a trade or technical school.</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the benefits and tradeoffs of military service.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87" name="Google Shape;287;p38"/>
          <p:cNvPicPr preferRelativeResize="0"/>
          <p:nvPr/>
        </p:nvPicPr>
        <p:blipFill>
          <a:blip r:embed="rId3">
            <a:alphaModFix/>
          </a:blip>
          <a:stretch>
            <a:fillRect/>
          </a:stretch>
        </p:blipFill>
        <p:spPr>
          <a:xfrm>
            <a:off x="576075" y="5241925"/>
            <a:ext cx="3486014" cy="896625"/>
          </a:xfrm>
          <a:prstGeom prst="rect">
            <a:avLst/>
          </a:prstGeom>
          <a:noFill/>
          <a:ln>
            <a:noFill/>
          </a:ln>
        </p:spPr>
      </p:pic>
      <p:graphicFrame>
        <p:nvGraphicFramePr>
          <p:cNvPr id="288" name="Google Shape;288;p38"/>
          <p:cNvGraphicFramePr/>
          <p:nvPr/>
        </p:nvGraphicFramePr>
        <p:xfrm>
          <a:off x="576081" y="1371602"/>
          <a:ext cx="3000000" cy="3000000"/>
        </p:xfrm>
        <a:graphic>
          <a:graphicData uri="http://schemas.openxmlformats.org/drawingml/2006/table">
            <a:tbl>
              <a:tblPr>
                <a:noFill/>
                <a:tableStyleId>{5520E305-C4B0-42CB-AC8F-7BC8C392BFFF}</a:tableStyleId>
              </a:tblPr>
              <a:tblGrid>
                <a:gridCol w="6629400"/>
              </a:tblGrid>
              <a:tr h="5591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This module focuses on your career choices after high school. Answer one of the questions below: </a:t>
                      </a:r>
                      <a:endParaRPr b="1">
                        <a:solidFill>
                          <a:schemeClr val="lt1"/>
                        </a:solidFill>
                        <a:latin typeface="Calibri"/>
                        <a:ea typeface="Calibri"/>
                        <a:cs typeface="Calibri"/>
                        <a:sym typeface="Calibri"/>
                      </a:endParaRPr>
                    </a:p>
                    <a:p>
                      <a:pPr indent="-317500" lvl="0" marL="457200" rtl="0" algn="l">
                        <a:spcBef>
                          <a:spcPts val="0"/>
                        </a:spcBef>
                        <a:spcAft>
                          <a:spcPts val="0"/>
                        </a:spcAft>
                        <a:buClr>
                          <a:schemeClr val="lt1"/>
                        </a:buClr>
                        <a:buSzPts val="1400"/>
                        <a:buFont typeface="Calibri"/>
                        <a:buChar char="●"/>
                      </a:pPr>
                      <a:r>
                        <a:rPr b="1" lang="en">
                          <a:solidFill>
                            <a:schemeClr val="lt1"/>
                          </a:solidFill>
                          <a:latin typeface="Calibri"/>
                          <a:ea typeface="Calibri"/>
                          <a:cs typeface="Calibri"/>
                          <a:sym typeface="Calibri"/>
                        </a:rPr>
                        <a:t>How did this module confirm your existing thoughts about your plans after high school?</a:t>
                      </a:r>
                      <a:endParaRPr b="1">
                        <a:solidFill>
                          <a:schemeClr val="lt1"/>
                        </a:solidFill>
                        <a:latin typeface="Calibri"/>
                        <a:ea typeface="Calibri"/>
                        <a:cs typeface="Calibri"/>
                        <a:sym typeface="Calibri"/>
                      </a:endParaRPr>
                    </a:p>
                    <a:p>
                      <a:pPr indent="-317500" lvl="0" marL="457200" rtl="0" algn="l">
                        <a:spcBef>
                          <a:spcPts val="0"/>
                        </a:spcBef>
                        <a:spcAft>
                          <a:spcPts val="0"/>
                        </a:spcAft>
                        <a:buClr>
                          <a:schemeClr val="lt1"/>
                        </a:buClr>
                        <a:buSzPts val="1400"/>
                        <a:buFont typeface="Calibri"/>
                        <a:buChar char="●"/>
                      </a:pPr>
                      <a:r>
                        <a:rPr b="1" lang="en">
                          <a:solidFill>
                            <a:schemeClr val="lt1"/>
                          </a:solidFill>
                          <a:latin typeface="Calibri"/>
                          <a:ea typeface="Calibri"/>
                          <a:cs typeface="Calibri"/>
                          <a:sym typeface="Calibri"/>
                        </a:rPr>
                        <a:t>What is something new that you are considering about your path after high school?</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0267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Financing Further Education</a:t>
            </a:r>
            <a:endParaRPr/>
          </a:p>
        </p:txBody>
      </p:sp>
      <p:sp>
        <p:nvSpPr>
          <p:cNvPr id="294" name="Google Shape;294;p39"/>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Explain the difference between tuition and the total cost of attendance.</a:t>
            </a:r>
            <a:endParaRPr/>
          </a:p>
          <a:p>
            <a:pPr indent="-330200" lvl="0" marL="457200" rtl="0" algn="l">
              <a:spcBef>
                <a:spcPts val="0"/>
              </a:spcBef>
              <a:spcAft>
                <a:spcPts val="0"/>
              </a:spcAft>
              <a:buSzPts val="1600"/>
              <a:buChar char="●"/>
            </a:pPr>
            <a:r>
              <a:rPr lang="en"/>
              <a:t>Examine options for paying for higher education.</a:t>
            </a:r>
            <a:endParaRPr/>
          </a:p>
          <a:p>
            <a:pPr indent="-330200" lvl="0" marL="457200" rtl="0" algn="l">
              <a:spcBef>
                <a:spcPts val="0"/>
              </a:spcBef>
              <a:spcAft>
                <a:spcPts val="0"/>
              </a:spcAft>
              <a:buSzPts val="1600"/>
              <a:buChar char="●"/>
            </a:pPr>
            <a:r>
              <a:rPr lang="en"/>
              <a:t>Evaluate the impact borrowing for education might have on your future.</a:t>
            </a:r>
            <a:endParaRPr/>
          </a:p>
          <a:p>
            <a:pPr indent="-330200" lvl="0" marL="457200" rtl="0" algn="l">
              <a:spcBef>
                <a:spcPts val="0"/>
              </a:spcBef>
              <a:spcAft>
                <a:spcPts val="0"/>
              </a:spcAft>
              <a:buSzPts val="1600"/>
              <a:buChar char="●"/>
            </a:pPr>
            <a:r>
              <a:rPr lang="en"/>
              <a:t>Identify ways to reduce the cost of higher education.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Financing Further Education</a:t>
            </a:r>
            <a:endParaRPr/>
          </a:p>
        </p:txBody>
      </p:sp>
      <p:sp>
        <p:nvSpPr>
          <p:cNvPr id="300" name="Google Shape;300;p4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Financing Further Education</a:t>
            </a:r>
            <a:r>
              <a:rPr lang="en"/>
              <a:t> self-paced module.</a:t>
            </a:r>
            <a:endParaRPr/>
          </a:p>
        </p:txBody>
      </p:sp>
      <p:sp>
        <p:nvSpPr>
          <p:cNvPr id="301" name="Google Shape;301;p40"/>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watch the video from this module. As you watch it, consider which of the sentence starters below you could complete. </a:t>
            </a:r>
            <a:endParaRPr>
              <a:latin typeface="Calibri"/>
              <a:ea typeface="Calibri"/>
              <a:cs typeface="Calibri"/>
              <a:sym typeface="Calibri"/>
            </a:endParaRPr>
          </a:p>
        </p:txBody>
      </p:sp>
      <p:pic>
        <p:nvPicPr>
          <p:cNvPr id="302" name="Google Shape;302;p40">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303" name="Google Shape;303;p40">
            <a:hlinkClick r:id="rId7"/>
          </p:cNvPr>
          <p:cNvPicPr preferRelativeResize="0"/>
          <p:nvPr/>
        </p:nvPicPr>
        <p:blipFill rotWithShape="1">
          <a:blip r:embed="rId8">
            <a:alphaModFix/>
          </a:blip>
          <a:srcRect b="1465" l="0" r="0" t="1475"/>
          <a:stretch/>
        </p:blipFill>
        <p:spPr>
          <a:xfrm>
            <a:off x="2858275" y="1836146"/>
            <a:ext cx="2647911" cy="1448627"/>
          </a:xfrm>
          <a:prstGeom prst="rect">
            <a:avLst/>
          </a:prstGeom>
          <a:noFill/>
          <a:ln>
            <a:noFill/>
          </a:ln>
        </p:spPr>
      </p:pic>
      <p:pic>
        <p:nvPicPr>
          <p:cNvPr id="304" name="Google Shape;304;p40"/>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305" name="Google Shape;305;p40"/>
          <p:cNvGraphicFramePr/>
          <p:nvPr/>
        </p:nvGraphicFramePr>
        <p:xfrm>
          <a:off x="576075" y="5491035"/>
          <a:ext cx="3000000" cy="3000000"/>
        </p:xfrm>
        <a:graphic>
          <a:graphicData uri="http://schemas.openxmlformats.org/drawingml/2006/table">
            <a:tbl>
              <a:tblPr>
                <a:noFill/>
                <a:tableStyleId>{5520E305-C4B0-42CB-AC8F-7BC8C392BFFF}</a:tableStyleId>
              </a:tblPr>
              <a:tblGrid>
                <a:gridCol w="1075175"/>
                <a:gridCol w="5554225"/>
              </a:tblGrid>
              <a:tr h="3915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Sentence</a:t>
                      </a:r>
                      <a:endParaRPr b="1">
                        <a:solidFill>
                          <a:schemeClr val="lt1"/>
                        </a:solidFill>
                        <a:latin typeface="Calibri"/>
                        <a:ea typeface="Calibri"/>
                        <a:cs typeface="Calibri"/>
                        <a:sym typeface="Calibri"/>
                      </a:endParaRPr>
                    </a:p>
                    <a:p>
                      <a:pPr indent="0" lvl="0" marL="0" rtl="0" algn="l">
                        <a:spcBef>
                          <a:spcPts val="0"/>
                        </a:spcBef>
                        <a:spcAft>
                          <a:spcPts val="0"/>
                        </a:spcAft>
                        <a:buNone/>
                      </a:pPr>
                      <a:r>
                        <a:rPr b="1" lang="en">
                          <a:solidFill>
                            <a:schemeClr val="lt1"/>
                          </a:solidFill>
                          <a:latin typeface="Calibri"/>
                          <a:ea typeface="Calibri"/>
                          <a:cs typeface="Calibri"/>
                          <a:sym typeface="Calibri"/>
                        </a:rPr>
                        <a:t>Starter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Your Completed Sentence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84950">
                <a:tc>
                  <a:txBody>
                    <a:bodyPr/>
                    <a:lstStyle/>
                    <a:p>
                      <a:pPr indent="0" lvl="0" marL="0" rtl="0" algn="l">
                        <a:lnSpc>
                          <a:spcPct val="115000"/>
                        </a:lnSpc>
                        <a:spcBef>
                          <a:spcPts val="1200"/>
                        </a:spcBef>
                        <a:spcAft>
                          <a:spcPts val="120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849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849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06" name="Google Shape;306;p40"/>
          <p:cNvGraphicFramePr/>
          <p:nvPr/>
        </p:nvGraphicFramePr>
        <p:xfrm>
          <a:off x="576075" y="3606860"/>
          <a:ext cx="3000000" cy="3000000"/>
        </p:xfrm>
        <a:graphic>
          <a:graphicData uri="http://schemas.openxmlformats.org/drawingml/2006/table">
            <a:tbl>
              <a:tblPr>
                <a:noFill/>
                <a:tableStyleId>{5520E305-C4B0-42CB-AC8F-7BC8C392BFFF}</a:tableStyleId>
              </a:tblPr>
              <a:tblGrid>
                <a:gridCol w="3314700"/>
                <a:gridCol w="3314700"/>
              </a:tblGrid>
              <a:tr h="366500">
                <a:tc gridSpan="2">
                  <a:txBody>
                    <a:bodyPr/>
                    <a:lstStyle/>
                    <a:p>
                      <a:pPr indent="0" lvl="0" marL="0" rtl="0" algn="l">
                        <a:lnSpc>
                          <a:spcPct val="115000"/>
                        </a:lnSpc>
                        <a:spcBef>
                          <a:spcPts val="1200"/>
                        </a:spcBef>
                        <a:spcAft>
                          <a:spcPts val="1200"/>
                        </a:spcAft>
                        <a:buClr>
                          <a:srgbClr val="000000"/>
                        </a:buClr>
                        <a:buSzPts val="1100"/>
                        <a:buFont typeface="Arial"/>
                        <a:buNone/>
                      </a:pPr>
                      <a:r>
                        <a:rPr b="1" lang="en">
                          <a:solidFill>
                            <a:schemeClr val="lt1"/>
                          </a:solidFill>
                          <a:latin typeface="Calibri"/>
                          <a:ea typeface="Calibri"/>
                          <a:cs typeface="Calibri"/>
                          <a:sym typeface="Calibri"/>
                        </a:rPr>
                        <a:t>Pick three of the sentence starters below, and write your own completed versions. Base them on information in the video and your own background knowledge.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910775">
                <a:tc>
                  <a:txBody>
                    <a:bodyPr/>
                    <a:lstStyle/>
                    <a:p>
                      <a:pPr indent="-247650" lvl="0" marL="285750" rtl="0" algn="l">
                        <a:lnSpc>
                          <a:spcPct val="115000"/>
                        </a:lnSpc>
                        <a:spcBef>
                          <a:spcPts val="120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 think </a:t>
                      </a:r>
                      <a:r>
                        <a:rPr lang="en" sz="1200" u="sng">
                          <a:solidFill>
                            <a:schemeClr val="dk1"/>
                          </a:solidFill>
                          <a:latin typeface="Calibri"/>
                          <a:ea typeface="Calibri"/>
                          <a:cs typeface="Calibri"/>
                          <a:sym typeface="Calibri"/>
                        </a:rPr>
                        <a:t>_________</a:t>
                      </a:r>
                      <a:r>
                        <a:rPr lang="en" sz="1200">
                          <a:solidFill>
                            <a:schemeClr val="dk1"/>
                          </a:solidFill>
                          <a:latin typeface="Calibri"/>
                          <a:ea typeface="Calibri"/>
                          <a:cs typeface="Calibri"/>
                          <a:sym typeface="Calibri"/>
                        </a:rPr>
                        <a:t> because </a:t>
                      </a:r>
                      <a:r>
                        <a:rPr lang="en" sz="1200" u="sng">
                          <a:solidFill>
                            <a:schemeClr val="dk1"/>
                          </a:solidFill>
                          <a:latin typeface="Calibri"/>
                          <a:ea typeface="Calibri"/>
                          <a:cs typeface="Calibri"/>
                          <a:sym typeface="Calibri"/>
                        </a:rPr>
                        <a:t>______________</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247650" lvl="0" marL="285750" rtl="0" algn="l">
                        <a:lnSpc>
                          <a:spcPct val="115000"/>
                        </a:lnSpc>
                        <a:spcBef>
                          <a:spcPts val="0"/>
                        </a:spcBef>
                        <a:spcAft>
                          <a:spcPts val="0"/>
                        </a:spcAft>
                        <a:buClr>
                          <a:schemeClr val="dk1"/>
                        </a:buClr>
                        <a:buSzPts val="1200"/>
                        <a:buFont typeface="Calibri"/>
                        <a:buAutoNum type="arabicPeriod"/>
                      </a:pPr>
                      <a:r>
                        <a:rPr lang="en" sz="1200" u="sng">
                          <a:solidFill>
                            <a:schemeClr val="dk1"/>
                          </a:solidFill>
                          <a:latin typeface="Calibri"/>
                          <a:ea typeface="Calibri"/>
                          <a:cs typeface="Calibri"/>
                          <a:sym typeface="Calibri"/>
                        </a:rPr>
                        <a:t>____</a:t>
                      </a:r>
                      <a:r>
                        <a:rPr lang="en" sz="1200">
                          <a:solidFill>
                            <a:schemeClr val="dk1"/>
                          </a:solidFill>
                          <a:latin typeface="Calibri"/>
                          <a:ea typeface="Calibri"/>
                          <a:cs typeface="Calibri"/>
                          <a:sym typeface="Calibri"/>
                        </a:rPr>
                        <a:t> is important because </a:t>
                      </a:r>
                      <a:r>
                        <a:rPr lang="en" sz="1200" u="sng">
                          <a:solidFill>
                            <a:schemeClr val="dk1"/>
                          </a:solidFill>
                          <a:latin typeface="Calibri"/>
                          <a:ea typeface="Calibri"/>
                          <a:cs typeface="Calibri"/>
                          <a:sym typeface="Calibri"/>
                        </a:rPr>
                        <a:t>______________</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247650" lvl="0" marL="28575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 am curious about </a:t>
                      </a:r>
                      <a:r>
                        <a:rPr lang="en" sz="1200" u="sng">
                          <a:solidFill>
                            <a:schemeClr val="dk1"/>
                          </a:solidFill>
                          <a:latin typeface="Calibri"/>
                          <a:ea typeface="Calibri"/>
                          <a:cs typeface="Calibri"/>
                          <a:sym typeface="Calibri"/>
                        </a:rPr>
                        <a:t>_____________________</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247650" lvl="0" marL="285750" rtl="0" algn="l">
                        <a:lnSpc>
                          <a:spcPct val="115000"/>
                        </a:lnSpc>
                        <a:spcBef>
                          <a:spcPts val="1200"/>
                        </a:spcBef>
                        <a:spcAft>
                          <a:spcPts val="0"/>
                        </a:spcAft>
                        <a:buClr>
                          <a:schemeClr val="dk1"/>
                        </a:buClr>
                        <a:buSzPts val="1200"/>
                        <a:buFont typeface="Calibri"/>
                        <a:buAutoNum type="arabicPeriod" startAt="4"/>
                      </a:pPr>
                      <a:r>
                        <a:rPr lang="en" sz="1200">
                          <a:solidFill>
                            <a:schemeClr val="dk1"/>
                          </a:solidFill>
                          <a:latin typeface="Calibri"/>
                          <a:ea typeface="Calibri"/>
                          <a:cs typeface="Calibri"/>
                          <a:sym typeface="Calibri"/>
                        </a:rPr>
                        <a:t>This reminds me of </a:t>
                      </a:r>
                      <a:r>
                        <a:rPr lang="en" sz="1200" u="sng">
                          <a:solidFill>
                            <a:schemeClr val="dk1"/>
                          </a:solidFill>
                          <a:latin typeface="Calibri"/>
                          <a:ea typeface="Calibri"/>
                          <a:cs typeface="Calibri"/>
                          <a:sym typeface="Calibri"/>
                        </a:rPr>
                        <a:t>____________________</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247650" lvl="0" marL="285750" rtl="0" algn="l">
                        <a:lnSpc>
                          <a:spcPct val="115000"/>
                        </a:lnSpc>
                        <a:spcBef>
                          <a:spcPts val="0"/>
                        </a:spcBef>
                        <a:spcAft>
                          <a:spcPts val="0"/>
                        </a:spcAft>
                        <a:buClr>
                          <a:schemeClr val="dk1"/>
                        </a:buClr>
                        <a:buSzPts val="1200"/>
                        <a:buFont typeface="Calibri"/>
                        <a:buAutoNum type="arabicPeriod" startAt="4"/>
                      </a:pPr>
                      <a:r>
                        <a:rPr lang="en" sz="1200">
                          <a:solidFill>
                            <a:schemeClr val="dk1"/>
                          </a:solidFill>
                          <a:latin typeface="Calibri"/>
                          <a:ea typeface="Calibri"/>
                          <a:cs typeface="Calibri"/>
                          <a:sym typeface="Calibri"/>
                        </a:rPr>
                        <a:t>I am most interested in </a:t>
                      </a:r>
                      <a:r>
                        <a:rPr lang="en" sz="1200" u="sng">
                          <a:solidFill>
                            <a:schemeClr val="dk1"/>
                          </a:solidFill>
                          <a:latin typeface="Calibri"/>
                          <a:ea typeface="Calibri"/>
                          <a:cs typeface="Calibri"/>
                          <a:sym typeface="Calibri"/>
                        </a:rPr>
                        <a:t>________________</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247650" lvl="0" marL="285750" rtl="0" algn="l">
                        <a:lnSpc>
                          <a:spcPct val="115000"/>
                        </a:lnSpc>
                        <a:spcBef>
                          <a:spcPts val="0"/>
                        </a:spcBef>
                        <a:spcAft>
                          <a:spcPts val="0"/>
                        </a:spcAft>
                        <a:buClr>
                          <a:schemeClr val="dk1"/>
                        </a:buClr>
                        <a:buSzPts val="1200"/>
                        <a:buFont typeface="Calibri"/>
                        <a:buAutoNum type="arabicPeriod" startAt="4"/>
                      </a:pPr>
                      <a:r>
                        <a:rPr lang="en" sz="1200">
                          <a:solidFill>
                            <a:schemeClr val="dk1"/>
                          </a:solidFill>
                          <a:latin typeface="Calibri"/>
                          <a:ea typeface="Calibri"/>
                          <a:cs typeface="Calibri"/>
                          <a:sym typeface="Calibri"/>
                        </a:rPr>
                        <a:t>This made me wonder if </a:t>
                      </a:r>
                      <a:r>
                        <a:rPr lang="en" sz="1200" u="sng">
                          <a:solidFill>
                            <a:schemeClr val="dk1"/>
                          </a:solidFill>
                          <a:latin typeface="Calibri"/>
                          <a:ea typeface="Calibri"/>
                          <a:cs typeface="Calibri"/>
                          <a:sym typeface="Calibri"/>
                        </a:rPr>
                        <a:t>_______________</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1"/>
          <p:cNvPicPr preferRelativeResize="0"/>
          <p:nvPr/>
        </p:nvPicPr>
        <p:blipFill>
          <a:blip r:embed="rId3">
            <a:alphaModFix/>
          </a:blip>
          <a:stretch>
            <a:fillRect/>
          </a:stretch>
        </p:blipFill>
        <p:spPr>
          <a:xfrm>
            <a:off x="3598282" y="2386584"/>
            <a:ext cx="943941" cy="566379"/>
          </a:xfrm>
          <a:prstGeom prst="rect">
            <a:avLst/>
          </a:prstGeom>
          <a:noFill/>
          <a:ln>
            <a:noFill/>
          </a:ln>
        </p:spPr>
      </p:pic>
      <p:pic>
        <p:nvPicPr>
          <p:cNvPr id="312" name="Google Shape;312;p41"/>
          <p:cNvPicPr preferRelativeResize="0"/>
          <p:nvPr/>
        </p:nvPicPr>
        <p:blipFill>
          <a:blip r:embed="rId4">
            <a:alphaModFix/>
          </a:blip>
          <a:stretch>
            <a:fillRect/>
          </a:stretch>
        </p:blipFill>
        <p:spPr>
          <a:xfrm>
            <a:off x="3598282" y="3207647"/>
            <a:ext cx="943941" cy="479506"/>
          </a:xfrm>
          <a:prstGeom prst="rect">
            <a:avLst/>
          </a:prstGeom>
          <a:noFill/>
          <a:ln>
            <a:noFill/>
          </a:ln>
        </p:spPr>
      </p:pic>
      <p:pic>
        <p:nvPicPr>
          <p:cNvPr id="313" name="Google Shape;313;p41"/>
          <p:cNvPicPr preferRelativeResize="0"/>
          <p:nvPr/>
        </p:nvPicPr>
        <p:blipFill>
          <a:blip r:embed="rId5">
            <a:alphaModFix/>
          </a:blip>
          <a:stretch>
            <a:fillRect/>
          </a:stretch>
        </p:blipFill>
        <p:spPr>
          <a:xfrm>
            <a:off x="3598274" y="4059936"/>
            <a:ext cx="943941" cy="534421"/>
          </a:xfrm>
          <a:prstGeom prst="rect">
            <a:avLst/>
          </a:prstGeom>
          <a:noFill/>
          <a:ln>
            <a:noFill/>
          </a:ln>
        </p:spPr>
      </p:pic>
      <p:pic>
        <p:nvPicPr>
          <p:cNvPr id="314" name="Google Shape;314;p41"/>
          <p:cNvPicPr preferRelativeResize="0"/>
          <p:nvPr/>
        </p:nvPicPr>
        <p:blipFill>
          <a:blip r:embed="rId6">
            <a:alphaModFix/>
          </a:blip>
          <a:stretch>
            <a:fillRect/>
          </a:stretch>
        </p:blipFill>
        <p:spPr>
          <a:xfrm>
            <a:off x="3598275" y="4800600"/>
            <a:ext cx="943941" cy="546497"/>
          </a:xfrm>
          <a:prstGeom prst="rect">
            <a:avLst/>
          </a:prstGeom>
          <a:noFill/>
          <a:ln>
            <a:noFill/>
          </a:ln>
        </p:spPr>
      </p:pic>
      <p:pic>
        <p:nvPicPr>
          <p:cNvPr id="315" name="Google Shape;315;p41"/>
          <p:cNvPicPr preferRelativeResize="0"/>
          <p:nvPr/>
        </p:nvPicPr>
        <p:blipFill>
          <a:blip r:embed="rId7">
            <a:alphaModFix/>
          </a:blip>
          <a:stretch>
            <a:fillRect/>
          </a:stretch>
        </p:blipFill>
        <p:spPr>
          <a:xfrm>
            <a:off x="3598282" y="5532120"/>
            <a:ext cx="943942" cy="504567"/>
          </a:xfrm>
          <a:prstGeom prst="rect">
            <a:avLst/>
          </a:prstGeom>
          <a:noFill/>
          <a:ln>
            <a:noFill/>
          </a:ln>
        </p:spPr>
      </p:pic>
      <p:sp>
        <p:nvSpPr>
          <p:cNvPr id="316" name="Google Shape;316;p4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8"/>
              </a:rPr>
              <a:t>Financing Further Education</a:t>
            </a:r>
            <a:r>
              <a:rPr lang="en"/>
              <a:t> self-paced module.</a:t>
            </a:r>
            <a:endParaRPr/>
          </a:p>
        </p:txBody>
      </p:sp>
      <p:graphicFrame>
        <p:nvGraphicFramePr>
          <p:cNvPr id="317" name="Google Shape;317;p41"/>
          <p:cNvGraphicFramePr/>
          <p:nvPr/>
        </p:nvGraphicFramePr>
        <p:xfrm>
          <a:off x="576072" y="1508750"/>
          <a:ext cx="3000000" cy="3000000"/>
        </p:xfrm>
        <a:graphic>
          <a:graphicData uri="http://schemas.openxmlformats.org/drawingml/2006/table">
            <a:tbl>
              <a:tblPr>
                <a:noFill/>
                <a:tableStyleId>{5520E305-C4B0-42CB-AC8F-7BC8C392BFFF}</a:tableStyleId>
              </a:tblPr>
              <a:tblGrid>
                <a:gridCol w="4034350"/>
                <a:gridCol w="2595050"/>
              </a:tblGrid>
              <a:tr h="2965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Fill in the word that goes with each description.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2773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Description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Term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69875">
                <a:tc>
                  <a:txBody>
                    <a:bodyPr/>
                    <a:lstStyle/>
                    <a:p>
                      <a:pPr indent="0" lvl="0" marL="0" rtl="0" algn="l">
                        <a:spcBef>
                          <a:spcPts val="0"/>
                        </a:spcBef>
                        <a:spcAft>
                          <a:spcPts val="0"/>
                        </a:spcAft>
                        <a:buNone/>
                      </a:pPr>
                      <a:r>
                        <a:rPr lang="en" sz="1200">
                          <a:latin typeface="Calibri"/>
                          <a:ea typeface="Calibri"/>
                          <a:cs typeface="Calibri"/>
                          <a:sym typeface="Calibri"/>
                        </a:rPr>
                        <a:t>Often referred to as room and board, you might be able to influence these costs by the choices you make.</a:t>
                      </a:r>
                      <a:endParaRPr sz="1200">
                        <a:latin typeface="Calibri"/>
                        <a:ea typeface="Calibri"/>
                        <a:cs typeface="Calibri"/>
                        <a:sym typeface="Calibri"/>
                      </a:endParaRPr>
                    </a:p>
                  </a:txBody>
                  <a:tcPr marT="91425" marB="91425" marR="10058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69875">
                <a:tc>
                  <a:txBody>
                    <a:bodyPr/>
                    <a:lstStyle/>
                    <a:p>
                      <a:pPr indent="0" lvl="0" marL="0" rtl="0" algn="l">
                        <a:spcBef>
                          <a:spcPts val="0"/>
                        </a:spcBef>
                        <a:spcAft>
                          <a:spcPts val="0"/>
                        </a:spcAft>
                        <a:buNone/>
                      </a:pPr>
                      <a:r>
                        <a:rPr lang="en" sz="1200">
                          <a:latin typeface="Calibri"/>
                          <a:ea typeface="Calibri"/>
                          <a:cs typeface="Calibri"/>
                          <a:sym typeface="Calibri"/>
                        </a:rPr>
                        <a:t>The distance between your home and school along with how often you plan to go home or have visits from family will make a big difference on this cost.</a:t>
                      </a:r>
                      <a:endParaRPr sz="1200">
                        <a:latin typeface="Calibri"/>
                        <a:ea typeface="Calibri"/>
                        <a:cs typeface="Calibri"/>
                        <a:sym typeface="Calibri"/>
                      </a:endParaRPr>
                    </a:p>
                  </a:txBody>
                  <a:tcPr marT="91425" marB="91425" marR="10058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69875">
                <a:tc>
                  <a:txBody>
                    <a:bodyPr/>
                    <a:lstStyle/>
                    <a:p>
                      <a:pPr indent="0" lvl="0" marL="0" rtl="0" algn="l">
                        <a:spcBef>
                          <a:spcPts val="0"/>
                        </a:spcBef>
                        <a:spcAft>
                          <a:spcPts val="0"/>
                        </a:spcAft>
                        <a:buNone/>
                      </a:pPr>
                      <a:r>
                        <a:rPr lang="en" sz="1200">
                          <a:latin typeface="Calibri"/>
                          <a:ea typeface="Calibri"/>
                          <a:cs typeface="Calibri"/>
                          <a:sym typeface="Calibri"/>
                        </a:rPr>
                        <a:t>The school might require you to purchase a device, such as a laptop, or specific reading material.</a:t>
                      </a:r>
                      <a:endParaRPr sz="1200">
                        <a:latin typeface="Calibri"/>
                        <a:ea typeface="Calibri"/>
                        <a:cs typeface="Calibri"/>
                        <a:sym typeface="Calibri"/>
                      </a:endParaRPr>
                    </a:p>
                  </a:txBody>
                  <a:tcPr marT="91425" marB="91425" marR="10058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69875">
                <a:tc>
                  <a:txBody>
                    <a:bodyPr/>
                    <a:lstStyle/>
                    <a:p>
                      <a:pPr indent="0" lvl="0" marL="0" rtl="0" algn="l">
                        <a:spcBef>
                          <a:spcPts val="0"/>
                        </a:spcBef>
                        <a:spcAft>
                          <a:spcPts val="0"/>
                        </a:spcAft>
                        <a:buNone/>
                      </a:pPr>
                      <a:r>
                        <a:rPr lang="en" sz="1200">
                          <a:latin typeface="Calibri"/>
                          <a:ea typeface="Calibri"/>
                          <a:cs typeface="Calibri"/>
                          <a:sym typeface="Calibri"/>
                        </a:rPr>
                        <a:t>At public schools, this might be a different amount based on where you live (for example, in-state or out-of-state).</a:t>
                      </a:r>
                      <a:endParaRPr sz="1200">
                        <a:latin typeface="Calibri"/>
                        <a:ea typeface="Calibri"/>
                        <a:cs typeface="Calibri"/>
                        <a:sym typeface="Calibri"/>
                      </a:endParaRPr>
                    </a:p>
                  </a:txBody>
                  <a:tcPr marT="91425" marB="91425" marR="10058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69875">
                <a:tc>
                  <a:txBody>
                    <a:bodyPr/>
                    <a:lstStyle/>
                    <a:p>
                      <a:pPr indent="0" lvl="0" marL="0" rtl="0" algn="l">
                        <a:spcBef>
                          <a:spcPts val="0"/>
                        </a:spcBef>
                        <a:spcAft>
                          <a:spcPts val="0"/>
                        </a:spcAft>
                        <a:buNone/>
                      </a:pPr>
                      <a:r>
                        <a:rPr lang="en" sz="1200">
                          <a:latin typeface="Calibri"/>
                          <a:ea typeface="Calibri"/>
                          <a:cs typeface="Calibri"/>
                          <a:sym typeface="Calibri"/>
                        </a:rPr>
                        <a:t>What you get when adding up all of the charges, fees, and other expenses associated with </a:t>
                      </a:r>
                      <a:r>
                        <a:rPr lang="en" sz="1200">
                          <a:latin typeface="Calibri"/>
                          <a:ea typeface="Calibri"/>
                          <a:cs typeface="Calibri"/>
                          <a:sym typeface="Calibri"/>
                        </a:rPr>
                        <a:t>college</a:t>
                      </a:r>
                      <a:r>
                        <a:rPr lang="en" sz="1200">
                          <a:latin typeface="Calibri"/>
                          <a:ea typeface="Calibri"/>
                          <a:cs typeface="Calibri"/>
                          <a:sym typeface="Calibri"/>
                        </a:rPr>
                        <a:t>.</a:t>
                      </a:r>
                      <a:endParaRPr sz="1200">
                        <a:latin typeface="Calibri"/>
                        <a:ea typeface="Calibri"/>
                        <a:cs typeface="Calibri"/>
                        <a:sym typeface="Calibri"/>
                      </a:endParaRPr>
                    </a:p>
                  </a:txBody>
                  <a:tcPr marT="91425" marB="91425" marR="10058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318" name="Google Shape;318;p41"/>
          <p:cNvGraphicFramePr/>
          <p:nvPr/>
        </p:nvGraphicFramePr>
        <p:xfrm>
          <a:off x="576072" y="6460560"/>
          <a:ext cx="3000000" cy="3000000"/>
        </p:xfrm>
        <a:graphic>
          <a:graphicData uri="http://schemas.openxmlformats.org/drawingml/2006/table">
            <a:tbl>
              <a:tblPr>
                <a:noFill/>
                <a:tableStyleId>{5520E305-C4B0-42CB-AC8F-7BC8C392BFFF}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expenses do you anticipate having related to pursuing higher education?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6451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Financing Further Education</a:t>
            </a:r>
            <a:r>
              <a:rPr lang="en"/>
              <a:t> self-paced module.</a:t>
            </a:r>
            <a:endParaRPr/>
          </a:p>
        </p:txBody>
      </p:sp>
      <p:graphicFrame>
        <p:nvGraphicFramePr>
          <p:cNvPr id="324" name="Google Shape;324;p42"/>
          <p:cNvGraphicFramePr/>
          <p:nvPr/>
        </p:nvGraphicFramePr>
        <p:xfrm>
          <a:off x="576079" y="1371602"/>
          <a:ext cx="3000000" cy="3000000"/>
        </p:xfrm>
        <a:graphic>
          <a:graphicData uri="http://schemas.openxmlformats.org/drawingml/2006/table">
            <a:tbl>
              <a:tblPr>
                <a:noFill/>
                <a:tableStyleId>{5520E305-C4B0-42CB-AC8F-7BC8C392BFFF}</a:tableStyleId>
              </a:tblPr>
              <a:tblGrid>
                <a:gridCol w="1711975"/>
                <a:gridCol w="1495575"/>
                <a:gridCol w="1710925"/>
                <a:gridCol w="1710925"/>
              </a:tblGrid>
              <a:tr h="1036475">
                <a:tc gridSpan="4">
                  <a:txBody>
                    <a:bodyPr/>
                    <a:lstStyle/>
                    <a:p>
                      <a:pPr indent="0" lvl="0" marL="0" marR="140733" rtl="0" algn="l">
                        <a:spcBef>
                          <a:spcPts val="0"/>
                        </a:spcBef>
                        <a:spcAft>
                          <a:spcPts val="0"/>
                        </a:spcAft>
                        <a:buNone/>
                      </a:pPr>
                      <a:r>
                        <a:rPr b="1" lang="en">
                          <a:latin typeface="Calibri"/>
                          <a:ea typeface="Calibri"/>
                          <a:cs typeface="Calibri"/>
                          <a:sym typeface="Calibri"/>
                        </a:rPr>
                        <a:t>Do you know what it costs to attend college? Visit the websites of three different schools and find the current cost of tuition, room and board, and other fees. Add them up to determine the total cost of attendance.</a:t>
                      </a:r>
                      <a:endParaRPr b="1">
                        <a:latin typeface="Calibri"/>
                        <a:ea typeface="Calibri"/>
                        <a:cs typeface="Calibri"/>
                        <a:sym typeface="Calibri"/>
                      </a:endParaRPr>
                    </a:p>
                    <a:p>
                      <a:pPr indent="0" lvl="0" marL="0" marR="140733" rtl="0" algn="l">
                        <a:spcBef>
                          <a:spcPts val="0"/>
                        </a:spcBef>
                        <a:spcAft>
                          <a:spcPts val="0"/>
                        </a:spcAft>
                        <a:buNone/>
                      </a:pPr>
                      <a:r>
                        <a:t/>
                      </a:r>
                      <a:endParaRPr b="1" sz="1200">
                        <a:latin typeface="Calibri"/>
                        <a:ea typeface="Calibri"/>
                        <a:cs typeface="Calibri"/>
                        <a:sym typeface="Calibri"/>
                      </a:endParaRPr>
                    </a:p>
                    <a:p>
                      <a:pPr indent="0" lvl="0" marL="0" marR="140733" rtl="0" algn="l">
                        <a:spcBef>
                          <a:spcPts val="0"/>
                        </a:spcBef>
                        <a:spcAft>
                          <a:spcPts val="0"/>
                        </a:spcAft>
                        <a:buNone/>
                      </a:pPr>
                      <a:r>
                        <a:rPr lang="en" sz="1200">
                          <a:solidFill>
                            <a:srgbClr val="000000"/>
                          </a:solidFill>
                          <a:latin typeface="Calibri"/>
                          <a:ea typeface="Calibri"/>
                          <a:cs typeface="Calibri"/>
                          <a:sym typeface="Calibri"/>
                        </a:rPr>
                        <a:t>Tips:</a:t>
                      </a:r>
                      <a:endParaRPr sz="1200">
                        <a:solidFill>
                          <a:srgbClr val="000000"/>
                        </a:solidFill>
                        <a:latin typeface="Calibri"/>
                        <a:ea typeface="Calibri"/>
                        <a:cs typeface="Calibri"/>
                        <a:sym typeface="Calibri"/>
                      </a:endParaRPr>
                    </a:p>
                    <a:p>
                      <a:pPr indent="-304800" lvl="0" marL="457200" marR="140733" rtl="0" algn="l">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Be sure to use the cost for the full year (not a semester or other smaller amount of time). </a:t>
                      </a:r>
                      <a:endParaRPr sz="1200">
                        <a:solidFill>
                          <a:srgbClr val="000000"/>
                        </a:solidFill>
                        <a:latin typeface="Calibri"/>
                        <a:ea typeface="Calibri"/>
                        <a:cs typeface="Calibri"/>
                        <a:sym typeface="Calibri"/>
                      </a:endParaRPr>
                    </a:p>
                    <a:p>
                      <a:pPr indent="-304800" lvl="0" marL="457200" marR="140733" rtl="0" algn="l">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Look for information for the current or upcoming school year.</a:t>
                      </a:r>
                      <a:r>
                        <a:rPr b="1" lang="en" sz="1200">
                          <a:solidFill>
                            <a:srgbClr val="000000"/>
                          </a:solidFill>
                          <a:latin typeface="Calibri"/>
                          <a:ea typeface="Calibri"/>
                          <a:cs typeface="Calibri"/>
                          <a:sym typeface="Calibri"/>
                        </a:rPr>
                        <a:t> </a:t>
                      </a:r>
                      <a:endParaRPr b="1" sz="1200">
                        <a:solidFill>
                          <a:srgbClr val="000000"/>
                        </a:solidFill>
                        <a:latin typeface="Calibri"/>
                        <a:ea typeface="Calibri"/>
                        <a:cs typeface="Calibri"/>
                        <a:sym typeface="Calibri"/>
                      </a:endParaRPr>
                    </a:p>
                    <a:p>
                      <a:pPr indent="-304800" lvl="0" marL="457200" marR="140733" rtl="0" algn="l">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Some schools have different amounts for in-state and out-of-state residents, certain majors, or campuses. Note what selections you made when choosing an amount. The same applies to other fees or expenses that might vary from person to person or school to school (like travel or personal expenses).</a:t>
                      </a:r>
                      <a:endParaRPr b="1" sz="1200">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r>
              <a:tr h="181175">
                <a:tc rowSpan="2">
                  <a:txBody>
                    <a:bodyPr/>
                    <a:lstStyle/>
                    <a:p>
                      <a:pPr indent="0" lvl="0" marL="0" rtl="0" algn="l">
                        <a:spcBef>
                          <a:spcPts val="0"/>
                        </a:spcBef>
                        <a:spcAft>
                          <a:spcPts val="0"/>
                        </a:spcAft>
                        <a:buNone/>
                      </a:pPr>
                      <a:r>
                        <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3">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Which colleges or universities did you research?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45025">
                <a:tc vMerge="1"/>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79650">
                <a:tc gridSpan="4">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Direct Costs</a:t>
                      </a:r>
                      <a:endParaRPr>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hMerge="1"/>
                <a:tc hMerge="1"/>
                <a:tc hMerge="1"/>
              </a:tr>
              <a:tr h="209350">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Tuition</a:t>
                      </a:r>
                      <a:endParaRPr>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27700">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Housing and Food</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27700">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Required Fees</a:t>
                      </a:r>
                      <a:endParaRPr b="1">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79650">
                <a:tc gridSpan="4">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Indirect or Estimated Expenses</a:t>
                      </a:r>
                      <a:endParaRPr b="1">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hMerge="1"/>
                <a:tc hMerge="1"/>
                <a:tc hMerge="1"/>
              </a:tr>
              <a:tr h="259200">
                <a:tc>
                  <a:txBody>
                    <a:bodyPr/>
                    <a:lstStyle/>
                    <a:p>
                      <a:pPr indent="0" lvl="0" marL="0" rtl="0" algn="l">
                        <a:spcBef>
                          <a:spcPts val="0"/>
                        </a:spcBef>
                        <a:spcAft>
                          <a:spcPts val="0"/>
                        </a:spcAft>
                        <a:buNone/>
                      </a:pPr>
                      <a:r>
                        <a:rPr b="1" lang="en">
                          <a:latin typeface="Calibri"/>
                          <a:ea typeface="Calibri"/>
                          <a:cs typeface="Calibri"/>
                          <a:sym typeface="Calibri"/>
                        </a:rPr>
                        <a:t>Books and Supplies</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27400">
                <a:tc>
                  <a:txBody>
                    <a:bodyPr/>
                    <a:lstStyle/>
                    <a:p>
                      <a:pPr indent="0" lvl="0" marL="0" rtl="0" algn="l">
                        <a:spcBef>
                          <a:spcPts val="0"/>
                        </a:spcBef>
                        <a:spcAft>
                          <a:spcPts val="0"/>
                        </a:spcAft>
                        <a:buNone/>
                      </a:pPr>
                      <a:r>
                        <a:rPr b="1" lang="en">
                          <a:latin typeface="Calibri"/>
                          <a:ea typeface="Calibri"/>
                          <a:cs typeface="Calibri"/>
                          <a:sym typeface="Calibri"/>
                        </a:rPr>
                        <a:t>Personal Expenses</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27400">
                <a:tc>
                  <a:txBody>
                    <a:bodyPr/>
                    <a:lstStyle/>
                    <a:p>
                      <a:pPr indent="0" lvl="0" marL="0" rtl="0" algn="l">
                        <a:spcBef>
                          <a:spcPts val="0"/>
                        </a:spcBef>
                        <a:spcAft>
                          <a:spcPts val="0"/>
                        </a:spcAft>
                        <a:buNone/>
                      </a:pPr>
                      <a:r>
                        <a:rPr b="1" lang="en">
                          <a:latin typeface="Calibri"/>
                          <a:ea typeface="Calibri"/>
                          <a:cs typeface="Calibri"/>
                          <a:sym typeface="Calibri"/>
                        </a:rPr>
                        <a:t>Transportation</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27400">
                <a:tc gridSpan="4">
                  <a:txBody>
                    <a:bodyPr/>
                    <a:lstStyle/>
                    <a:p>
                      <a:pPr indent="0" lvl="0" marL="0" rtl="0" algn="l">
                        <a:spcBef>
                          <a:spcPts val="0"/>
                        </a:spcBef>
                        <a:spcAft>
                          <a:spcPts val="0"/>
                        </a:spcAft>
                        <a:buNone/>
                      </a:pPr>
                      <a:r>
                        <a:rPr b="1" lang="en">
                          <a:latin typeface="Calibri"/>
                          <a:ea typeface="Calibri"/>
                          <a:cs typeface="Calibri"/>
                          <a:sym typeface="Calibri"/>
                        </a:rPr>
                        <a:t>Total Cost of Attendance</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hMerge="1"/>
                <a:tc hMerge="1"/>
                <a:tc hMerge="1"/>
              </a:tr>
              <a:tr h="1433475">
                <a:tc>
                  <a:txBody>
                    <a:bodyPr/>
                    <a:lstStyle/>
                    <a:p>
                      <a:pPr indent="0" lvl="0" marL="0" rtl="0" algn="l">
                        <a:spcBef>
                          <a:spcPts val="0"/>
                        </a:spcBef>
                        <a:spcAft>
                          <a:spcPts val="0"/>
                        </a:spcAft>
                        <a:buNone/>
                      </a:pPr>
                      <a:r>
                        <a:rPr b="1" lang="en">
                          <a:latin typeface="Calibri"/>
                          <a:ea typeface="Calibri"/>
                          <a:cs typeface="Calibri"/>
                          <a:sym typeface="Calibri"/>
                        </a:rPr>
                        <a:t>Notes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3"/>
          <p:cNvSpPr txBox="1"/>
          <p:nvPr>
            <p:ph idx="1" type="body"/>
          </p:nvPr>
        </p:nvSpPr>
        <p:spPr>
          <a:xfrm>
            <a:off x="576075" y="1371600"/>
            <a:ext cx="6629400" cy="8229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There are many ways to pay for higher education. Take notes about each category. </a:t>
            </a:r>
            <a:endParaRPr b="1"/>
          </a:p>
        </p:txBody>
      </p:sp>
      <p:sp>
        <p:nvSpPr>
          <p:cNvPr id="330" name="Google Shape;330;p4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Financing Further Education</a:t>
            </a:r>
            <a:r>
              <a:rPr lang="en"/>
              <a:t> self-paced module.</a:t>
            </a:r>
            <a:endParaRPr/>
          </a:p>
        </p:txBody>
      </p:sp>
      <p:graphicFrame>
        <p:nvGraphicFramePr>
          <p:cNvPr id="331" name="Google Shape;331;p43"/>
          <p:cNvGraphicFramePr/>
          <p:nvPr/>
        </p:nvGraphicFramePr>
        <p:xfrm>
          <a:off x="576072" y="1750330"/>
          <a:ext cx="3000000" cy="3000000"/>
        </p:xfrm>
        <a:graphic>
          <a:graphicData uri="http://schemas.openxmlformats.org/drawingml/2006/table">
            <a:tbl>
              <a:tblPr>
                <a:noFill/>
                <a:tableStyleId>{5520E305-C4B0-42CB-AC8F-7BC8C392BFFF}</a:tableStyleId>
              </a:tblPr>
              <a:tblGrid>
                <a:gridCol w="3310125"/>
                <a:gridCol w="3319275"/>
              </a:tblGrid>
              <a:tr h="412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Free Money</a:t>
                      </a:r>
                      <a:endParaRPr b="1">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None/>
                      </a:pPr>
                      <a:r>
                        <a:rPr b="1" lang="en">
                          <a:solidFill>
                            <a:schemeClr val="dk1"/>
                          </a:solidFill>
                          <a:latin typeface="Calibri"/>
                          <a:ea typeface="Calibri"/>
                          <a:cs typeface="Calibri"/>
                          <a:sym typeface="Calibri"/>
                        </a:rPr>
                        <a:t>Borrowed Money</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9047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9047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412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Earned Money</a:t>
                      </a:r>
                      <a:endParaRPr b="1">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None/>
                      </a:pPr>
                      <a:r>
                        <a:rPr b="1" lang="en">
                          <a:solidFill>
                            <a:schemeClr val="dk1"/>
                          </a:solidFill>
                          <a:latin typeface="Calibri"/>
                          <a:ea typeface="Calibri"/>
                          <a:cs typeface="Calibri"/>
                          <a:sym typeface="Calibri"/>
                        </a:rPr>
                        <a:t>Your Money</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332" name="Google Shape;332;p43"/>
          <p:cNvSpPr txBox="1"/>
          <p:nvPr/>
        </p:nvSpPr>
        <p:spPr>
          <a:xfrm>
            <a:off x="2390775" y="3867775"/>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Calibri"/>
                <a:ea typeface="Calibri"/>
                <a:cs typeface="Calibri"/>
                <a:sym typeface="Calibri"/>
              </a:rPr>
              <a:t>Ways to Pay for Higher Education</a:t>
            </a:r>
            <a:endParaRPr b="1">
              <a:solidFill>
                <a:schemeClr val="lt1"/>
              </a:solidFill>
              <a:latin typeface="Calibri"/>
              <a:ea typeface="Calibri"/>
              <a:cs typeface="Calibri"/>
              <a:sym typeface="Calibri"/>
            </a:endParaRPr>
          </a:p>
        </p:txBody>
      </p:sp>
      <p:graphicFrame>
        <p:nvGraphicFramePr>
          <p:cNvPr id="333" name="Google Shape;333;p43"/>
          <p:cNvGraphicFramePr/>
          <p:nvPr/>
        </p:nvGraphicFramePr>
        <p:xfrm>
          <a:off x="576075" y="6595348"/>
          <a:ext cx="3000000" cy="3000000"/>
        </p:xfrm>
        <a:graphic>
          <a:graphicData uri="http://schemas.openxmlformats.org/drawingml/2006/table">
            <a:tbl>
              <a:tblPr>
                <a:noFill/>
                <a:tableStyleId>{5520E305-C4B0-42CB-AC8F-7BC8C392BFFF}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four strategies students can use to reduce college costs.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5652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5652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5652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5652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4: Financing Further Education.</a:t>
            </a:r>
            <a:endParaRPr/>
          </a:p>
        </p:txBody>
      </p:sp>
      <p:graphicFrame>
        <p:nvGraphicFramePr>
          <p:cNvPr id="339" name="Google Shape;339;p44"/>
          <p:cNvGraphicFramePr/>
          <p:nvPr/>
        </p:nvGraphicFramePr>
        <p:xfrm>
          <a:off x="576072" y="1508760"/>
          <a:ext cx="3000000" cy="3000000"/>
        </p:xfrm>
        <a:graphic>
          <a:graphicData uri="http://schemas.openxmlformats.org/drawingml/2006/table">
            <a:tbl>
              <a:tblPr>
                <a:noFill/>
                <a:tableStyleId>{5520E305-C4B0-42CB-AC8F-7BC8C392BFFF}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have you learned in this module about paying for education beyond high school?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8267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40" name="Google Shape;340;p44"/>
          <p:cNvGraphicFramePr/>
          <p:nvPr/>
        </p:nvGraphicFramePr>
        <p:xfrm>
          <a:off x="576072" y="5314593"/>
          <a:ext cx="3000000" cy="3000000"/>
        </p:xfrm>
        <a:graphic>
          <a:graphicData uri="http://schemas.openxmlformats.org/drawingml/2006/table">
            <a:tbl>
              <a:tblPr>
                <a:noFill/>
                <a:tableStyleId>{5520E305-C4B0-42CB-AC8F-7BC8C392BFFF}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587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explaining the difference between tuition and the total cost of attendance.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929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examine options for paying for higher education.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evaluate the impact borrowing for education might have on my future.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can identify ways to reduce the cost of higher education.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41" name="Google Shape;341;p44"/>
          <p:cNvPicPr preferRelativeResize="0"/>
          <p:nvPr/>
        </p:nvPicPr>
        <p:blipFill>
          <a:blip r:embed="rId3">
            <a:alphaModFix/>
          </a:blip>
          <a:stretch>
            <a:fillRect/>
          </a:stretch>
        </p:blipFill>
        <p:spPr>
          <a:xfrm>
            <a:off x="576075" y="4304700"/>
            <a:ext cx="3486014" cy="896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ctrTitle"/>
          </p:nvPr>
        </p:nvSpPr>
        <p:spPr>
          <a:xfrm>
            <a:off x="576075" y="1691650"/>
            <a:ext cx="61791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Exploring Earning Potential</a:t>
            </a:r>
            <a:endParaRPr/>
          </a:p>
        </p:txBody>
      </p:sp>
      <p:sp>
        <p:nvSpPr>
          <p:cNvPr id="106" name="Google Shape;106;p18"/>
          <p:cNvSpPr txBox="1"/>
          <p:nvPr>
            <p:ph idx="1" type="body"/>
          </p:nvPr>
        </p:nvSpPr>
        <p:spPr>
          <a:xfrm>
            <a:off x="576075" y="3241750"/>
            <a:ext cx="63276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a:t>
            </a:r>
            <a:r>
              <a:rPr b="1" lang="en"/>
              <a:t> completing the module for this topic, you should be able to:</a:t>
            </a:r>
            <a:endParaRPr b="1"/>
          </a:p>
          <a:p>
            <a:pPr indent="-330200" lvl="0" marL="457200" rtl="0" algn="l">
              <a:spcBef>
                <a:spcPts val="0"/>
              </a:spcBef>
              <a:spcAft>
                <a:spcPts val="0"/>
              </a:spcAft>
              <a:buSzPts val="1600"/>
              <a:buChar char="●"/>
            </a:pPr>
            <a:r>
              <a:rPr lang="en"/>
              <a:t>Explain the concept of earning potential.</a:t>
            </a:r>
            <a:endParaRPr/>
          </a:p>
          <a:p>
            <a:pPr indent="-330200" lvl="0" marL="457200" rtl="0" algn="l">
              <a:spcBef>
                <a:spcPts val="0"/>
              </a:spcBef>
              <a:spcAft>
                <a:spcPts val="0"/>
              </a:spcAft>
              <a:buSzPts val="1600"/>
              <a:buChar char="●"/>
            </a:pPr>
            <a:r>
              <a:rPr lang="en"/>
              <a:t>Locate data to research careers.</a:t>
            </a:r>
            <a:endParaRPr/>
          </a:p>
          <a:p>
            <a:pPr indent="-330200" lvl="0" marL="457200" rtl="0" algn="l">
              <a:spcBef>
                <a:spcPts val="0"/>
              </a:spcBef>
              <a:spcAft>
                <a:spcPts val="0"/>
              </a:spcAft>
              <a:buSzPts val="1600"/>
              <a:buChar char="●"/>
            </a:pPr>
            <a:r>
              <a:rPr lang="en"/>
              <a:t>Identify ways people can increase their earnings.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5"/>
          <p:cNvSpPr txBox="1"/>
          <p:nvPr>
            <p:ph type="ctrTitle"/>
          </p:nvPr>
        </p:nvSpPr>
        <p:spPr>
          <a:xfrm>
            <a:off x="530350" y="1691650"/>
            <a:ext cx="67500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Understanding Education Financing Options</a:t>
            </a:r>
            <a:endParaRPr/>
          </a:p>
        </p:txBody>
      </p:sp>
      <p:sp>
        <p:nvSpPr>
          <p:cNvPr id="347" name="Google Shape;347;p45"/>
          <p:cNvSpPr txBox="1"/>
          <p:nvPr>
            <p:ph idx="1" type="body"/>
          </p:nvPr>
        </p:nvSpPr>
        <p:spPr>
          <a:xfrm>
            <a:off x="576075" y="3241750"/>
            <a:ext cx="60471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Explain the differences between loans, grants, and scholarships.</a:t>
            </a:r>
            <a:endParaRPr/>
          </a:p>
          <a:p>
            <a:pPr indent="-330200" lvl="0" marL="457200" rtl="0" algn="l">
              <a:spcBef>
                <a:spcPts val="0"/>
              </a:spcBef>
              <a:spcAft>
                <a:spcPts val="0"/>
              </a:spcAft>
              <a:buSzPts val="1600"/>
              <a:buChar char="●"/>
            </a:pPr>
            <a:r>
              <a:rPr lang="en"/>
              <a:t>Identify key elements in a financial aid offer.</a:t>
            </a:r>
            <a:endParaRPr/>
          </a:p>
          <a:p>
            <a:pPr indent="-330200" lvl="0" marL="457200" rtl="0" algn="l">
              <a:spcBef>
                <a:spcPts val="0"/>
              </a:spcBef>
              <a:spcAft>
                <a:spcPts val="0"/>
              </a:spcAft>
              <a:buSzPts val="1600"/>
              <a:buChar char="●"/>
            </a:pPr>
            <a:r>
              <a:rPr lang="en"/>
              <a:t>List factors you should consider before accepting a financial aid offer or taking on a loan for higher education.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Education Financing Options</a:t>
            </a:r>
            <a:r>
              <a:rPr lang="en"/>
              <a:t> self-paced module.</a:t>
            </a:r>
            <a:endParaRPr/>
          </a:p>
        </p:txBody>
      </p:sp>
      <p:graphicFrame>
        <p:nvGraphicFramePr>
          <p:cNvPr id="353" name="Google Shape;353;p46"/>
          <p:cNvGraphicFramePr/>
          <p:nvPr/>
        </p:nvGraphicFramePr>
        <p:xfrm>
          <a:off x="576072" y="1508760"/>
          <a:ext cx="3000000" cy="3000000"/>
        </p:xfrm>
        <a:graphic>
          <a:graphicData uri="http://schemas.openxmlformats.org/drawingml/2006/table">
            <a:tbl>
              <a:tblPr>
                <a:noFill/>
                <a:tableStyleId>{5520E305-C4B0-42CB-AC8F-7BC8C392BFFF}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your thoughts on borrowing money to pay for college? Do you think borrowing is a wise choice? Why or why not?</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8267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54" name="Google Shape;354;p46"/>
          <p:cNvGraphicFramePr/>
          <p:nvPr/>
        </p:nvGraphicFramePr>
        <p:xfrm>
          <a:off x="576063" y="4127985"/>
          <a:ext cx="3000000" cy="3000000"/>
        </p:xfrm>
        <a:graphic>
          <a:graphicData uri="http://schemas.openxmlformats.org/drawingml/2006/table">
            <a:tbl>
              <a:tblPr>
                <a:noFill/>
                <a:tableStyleId>{5520E305-C4B0-42CB-AC8F-7BC8C392BFFF}</a:tableStyleId>
              </a:tblPr>
              <a:tblGrid>
                <a:gridCol w="2209800"/>
                <a:gridCol w="2209800"/>
                <a:gridCol w="2209800"/>
              </a:tblGrid>
              <a:tr h="23122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This module focuses on paying for college and the options people have, including financial aid, scholarships, and loans. Complete the Know and Want columns below. Come back at the end of the module, and complete the Learn section.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499000">
                <a:tc>
                  <a:txBody>
                    <a:bodyPr/>
                    <a:lstStyle/>
                    <a:p>
                      <a:pPr indent="0" lvl="0" marL="0" rtl="0" algn="l">
                        <a:spcBef>
                          <a:spcPts val="0"/>
                        </a:spcBef>
                        <a:spcAft>
                          <a:spcPts val="0"/>
                        </a:spcAft>
                        <a:buNone/>
                      </a:pPr>
                      <a:r>
                        <a:rPr b="1" lang="en">
                          <a:latin typeface="Calibri"/>
                          <a:ea typeface="Calibri"/>
                          <a:cs typeface="Calibri"/>
                          <a:sym typeface="Calibri"/>
                        </a:rPr>
                        <a:t>Know</a:t>
                      </a:r>
                      <a:endParaRPr b="1">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What do you already know about this topic?</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latin typeface="Calibri"/>
                          <a:ea typeface="Calibri"/>
                          <a:cs typeface="Calibri"/>
                          <a:sym typeface="Calibri"/>
                        </a:rPr>
                        <a:t>Want</a:t>
                      </a:r>
                      <a:endParaRPr b="1">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What do you want to learn about this topic?</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latin typeface="Calibri"/>
                          <a:ea typeface="Calibri"/>
                          <a:cs typeface="Calibri"/>
                          <a:sym typeface="Calibri"/>
                        </a:rPr>
                        <a:t>Learn</a:t>
                      </a:r>
                      <a:endParaRPr b="1">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What have you learned after completing the module?</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504525">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Applying for Financial Aid </a:t>
            </a:r>
            <a:endParaRPr/>
          </a:p>
        </p:txBody>
      </p:sp>
      <p:sp>
        <p:nvSpPr>
          <p:cNvPr id="360" name="Google Shape;360;p4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Education Financing Options</a:t>
            </a:r>
            <a:r>
              <a:rPr lang="en"/>
              <a:t> self-paced module.</a:t>
            </a:r>
            <a:endParaRPr/>
          </a:p>
        </p:txBody>
      </p:sp>
      <p:sp>
        <p:nvSpPr>
          <p:cNvPr id="361" name="Google Shape;361;p47"/>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watch the video from this module two times. Answer the prompts below.</a:t>
            </a:r>
            <a:endParaRPr>
              <a:latin typeface="Calibri"/>
              <a:ea typeface="Calibri"/>
              <a:cs typeface="Calibri"/>
              <a:sym typeface="Calibri"/>
            </a:endParaRPr>
          </a:p>
        </p:txBody>
      </p:sp>
      <p:pic>
        <p:nvPicPr>
          <p:cNvPr id="362" name="Google Shape;362;p47">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363" name="Google Shape;363;p47">
            <a:hlinkClick r:id="rId7"/>
          </p:cNvPr>
          <p:cNvPicPr preferRelativeResize="0"/>
          <p:nvPr/>
        </p:nvPicPr>
        <p:blipFill rotWithShape="1">
          <a:blip r:embed="rId8">
            <a:alphaModFix/>
          </a:blip>
          <a:srcRect b="1465" l="0" r="0" t="1475"/>
          <a:stretch/>
        </p:blipFill>
        <p:spPr>
          <a:xfrm>
            <a:off x="2858275" y="1836146"/>
            <a:ext cx="2647911" cy="1448627"/>
          </a:xfrm>
          <a:prstGeom prst="rect">
            <a:avLst/>
          </a:prstGeom>
          <a:noFill/>
          <a:ln>
            <a:noFill/>
          </a:ln>
        </p:spPr>
      </p:pic>
      <p:pic>
        <p:nvPicPr>
          <p:cNvPr id="364" name="Google Shape;364;p47"/>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365" name="Google Shape;365;p47"/>
          <p:cNvGraphicFramePr/>
          <p:nvPr/>
        </p:nvGraphicFramePr>
        <p:xfrm>
          <a:off x="576072" y="3394000"/>
          <a:ext cx="3000000" cy="3000000"/>
        </p:xfrm>
        <a:graphic>
          <a:graphicData uri="http://schemas.openxmlformats.org/drawingml/2006/table">
            <a:tbl>
              <a:tblPr>
                <a:noFill/>
                <a:tableStyleId>{5520E305-C4B0-42CB-AC8F-7BC8C392BFFF}</a:tableStyleId>
              </a:tblPr>
              <a:tblGrid>
                <a:gridCol w="6629400"/>
              </a:tblGrid>
              <a:tr h="224150">
                <a:tc>
                  <a:txBody>
                    <a:bodyPr/>
                    <a:lstStyle/>
                    <a:p>
                      <a:pPr indent="0" lvl="0" marL="0" rtl="0" algn="l">
                        <a:lnSpc>
                          <a:spcPct val="115000"/>
                        </a:lnSpc>
                        <a:spcBef>
                          <a:spcPts val="1200"/>
                        </a:spcBef>
                        <a:spcAft>
                          <a:spcPts val="1200"/>
                        </a:spcAft>
                        <a:buNone/>
                      </a:pPr>
                      <a:r>
                        <a:rPr b="1" lang="en">
                          <a:solidFill>
                            <a:schemeClr val="lt1"/>
                          </a:solidFill>
                          <a:latin typeface="Calibri"/>
                          <a:ea typeface="Calibri"/>
                          <a:cs typeface="Calibri"/>
                          <a:sym typeface="Calibri"/>
                        </a:rPr>
                        <a:t>Watch the video without pausing. Write down as many key details as you can remember in one minute.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433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66" name="Google Shape;366;p47"/>
          <p:cNvGraphicFramePr/>
          <p:nvPr/>
        </p:nvGraphicFramePr>
        <p:xfrm>
          <a:off x="576072" y="5388677"/>
          <a:ext cx="3000000" cy="3000000"/>
        </p:xfrm>
        <a:graphic>
          <a:graphicData uri="http://schemas.openxmlformats.org/drawingml/2006/table">
            <a:tbl>
              <a:tblPr>
                <a:noFill/>
                <a:tableStyleId>{5520E305-C4B0-42CB-AC8F-7BC8C392BFFF}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again. Take one minute and list any additional key details that you missed the first time.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4400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67" name="Google Shape;367;p47"/>
          <p:cNvGraphicFramePr/>
          <p:nvPr/>
        </p:nvGraphicFramePr>
        <p:xfrm>
          <a:off x="576072" y="7548000"/>
          <a:ext cx="3000000" cy="3000000"/>
        </p:xfrm>
        <a:graphic>
          <a:graphicData uri="http://schemas.openxmlformats.org/drawingml/2006/table">
            <a:tbl>
              <a:tblPr>
                <a:noFill/>
                <a:tableStyleId>{5520E305-C4B0-42CB-AC8F-7BC8C392BFFF}</a:tableStyleId>
              </a:tblPr>
              <a:tblGrid>
                <a:gridCol w="6629400"/>
              </a:tblGrid>
              <a:tr h="2079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Use the key details to write a paragraph (3–4 sentences) summarizing the content of the video.</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767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Education Financing Options</a:t>
            </a:r>
            <a:r>
              <a:rPr lang="en"/>
              <a:t> self-paced module.</a:t>
            </a:r>
            <a:endParaRPr/>
          </a:p>
        </p:txBody>
      </p:sp>
      <p:graphicFrame>
        <p:nvGraphicFramePr>
          <p:cNvPr id="373" name="Google Shape;373;p48"/>
          <p:cNvGraphicFramePr/>
          <p:nvPr/>
        </p:nvGraphicFramePr>
        <p:xfrm>
          <a:off x="576063" y="1508760"/>
          <a:ext cx="3000000" cy="3000000"/>
        </p:xfrm>
        <a:graphic>
          <a:graphicData uri="http://schemas.openxmlformats.org/drawingml/2006/table">
            <a:tbl>
              <a:tblPr>
                <a:noFill/>
                <a:tableStyleId>{5520E305-C4B0-42CB-AC8F-7BC8C392BFFF}</a:tableStyleId>
              </a:tblPr>
              <a:tblGrid>
                <a:gridCol w="2209800"/>
                <a:gridCol w="2209800"/>
                <a:gridCol w="2209800"/>
              </a:tblGrid>
              <a:tr h="54862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While they are not all formatted the same, most financial aid offers contain similar information. Fill in the chart with six pieces of information you are likely to find, and provide a fact about each one.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27842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31625">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74" name="Google Shape;374;p48"/>
          <p:cNvGraphicFramePr/>
          <p:nvPr/>
        </p:nvGraphicFramePr>
        <p:xfrm>
          <a:off x="576063" y="5058161"/>
          <a:ext cx="3000000" cy="3000000"/>
        </p:xfrm>
        <a:graphic>
          <a:graphicData uri="http://schemas.openxmlformats.org/drawingml/2006/table">
            <a:tbl>
              <a:tblPr>
                <a:noFill/>
                <a:tableStyleId>{5520E305-C4B0-42CB-AC8F-7BC8C392BFFF}</a:tableStyleId>
              </a:tblPr>
              <a:tblGrid>
                <a:gridCol w="1995800"/>
                <a:gridCol w="4633600"/>
              </a:tblGrid>
              <a:tr h="5642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Financial aid offers usually have similar information, but they are often presented differently. Take notes </a:t>
                      </a:r>
                      <a:r>
                        <a:rPr b="1" lang="en">
                          <a:solidFill>
                            <a:schemeClr val="lt1"/>
                          </a:solidFill>
                          <a:latin typeface="Calibri"/>
                          <a:ea typeface="Calibri"/>
                          <a:cs typeface="Calibri"/>
                          <a:sym typeface="Calibri"/>
                        </a:rPr>
                        <a:t>on</a:t>
                      </a:r>
                      <a:r>
                        <a:rPr b="1" lang="en">
                          <a:solidFill>
                            <a:schemeClr val="lt1"/>
                          </a:solidFill>
                          <a:latin typeface="Calibri"/>
                          <a:ea typeface="Calibri"/>
                          <a:cs typeface="Calibri"/>
                          <a:sym typeface="Calibri"/>
                        </a:rPr>
                        <a:t> the four tips for comparing financial aid offers.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701600">
                <a:tc>
                  <a:txBody>
                    <a:bodyPr/>
                    <a:lstStyle/>
                    <a:p>
                      <a:pPr indent="0" lvl="0" marL="0" rtl="0" algn="l">
                        <a:spcBef>
                          <a:spcPts val="0"/>
                        </a:spcBef>
                        <a:spcAft>
                          <a:spcPts val="0"/>
                        </a:spcAft>
                        <a:buNone/>
                      </a:pPr>
                      <a:r>
                        <a:rPr b="1" lang="en">
                          <a:latin typeface="Calibri"/>
                          <a:ea typeface="Calibri"/>
                          <a:cs typeface="Calibri"/>
                          <a:sym typeface="Calibri"/>
                        </a:rPr>
                        <a:t>Decode the Offer</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62600">
                <a:tc>
                  <a:txBody>
                    <a:bodyPr/>
                    <a:lstStyle/>
                    <a:p>
                      <a:pPr indent="0" lvl="0" marL="0" rtl="0" algn="l">
                        <a:spcBef>
                          <a:spcPts val="0"/>
                        </a:spcBef>
                        <a:spcAft>
                          <a:spcPts val="0"/>
                        </a:spcAft>
                        <a:buNone/>
                      </a:pPr>
                      <a:r>
                        <a:rPr b="1" lang="en">
                          <a:latin typeface="Calibri"/>
                          <a:ea typeface="Calibri"/>
                          <a:cs typeface="Calibri"/>
                          <a:sym typeface="Calibri"/>
                        </a:rPr>
                        <a:t>Be Real with Yourself</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17200">
                <a:tc>
                  <a:txBody>
                    <a:bodyPr/>
                    <a:lstStyle/>
                    <a:p>
                      <a:pPr indent="0" lvl="0" marL="0" rtl="0" algn="l">
                        <a:spcBef>
                          <a:spcPts val="0"/>
                        </a:spcBef>
                        <a:spcAft>
                          <a:spcPts val="0"/>
                        </a:spcAft>
                        <a:buNone/>
                      </a:pPr>
                      <a:r>
                        <a:rPr b="1" lang="en">
                          <a:latin typeface="Calibri"/>
                          <a:ea typeface="Calibri"/>
                          <a:cs typeface="Calibri"/>
                          <a:sym typeface="Calibri"/>
                        </a:rPr>
                        <a:t>Do Some Math</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01200">
                <a:tc>
                  <a:txBody>
                    <a:bodyPr/>
                    <a:lstStyle/>
                    <a:p>
                      <a:pPr indent="0" lvl="0" marL="0" rtl="0" algn="l">
                        <a:spcBef>
                          <a:spcPts val="0"/>
                        </a:spcBef>
                        <a:spcAft>
                          <a:spcPts val="0"/>
                        </a:spcAft>
                        <a:buNone/>
                      </a:pPr>
                      <a:r>
                        <a:rPr b="1" lang="en">
                          <a:latin typeface="Calibri"/>
                          <a:ea typeface="Calibri"/>
                          <a:cs typeface="Calibri"/>
                          <a:sym typeface="Calibri"/>
                        </a:rPr>
                        <a:t>Estimate Your Debt</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75" name="Google Shape;375;p48"/>
          <p:cNvPicPr preferRelativeResize="0"/>
          <p:nvPr/>
        </p:nvPicPr>
        <p:blipFill>
          <a:blip r:embed="rId4">
            <a:alphaModFix/>
          </a:blip>
          <a:stretch>
            <a:fillRect/>
          </a:stretch>
        </p:blipFill>
        <p:spPr>
          <a:xfrm>
            <a:off x="3079451" y="8584276"/>
            <a:ext cx="4126024" cy="1033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p:nvPr/>
        </p:nvSpPr>
        <p:spPr>
          <a:xfrm>
            <a:off x="4020625" y="6192350"/>
            <a:ext cx="3184500" cy="3460500"/>
          </a:xfrm>
          <a:prstGeom prst="rect">
            <a:avLst/>
          </a:prstGeom>
          <a:solidFill>
            <a:srgbClr val="A0D9EA">
              <a:alpha val="2940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Education Financing Options</a:t>
            </a:r>
            <a:r>
              <a:rPr lang="en"/>
              <a:t> self-paced module.</a:t>
            </a:r>
            <a:endParaRPr/>
          </a:p>
        </p:txBody>
      </p:sp>
      <p:graphicFrame>
        <p:nvGraphicFramePr>
          <p:cNvPr id="382" name="Google Shape;382;p49"/>
          <p:cNvGraphicFramePr/>
          <p:nvPr/>
        </p:nvGraphicFramePr>
        <p:xfrm>
          <a:off x="576075" y="1371588"/>
          <a:ext cx="3000000" cy="3000000"/>
        </p:xfrm>
        <a:graphic>
          <a:graphicData uri="http://schemas.openxmlformats.org/drawingml/2006/table">
            <a:tbl>
              <a:tblPr>
                <a:noFill/>
                <a:tableStyleId>{3EE2E2E6-4218-4E42-BA03-A6DFA434AE76}</a:tableStyleId>
              </a:tblPr>
              <a:tblGrid>
                <a:gridCol w="1662575"/>
                <a:gridCol w="965550"/>
                <a:gridCol w="1333750"/>
                <a:gridCol w="1333750"/>
                <a:gridCol w="1333750"/>
              </a:tblGrid>
              <a:tr h="339025">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Fill in the table with information about each type of student loan.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676450">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300">
                          <a:solidFill>
                            <a:srgbClr val="000000"/>
                          </a:solidFill>
                          <a:latin typeface="Calibri"/>
                          <a:ea typeface="Calibri"/>
                          <a:cs typeface="Calibri"/>
                          <a:sym typeface="Calibri"/>
                        </a:rPr>
                        <a:t>Direct</a:t>
                      </a:r>
                      <a:endParaRPr b="1" sz="1300">
                        <a:solidFill>
                          <a:srgbClr val="000000"/>
                        </a:solidFill>
                        <a:latin typeface="Calibri"/>
                        <a:ea typeface="Calibri"/>
                        <a:cs typeface="Calibri"/>
                        <a:sym typeface="Calibri"/>
                      </a:endParaRPr>
                    </a:p>
                    <a:p>
                      <a:pPr indent="0" lvl="0" marL="0" rtl="0" algn="ctr">
                        <a:spcBef>
                          <a:spcPts val="0"/>
                        </a:spcBef>
                        <a:spcAft>
                          <a:spcPts val="0"/>
                        </a:spcAft>
                        <a:buNone/>
                      </a:pPr>
                      <a:r>
                        <a:rPr b="1" lang="en" sz="1300">
                          <a:solidFill>
                            <a:srgbClr val="000000"/>
                          </a:solidFill>
                          <a:latin typeface="Calibri"/>
                          <a:ea typeface="Calibri"/>
                          <a:cs typeface="Calibri"/>
                          <a:sym typeface="Calibri"/>
                        </a:rPr>
                        <a:t>Subsidized</a:t>
                      </a:r>
                      <a:endParaRPr b="1" sz="13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lang="en" sz="1300">
                          <a:solidFill>
                            <a:srgbClr val="000000"/>
                          </a:solidFill>
                          <a:latin typeface="Calibri"/>
                          <a:ea typeface="Calibri"/>
                          <a:cs typeface="Calibri"/>
                          <a:sym typeface="Calibri"/>
                        </a:rPr>
                        <a:t>Loans</a:t>
                      </a:r>
                      <a:endParaRPr b="1" sz="13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300">
                          <a:solidFill>
                            <a:srgbClr val="000000"/>
                          </a:solidFill>
                          <a:latin typeface="Calibri"/>
                          <a:ea typeface="Calibri"/>
                          <a:cs typeface="Calibri"/>
                          <a:sym typeface="Calibri"/>
                        </a:rPr>
                        <a:t>Direct</a:t>
                      </a:r>
                      <a:endParaRPr b="1" sz="1300">
                        <a:solidFill>
                          <a:srgbClr val="000000"/>
                        </a:solidFill>
                        <a:latin typeface="Calibri"/>
                        <a:ea typeface="Calibri"/>
                        <a:cs typeface="Calibri"/>
                        <a:sym typeface="Calibri"/>
                      </a:endParaRPr>
                    </a:p>
                    <a:p>
                      <a:pPr indent="0" lvl="0" marL="0" rtl="0" algn="ctr">
                        <a:spcBef>
                          <a:spcPts val="0"/>
                        </a:spcBef>
                        <a:spcAft>
                          <a:spcPts val="0"/>
                        </a:spcAft>
                        <a:buNone/>
                      </a:pPr>
                      <a:r>
                        <a:rPr b="1" lang="en" sz="1300">
                          <a:solidFill>
                            <a:srgbClr val="000000"/>
                          </a:solidFill>
                          <a:latin typeface="Calibri"/>
                          <a:ea typeface="Calibri"/>
                          <a:cs typeface="Calibri"/>
                          <a:sym typeface="Calibri"/>
                        </a:rPr>
                        <a:t>Unsubsidized</a:t>
                      </a:r>
                      <a:endParaRPr b="1" sz="13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lang="en" sz="1300">
                          <a:solidFill>
                            <a:srgbClr val="000000"/>
                          </a:solidFill>
                          <a:latin typeface="Calibri"/>
                          <a:ea typeface="Calibri"/>
                          <a:cs typeface="Calibri"/>
                          <a:sym typeface="Calibri"/>
                        </a:rPr>
                        <a:t>Loans</a:t>
                      </a:r>
                      <a:endParaRPr b="1" sz="13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300">
                          <a:solidFill>
                            <a:srgbClr val="000000"/>
                          </a:solidFill>
                          <a:latin typeface="Calibri"/>
                          <a:ea typeface="Calibri"/>
                          <a:cs typeface="Calibri"/>
                          <a:sym typeface="Calibri"/>
                        </a:rPr>
                        <a:t>Direct</a:t>
                      </a:r>
                      <a:endParaRPr b="1" sz="1300">
                        <a:solidFill>
                          <a:srgbClr val="000000"/>
                        </a:solidFill>
                        <a:latin typeface="Calibri"/>
                        <a:ea typeface="Calibri"/>
                        <a:cs typeface="Calibri"/>
                        <a:sym typeface="Calibri"/>
                      </a:endParaRPr>
                    </a:p>
                    <a:p>
                      <a:pPr indent="0" lvl="0" marL="0" rtl="0" algn="ctr">
                        <a:spcBef>
                          <a:spcPts val="0"/>
                        </a:spcBef>
                        <a:spcAft>
                          <a:spcPts val="0"/>
                        </a:spcAft>
                        <a:buNone/>
                      </a:pPr>
                      <a:r>
                        <a:rPr b="1" lang="en" sz="1300">
                          <a:solidFill>
                            <a:srgbClr val="000000"/>
                          </a:solidFill>
                          <a:latin typeface="Calibri"/>
                          <a:ea typeface="Calibri"/>
                          <a:cs typeface="Calibri"/>
                          <a:sym typeface="Calibri"/>
                        </a:rPr>
                        <a:t>PLUS</a:t>
                      </a:r>
                      <a:endParaRPr b="1" sz="13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lang="en" sz="1300">
                          <a:solidFill>
                            <a:srgbClr val="000000"/>
                          </a:solidFill>
                          <a:latin typeface="Calibri"/>
                          <a:ea typeface="Calibri"/>
                          <a:cs typeface="Calibri"/>
                          <a:sym typeface="Calibri"/>
                        </a:rPr>
                        <a:t>Loans</a:t>
                      </a:r>
                      <a:endParaRPr b="1" sz="13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300">
                          <a:solidFill>
                            <a:srgbClr val="000000"/>
                          </a:solidFill>
                          <a:latin typeface="Calibri"/>
                          <a:ea typeface="Calibri"/>
                          <a:cs typeface="Calibri"/>
                          <a:sym typeface="Calibri"/>
                        </a:rPr>
                        <a:t>Private</a:t>
                      </a:r>
                      <a:endParaRPr b="1" sz="13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lang="en" sz="1300">
                          <a:solidFill>
                            <a:srgbClr val="000000"/>
                          </a:solidFill>
                          <a:latin typeface="Calibri"/>
                          <a:ea typeface="Calibri"/>
                          <a:cs typeface="Calibri"/>
                          <a:sym typeface="Calibri"/>
                        </a:rPr>
                        <a:t>Loans</a:t>
                      </a:r>
                      <a:endParaRPr b="1" sz="13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849275">
                <a:tc>
                  <a:txBody>
                    <a:bodyPr/>
                    <a:lstStyle/>
                    <a:p>
                      <a:pPr indent="0" lvl="0" marL="0" rtl="0" algn="l">
                        <a:spcBef>
                          <a:spcPts val="0"/>
                        </a:spcBef>
                        <a:spcAft>
                          <a:spcPts val="0"/>
                        </a:spcAft>
                        <a:buNone/>
                      </a:pPr>
                      <a:r>
                        <a:rPr b="1" lang="en" sz="1300">
                          <a:solidFill>
                            <a:srgbClr val="000000"/>
                          </a:solidFill>
                          <a:latin typeface="Calibri"/>
                          <a:ea typeface="Calibri"/>
                          <a:cs typeface="Calibri"/>
                          <a:sym typeface="Calibri"/>
                        </a:rPr>
                        <a:t>Who provides the loan?</a:t>
                      </a:r>
                      <a:endParaRPr b="1" sz="1300">
                        <a:solidFill>
                          <a:srgbClr val="000000"/>
                        </a:solidFill>
                        <a:latin typeface="Calibri"/>
                        <a:ea typeface="Calibri"/>
                        <a:cs typeface="Calibri"/>
                        <a:sym typeface="Calibri"/>
                      </a:endParaRPr>
                    </a:p>
                    <a:p>
                      <a:pPr indent="0" lvl="0" marL="0" rtl="0" algn="l">
                        <a:spcBef>
                          <a:spcPts val="0"/>
                        </a:spcBef>
                        <a:spcAft>
                          <a:spcPts val="0"/>
                        </a:spcAft>
                        <a:buNone/>
                      </a:pPr>
                      <a:r>
                        <a:rPr i="1" lang="en" sz="1300">
                          <a:solidFill>
                            <a:srgbClr val="000000"/>
                          </a:solidFill>
                          <a:latin typeface="Calibri"/>
                          <a:ea typeface="Calibri"/>
                          <a:cs typeface="Calibri"/>
                          <a:sym typeface="Calibri"/>
                        </a:rPr>
                        <a:t>government or bank</a:t>
                      </a:r>
                      <a:endParaRPr i="1" sz="13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49275">
                <a:tc>
                  <a:txBody>
                    <a:bodyPr/>
                    <a:lstStyle/>
                    <a:p>
                      <a:pPr indent="0" lvl="0" marL="0" rtl="0" algn="l">
                        <a:spcBef>
                          <a:spcPts val="0"/>
                        </a:spcBef>
                        <a:spcAft>
                          <a:spcPts val="0"/>
                        </a:spcAft>
                        <a:buNone/>
                      </a:pPr>
                      <a:r>
                        <a:rPr b="1" lang="en" sz="1300">
                          <a:solidFill>
                            <a:srgbClr val="000000"/>
                          </a:solidFill>
                          <a:latin typeface="Calibri"/>
                          <a:ea typeface="Calibri"/>
                          <a:cs typeface="Calibri"/>
                          <a:sym typeface="Calibri"/>
                        </a:rPr>
                        <a:t>Who borrows the money?</a:t>
                      </a:r>
                      <a:endParaRPr b="1" sz="1300">
                        <a:solidFill>
                          <a:srgbClr val="000000"/>
                        </a:solidFill>
                        <a:latin typeface="Calibri"/>
                        <a:ea typeface="Calibri"/>
                        <a:cs typeface="Calibri"/>
                        <a:sym typeface="Calibri"/>
                      </a:endParaRPr>
                    </a:p>
                    <a:p>
                      <a:pPr indent="0" lvl="0" marL="0" rtl="0" algn="l">
                        <a:spcBef>
                          <a:spcPts val="0"/>
                        </a:spcBef>
                        <a:spcAft>
                          <a:spcPts val="0"/>
                        </a:spcAft>
                        <a:buNone/>
                      </a:pPr>
                      <a:r>
                        <a:rPr i="1" lang="en" sz="1300">
                          <a:solidFill>
                            <a:srgbClr val="000000"/>
                          </a:solidFill>
                          <a:latin typeface="Calibri"/>
                          <a:ea typeface="Calibri"/>
                          <a:cs typeface="Calibri"/>
                          <a:sym typeface="Calibri"/>
                        </a:rPr>
                        <a:t>student or parent(s)</a:t>
                      </a:r>
                      <a:endParaRPr i="1" sz="13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49275">
                <a:tc>
                  <a:txBody>
                    <a:bodyPr/>
                    <a:lstStyle/>
                    <a:p>
                      <a:pPr indent="0" lvl="0" marL="0" rtl="0" algn="l">
                        <a:spcBef>
                          <a:spcPts val="0"/>
                        </a:spcBef>
                        <a:spcAft>
                          <a:spcPts val="0"/>
                        </a:spcAft>
                        <a:buNone/>
                      </a:pPr>
                      <a:r>
                        <a:rPr b="1" lang="en" sz="1300">
                          <a:latin typeface="Calibri"/>
                          <a:ea typeface="Calibri"/>
                          <a:cs typeface="Calibri"/>
                          <a:sym typeface="Calibri"/>
                        </a:rPr>
                        <a:t>Is the loan based on financial need?</a:t>
                      </a:r>
                      <a:endParaRPr b="1" sz="1300">
                        <a:latin typeface="Calibri"/>
                        <a:ea typeface="Calibri"/>
                        <a:cs typeface="Calibri"/>
                        <a:sym typeface="Calibri"/>
                      </a:endParaRPr>
                    </a:p>
                    <a:p>
                      <a:pPr indent="0" lvl="0" marL="0" rtl="0" algn="l">
                        <a:spcBef>
                          <a:spcPts val="0"/>
                        </a:spcBef>
                        <a:spcAft>
                          <a:spcPts val="0"/>
                        </a:spcAft>
                        <a:buNone/>
                      </a:pPr>
                      <a:r>
                        <a:rPr i="1" lang="en" sz="1300">
                          <a:latin typeface="Calibri"/>
                          <a:ea typeface="Calibri"/>
                          <a:cs typeface="Calibri"/>
                          <a:sym typeface="Calibri"/>
                        </a:rPr>
                        <a:t>yes or no</a:t>
                      </a:r>
                      <a:endParaRPr i="1" sz="13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49275">
                <a:tc>
                  <a:txBody>
                    <a:bodyPr/>
                    <a:lstStyle/>
                    <a:p>
                      <a:pPr indent="0" lvl="0" marL="0" rtl="0" algn="l">
                        <a:spcBef>
                          <a:spcPts val="0"/>
                        </a:spcBef>
                        <a:spcAft>
                          <a:spcPts val="0"/>
                        </a:spcAft>
                        <a:buNone/>
                      </a:pPr>
                      <a:r>
                        <a:rPr b="1" lang="en" sz="1300">
                          <a:latin typeface="Calibri"/>
                          <a:ea typeface="Calibri"/>
                          <a:cs typeface="Calibri"/>
                          <a:sym typeface="Calibri"/>
                        </a:rPr>
                        <a:t>Other important </a:t>
                      </a:r>
                      <a:r>
                        <a:rPr b="1" lang="en" sz="1300">
                          <a:latin typeface="Calibri"/>
                          <a:ea typeface="Calibri"/>
                          <a:cs typeface="Calibri"/>
                          <a:sym typeface="Calibri"/>
                        </a:rPr>
                        <a:t>information</a:t>
                      </a:r>
                      <a:endParaRPr b="1" sz="13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83" name="Google Shape;383;p49"/>
          <p:cNvGraphicFramePr/>
          <p:nvPr/>
        </p:nvGraphicFramePr>
        <p:xfrm>
          <a:off x="576075" y="6165590"/>
          <a:ext cx="3000000" cy="3000000"/>
        </p:xfrm>
        <a:graphic>
          <a:graphicData uri="http://schemas.openxmlformats.org/drawingml/2006/table">
            <a:tbl>
              <a:tblPr>
                <a:noFill/>
                <a:tableStyleId>{5520E305-C4B0-42CB-AC8F-7BC8C392BFFF}</a:tableStyleId>
              </a:tblPr>
              <a:tblGrid>
                <a:gridCol w="3184600"/>
              </a:tblGrid>
              <a:tr h="9626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Borrowing more than you can afford may have negative consequences. List five potential outcomes.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99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9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9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9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9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84" name="Google Shape;384;p49"/>
          <p:cNvGraphicFramePr/>
          <p:nvPr/>
        </p:nvGraphicFramePr>
        <p:xfrm>
          <a:off x="4223200" y="6291010"/>
          <a:ext cx="3000000" cy="3000000"/>
        </p:xfrm>
        <a:graphic>
          <a:graphicData uri="http://schemas.openxmlformats.org/drawingml/2006/table">
            <a:tbl>
              <a:tblPr>
                <a:noFill/>
                <a:tableStyleId>{5520E305-C4B0-42CB-AC8F-7BC8C392BFFF}</a:tableStyleId>
              </a:tblPr>
              <a:tblGrid>
                <a:gridCol w="1648500"/>
                <a:gridCol w="1159200"/>
              </a:tblGrid>
              <a:tr h="1386850">
                <a:tc gridSpan="2">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Want</a:t>
                      </a:r>
                      <a:r>
                        <a:rPr b="1" lang="en" sz="1200">
                          <a:solidFill>
                            <a:schemeClr val="dk1"/>
                          </a:solidFill>
                          <a:latin typeface="Calibri"/>
                          <a:ea typeface="Calibri"/>
                          <a:cs typeface="Calibri"/>
                          <a:sym typeface="Calibri"/>
                        </a:rPr>
                        <a:t> to estimate how much and what kinds of federal student aid you may be eligible to receive? Use the </a:t>
                      </a:r>
                      <a:r>
                        <a:rPr b="1" lang="en" sz="1200" u="sng">
                          <a:solidFill>
                            <a:schemeClr val="folHlink"/>
                          </a:solidFill>
                          <a:latin typeface="Calibri"/>
                          <a:ea typeface="Calibri"/>
                          <a:cs typeface="Calibri"/>
                          <a:sym typeface="Calibri"/>
                          <a:hlinkClick r:id="rId4">
                            <a:extLst>
                              <a:ext uri="{A12FA001-AC4F-418D-AE19-62706E023703}">
                                <ahyp:hlinkClr val="tx"/>
                              </a:ext>
                            </a:extLst>
                          </a:hlinkClick>
                        </a:rPr>
                        <a:t>Federal Student Aid Estimator</a:t>
                      </a:r>
                      <a:r>
                        <a:rPr b="1" lang="en" sz="1200">
                          <a:solidFill>
                            <a:schemeClr val="dk1"/>
                          </a:solidFill>
                          <a:latin typeface="Calibri"/>
                          <a:ea typeface="Calibri"/>
                          <a:cs typeface="Calibri"/>
                          <a:sym typeface="Calibri"/>
                        </a:rPr>
                        <a:t> to find out. </a:t>
                      </a:r>
                      <a:endParaRPr b="1" sz="1200">
                        <a:solidFill>
                          <a:schemeClr val="dk1"/>
                        </a:solidFill>
                        <a:latin typeface="Calibri"/>
                        <a:ea typeface="Calibri"/>
                        <a:cs typeface="Calibri"/>
                        <a:sym typeface="Calibri"/>
                      </a:endParaRPr>
                    </a:p>
                    <a:p>
                      <a:pPr indent="0" lvl="0" marL="0" rtl="0" algn="l">
                        <a:spcBef>
                          <a:spcPts val="1000"/>
                        </a:spcBef>
                        <a:spcAft>
                          <a:spcPts val="1000"/>
                        </a:spcAft>
                        <a:buNone/>
                      </a:pPr>
                      <a:r>
                        <a:rPr lang="en" sz="1200">
                          <a:solidFill>
                            <a:schemeClr val="dk1"/>
                          </a:solidFill>
                          <a:latin typeface="Calibri"/>
                          <a:ea typeface="Calibri"/>
                          <a:cs typeface="Calibri"/>
                          <a:sym typeface="Calibri"/>
                        </a:rPr>
                        <a:t>Note: You will need your and your parents’ financial information in order to answer the questions.</a:t>
                      </a:r>
                      <a:endParaRPr b="1" sz="1200">
                        <a:solidFill>
                          <a:schemeClr val="dk1"/>
                        </a:solidFill>
                        <a:latin typeface="Calibri"/>
                        <a:ea typeface="Calibri"/>
                        <a:cs typeface="Calibri"/>
                        <a:sym typeface="Calibri"/>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hMerge="1"/>
              </a:tr>
              <a:tr h="1754575">
                <a:tc>
                  <a:txBody>
                    <a:bodyPr/>
                    <a:lstStyle/>
                    <a:p>
                      <a:pPr indent="0" lvl="0" marL="0" rtl="0" algn="l">
                        <a:spcBef>
                          <a:spcPts val="0"/>
                        </a:spcBef>
                        <a:spcAft>
                          <a:spcPts val="1000"/>
                        </a:spcAft>
                        <a:buNone/>
                      </a:pPr>
                      <a:r>
                        <a:rPr lang="en" sz="1200">
                          <a:solidFill>
                            <a:schemeClr val="dk1"/>
                          </a:solidFill>
                          <a:latin typeface="Calibri"/>
                          <a:ea typeface="Calibri"/>
                          <a:cs typeface="Calibri"/>
                          <a:sym typeface="Calibri"/>
                        </a:rPr>
                        <a:t>Know what colleges you are considering? Get an even more accurate idea of what you can expect to pay by searching for each school’s “net price calculator.”</a:t>
                      </a:r>
                      <a:endParaRPr sz="1200">
                        <a:solidFill>
                          <a:schemeClr val="dk1"/>
                        </a:solidFill>
                        <a:latin typeface="Calibri"/>
                        <a:ea typeface="Calibri"/>
                        <a:cs typeface="Calibri"/>
                        <a:sym typeface="Calibri"/>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100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
        <p:nvSpPr>
          <p:cNvPr id="385" name="Google Shape;385;p49"/>
          <p:cNvSpPr txBox="1"/>
          <p:nvPr/>
        </p:nvSpPr>
        <p:spPr>
          <a:xfrm>
            <a:off x="4234225" y="6443400"/>
            <a:ext cx="280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t/>
            </a:r>
            <a:endParaRPr b="1" sz="1200">
              <a:solidFill>
                <a:schemeClr val="dk1"/>
              </a:solidFill>
              <a:latin typeface="Calibri"/>
              <a:ea typeface="Calibri"/>
              <a:cs typeface="Calibri"/>
              <a:sym typeface="Calibri"/>
            </a:endParaRPr>
          </a:p>
        </p:txBody>
      </p:sp>
      <p:pic>
        <p:nvPicPr>
          <p:cNvPr id="386" name="Google Shape;386;p49"/>
          <p:cNvPicPr preferRelativeResize="0"/>
          <p:nvPr/>
        </p:nvPicPr>
        <p:blipFill rotWithShape="1">
          <a:blip r:embed="rId5">
            <a:alphaModFix/>
          </a:blip>
          <a:srcRect b="0" l="0" r="0" t="0"/>
          <a:stretch/>
        </p:blipFill>
        <p:spPr>
          <a:xfrm>
            <a:off x="6030000" y="8048151"/>
            <a:ext cx="848599" cy="8485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5: Understanding Education Financing Options. </a:t>
            </a:r>
            <a:endParaRPr/>
          </a:p>
        </p:txBody>
      </p:sp>
      <p:graphicFrame>
        <p:nvGraphicFramePr>
          <p:cNvPr id="392" name="Google Shape;392;p50"/>
          <p:cNvGraphicFramePr/>
          <p:nvPr/>
        </p:nvGraphicFramePr>
        <p:xfrm>
          <a:off x="576072" y="6357943"/>
          <a:ext cx="3000000" cy="3000000"/>
        </p:xfrm>
        <a:graphic>
          <a:graphicData uri="http://schemas.openxmlformats.org/drawingml/2006/table">
            <a:tbl>
              <a:tblPr>
                <a:noFill/>
                <a:tableStyleId>{5520E305-C4B0-42CB-AC8F-7BC8C392BFFF}</a:tableStyleId>
              </a:tblPr>
              <a:tblGrid>
                <a:gridCol w="3125150"/>
                <a:gridCol w="875975"/>
                <a:gridCol w="875975"/>
                <a:gridCol w="875975"/>
                <a:gridCol w="875975"/>
              </a:tblGrid>
              <a:tr h="3136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5789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522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the differences between loans, grants, and scholarships.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586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identify key elements in a financial aid offer.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586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list factors I should consider before accepting a financial aid offer or taking on a loan for higher education.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393" name="Google Shape;393;p50"/>
          <p:cNvGraphicFramePr/>
          <p:nvPr/>
        </p:nvGraphicFramePr>
        <p:xfrm>
          <a:off x="576072" y="1371605"/>
          <a:ext cx="3000000" cy="3000000"/>
        </p:xfrm>
        <a:graphic>
          <a:graphicData uri="http://schemas.openxmlformats.org/drawingml/2006/table">
            <a:tbl>
              <a:tblPr>
                <a:noFill/>
                <a:tableStyleId>{5520E305-C4B0-42CB-AC8F-7BC8C392BFFF}</a:tableStyleId>
              </a:tblPr>
              <a:tblGrid>
                <a:gridCol w="6629400"/>
              </a:tblGrid>
              <a:tr h="5624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suggestions would you give to someone who is thinking about borrowing money to finance education beyond high school?</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8346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94" name="Google Shape;394;p50"/>
          <p:cNvPicPr preferRelativeResize="0"/>
          <p:nvPr/>
        </p:nvPicPr>
        <p:blipFill>
          <a:blip r:embed="rId3">
            <a:alphaModFix/>
          </a:blip>
          <a:stretch>
            <a:fillRect/>
          </a:stretch>
        </p:blipFill>
        <p:spPr>
          <a:xfrm>
            <a:off x="576075" y="5359362"/>
            <a:ext cx="3486014" cy="896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1"/>
          <p:cNvSpPr txBox="1"/>
          <p:nvPr>
            <p:ph type="ctrTitle"/>
          </p:nvPr>
        </p:nvSpPr>
        <p:spPr>
          <a:xfrm>
            <a:off x="521208"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Financing Your Future</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
              <a:t>Wrap Up</a:t>
            </a:r>
            <a:endParaRPr b="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a:t>
            </a:r>
            <a:r>
              <a:rPr lang="en"/>
              <a:t>: Glossary of Key Terms</a:t>
            </a:r>
            <a:endParaRPr/>
          </a:p>
        </p:txBody>
      </p:sp>
      <p:graphicFrame>
        <p:nvGraphicFramePr>
          <p:cNvPr id="405" name="Google Shape;405;p52"/>
          <p:cNvGraphicFramePr/>
          <p:nvPr/>
        </p:nvGraphicFramePr>
        <p:xfrm>
          <a:off x="576075" y="1828806"/>
          <a:ext cx="3000000" cy="3000000"/>
        </p:xfrm>
        <a:graphic>
          <a:graphicData uri="http://schemas.openxmlformats.org/drawingml/2006/table">
            <a:tbl>
              <a:tblPr>
                <a:noFill/>
                <a:tableStyleId>{5520E305-C4B0-42CB-AC8F-7BC8C392BFFF}</a:tableStyleId>
              </a:tblPr>
              <a:tblGrid>
                <a:gridCol w="1333275"/>
                <a:gridCol w="2278025"/>
                <a:gridCol w="3018100"/>
              </a:tblGrid>
              <a:tr h="3755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337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2-Year College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institution of higher education that typically offers associate degrees and credential programs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337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4-Year College</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institution of higher education which typically leads to the award of a bachelor’s degree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337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Apprenticeship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training program that leads to an industry-recognized credential and pays wages to people completing it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337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Associate Degree</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degree typically obtained by seeking education from a 2-year college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337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Bachelor’s Degree</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degree typically obtained by </a:t>
                      </a:r>
                      <a:r>
                        <a:rPr lang="en" sz="1200">
                          <a:latin typeface="Calibri"/>
                          <a:ea typeface="Calibri"/>
                          <a:cs typeface="Calibri"/>
                          <a:sym typeface="Calibri"/>
                        </a:rPr>
                        <a:t>pursuing</a:t>
                      </a:r>
                      <a:r>
                        <a:rPr lang="en" sz="1200">
                          <a:latin typeface="Calibri"/>
                          <a:ea typeface="Calibri"/>
                          <a:cs typeface="Calibri"/>
                          <a:sym typeface="Calibri"/>
                        </a:rPr>
                        <a:t> a specific field of study at a 4-year college or university</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141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Career</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Based on working at jobs in the same occupation or profession for many years; different careers require different education and training</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141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Cost of Attendance</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Estimate of the total costs of attending a particular school for a period of one year; should include tuition, room and board, books, and living </a:t>
                      </a:r>
                      <a:r>
                        <a:rPr lang="en" sz="1200">
                          <a:latin typeface="Calibri"/>
                          <a:ea typeface="Calibri"/>
                          <a:cs typeface="Calibri"/>
                          <a:sym typeface="Calibri"/>
                        </a:rPr>
                        <a:t>expenses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 Glossary of Key Terms (continued)</a:t>
            </a:r>
            <a:endParaRPr/>
          </a:p>
        </p:txBody>
      </p:sp>
      <p:graphicFrame>
        <p:nvGraphicFramePr>
          <p:cNvPr id="411" name="Google Shape;411;p53"/>
          <p:cNvGraphicFramePr/>
          <p:nvPr/>
        </p:nvGraphicFramePr>
        <p:xfrm>
          <a:off x="576075" y="1828806"/>
          <a:ext cx="3000000" cy="3000000"/>
        </p:xfrm>
        <a:graphic>
          <a:graphicData uri="http://schemas.openxmlformats.org/drawingml/2006/table">
            <a:tbl>
              <a:tblPr>
                <a:noFill/>
                <a:tableStyleId>{5520E305-C4B0-42CB-AC8F-7BC8C392BFFF}</a:tableStyleId>
              </a:tblPr>
              <a:tblGrid>
                <a:gridCol w="1333275"/>
                <a:gridCol w="2278025"/>
                <a:gridCol w="3018100"/>
              </a:tblGrid>
              <a:tr h="3969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99125">
                <a:tc>
                  <a:txBody>
                    <a:bodyPr/>
                    <a:lstStyle/>
                    <a:p>
                      <a:pPr indent="0" lvl="0" marL="0" rtl="0" algn="l">
                        <a:spcBef>
                          <a:spcPts val="0"/>
                        </a:spcBef>
                        <a:spcAft>
                          <a:spcPts val="0"/>
                        </a:spcAft>
                        <a:buNone/>
                      </a:pPr>
                      <a:r>
                        <a:rPr b="1" lang="en">
                          <a:latin typeface="Calibri"/>
                          <a:ea typeface="Calibri"/>
                          <a:cs typeface="Calibri"/>
                          <a:sym typeface="Calibri"/>
                        </a:rPr>
                        <a:t>CSS Profile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form from the College Board used to determine eligibility for student financial aid; required only for specific colleges and </a:t>
                      </a:r>
                      <a:r>
                        <a:rPr lang="en" sz="1200">
                          <a:latin typeface="Calibri"/>
                          <a:ea typeface="Calibri"/>
                          <a:cs typeface="Calibri"/>
                          <a:sym typeface="Calibri"/>
                        </a:rPr>
                        <a:t>universities</a:t>
                      </a:r>
                      <a:r>
                        <a:rPr lang="en" sz="1200">
                          <a:latin typeface="Calibri"/>
                          <a:ea typeface="Calibri"/>
                          <a:cs typeface="Calibri"/>
                          <a:sym typeface="Calibri"/>
                        </a:rPr>
                        <a: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03550">
                <a:tc>
                  <a:txBody>
                    <a:bodyPr/>
                    <a:lstStyle/>
                    <a:p>
                      <a:pPr indent="0" lvl="0" marL="0" rtl="0" algn="l">
                        <a:spcBef>
                          <a:spcPts val="0"/>
                        </a:spcBef>
                        <a:spcAft>
                          <a:spcPts val="0"/>
                        </a:spcAft>
                        <a:buNone/>
                      </a:pPr>
                      <a:r>
                        <a:rPr b="1" lang="en">
                          <a:latin typeface="Calibri"/>
                          <a:ea typeface="Calibri"/>
                          <a:cs typeface="Calibri"/>
                          <a:sym typeface="Calibri"/>
                        </a:rPr>
                        <a:t>Earning Potential</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amount of money a person can expect to earn in a given field based on education, training, and experience.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9125">
                <a:tc>
                  <a:txBody>
                    <a:bodyPr/>
                    <a:lstStyle/>
                    <a:p>
                      <a:pPr indent="0" lvl="0" marL="0" rtl="0" algn="l">
                        <a:spcBef>
                          <a:spcPts val="0"/>
                        </a:spcBef>
                        <a:spcAft>
                          <a:spcPts val="0"/>
                        </a:spcAft>
                        <a:buNone/>
                      </a:pPr>
                      <a:r>
                        <a:rPr b="1" lang="en">
                          <a:latin typeface="Calibri"/>
                          <a:ea typeface="Calibri"/>
                          <a:cs typeface="Calibri"/>
                          <a:sym typeface="Calibri"/>
                        </a:rPr>
                        <a:t>FAFSA</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Free Application for Federal Student Aid; A f</a:t>
                      </a:r>
                      <a:r>
                        <a:rPr lang="en" sz="1200">
                          <a:latin typeface="Calibri"/>
                          <a:ea typeface="Calibri"/>
                          <a:cs typeface="Calibri"/>
                          <a:sym typeface="Calibri"/>
                        </a:rPr>
                        <a:t>orm the f</a:t>
                      </a:r>
                      <a:r>
                        <a:rPr lang="en" sz="1200">
                          <a:latin typeface="Calibri"/>
                          <a:ea typeface="Calibri"/>
                          <a:cs typeface="Calibri"/>
                          <a:sym typeface="Calibri"/>
                        </a:rPr>
                        <a:t>ederal government uses to determine eligibility for student financial aid.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03550">
                <a:tc>
                  <a:txBody>
                    <a:bodyPr/>
                    <a:lstStyle/>
                    <a:p>
                      <a:pPr indent="0" lvl="0" marL="0" rtl="0" algn="l">
                        <a:spcBef>
                          <a:spcPts val="0"/>
                        </a:spcBef>
                        <a:spcAft>
                          <a:spcPts val="0"/>
                        </a:spcAft>
                        <a:buNone/>
                      </a:pPr>
                      <a:r>
                        <a:rPr b="1" lang="en">
                          <a:latin typeface="Calibri"/>
                          <a:ea typeface="Calibri"/>
                          <a:cs typeface="Calibri"/>
                          <a:sym typeface="Calibri"/>
                        </a:rPr>
                        <a:t>Financial Aid</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Any grant, scholarship, loan, or paid employment offered to help a student meet their college expenses.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9125">
                <a:tc>
                  <a:txBody>
                    <a:bodyPr/>
                    <a:lstStyle/>
                    <a:p>
                      <a:pPr indent="0" lvl="0" marL="0" rtl="0" algn="l">
                        <a:spcBef>
                          <a:spcPts val="0"/>
                        </a:spcBef>
                        <a:spcAft>
                          <a:spcPts val="0"/>
                        </a:spcAft>
                        <a:buNone/>
                      </a:pPr>
                      <a:r>
                        <a:rPr b="1" lang="en">
                          <a:latin typeface="Calibri"/>
                          <a:ea typeface="Calibri"/>
                          <a:cs typeface="Calibri"/>
                          <a:sym typeface="Calibri"/>
                        </a:rPr>
                        <a:t>Financial Aid Award Letter</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Information provided by a school that describes any financial aid being offered and the amount the student and their family will be responsible for paying.</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9125">
                <a:tc>
                  <a:txBody>
                    <a:bodyPr/>
                    <a:lstStyle/>
                    <a:p>
                      <a:pPr indent="0" lvl="0" marL="0" rtl="0" algn="l">
                        <a:spcBef>
                          <a:spcPts val="0"/>
                        </a:spcBef>
                        <a:spcAft>
                          <a:spcPts val="0"/>
                        </a:spcAft>
                        <a:buNone/>
                      </a:pPr>
                      <a:r>
                        <a:rPr b="1" lang="en">
                          <a:latin typeface="Calibri"/>
                          <a:ea typeface="Calibri"/>
                          <a:cs typeface="Calibri"/>
                          <a:sym typeface="Calibri"/>
                        </a:rPr>
                        <a:t>Grant</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Payment made for a person’s higher education or training costs, often given based on financial need; does not require repayment.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81225">
                <a:tc>
                  <a:txBody>
                    <a:bodyPr/>
                    <a:lstStyle/>
                    <a:p>
                      <a:pPr indent="0" lvl="0" marL="0" rtl="0" algn="l">
                        <a:spcBef>
                          <a:spcPts val="0"/>
                        </a:spcBef>
                        <a:spcAft>
                          <a:spcPts val="0"/>
                        </a:spcAft>
                        <a:buNone/>
                      </a:pPr>
                      <a:r>
                        <a:rPr b="1" lang="en">
                          <a:latin typeface="Calibri"/>
                          <a:ea typeface="Calibri"/>
                          <a:cs typeface="Calibri"/>
                          <a:sym typeface="Calibri"/>
                        </a:rPr>
                        <a:t>Human Capital</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The economic value of a person’s skills, knowledge, and abilities.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 Glossary of Key Terms (continued)</a:t>
            </a:r>
            <a:endParaRPr/>
          </a:p>
        </p:txBody>
      </p:sp>
      <p:graphicFrame>
        <p:nvGraphicFramePr>
          <p:cNvPr id="417" name="Google Shape;417;p54"/>
          <p:cNvGraphicFramePr/>
          <p:nvPr/>
        </p:nvGraphicFramePr>
        <p:xfrm>
          <a:off x="576075" y="1828806"/>
          <a:ext cx="3000000" cy="3000000"/>
        </p:xfrm>
        <a:graphic>
          <a:graphicData uri="http://schemas.openxmlformats.org/drawingml/2006/table">
            <a:tbl>
              <a:tblPr>
                <a:noFill/>
                <a:tableStyleId>{5520E305-C4B0-42CB-AC8F-7BC8C392BFFF}</a:tableStyleId>
              </a:tblPr>
              <a:tblGrid>
                <a:gridCol w="1333275"/>
                <a:gridCol w="2278025"/>
                <a:gridCol w="3018100"/>
              </a:tblGrid>
              <a:tr h="3890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00300">
                <a:tc>
                  <a:txBody>
                    <a:bodyPr/>
                    <a:lstStyle/>
                    <a:p>
                      <a:pPr indent="0" lvl="0" marL="0" rtl="0" algn="l">
                        <a:spcBef>
                          <a:spcPts val="0"/>
                        </a:spcBef>
                        <a:spcAft>
                          <a:spcPts val="0"/>
                        </a:spcAft>
                        <a:buNone/>
                      </a:pPr>
                      <a:r>
                        <a:rPr b="1" lang="en">
                          <a:latin typeface="Calibri"/>
                          <a:ea typeface="Calibri"/>
                          <a:cs typeface="Calibri"/>
                          <a:sym typeface="Calibri"/>
                        </a:rPr>
                        <a:t>Income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Money received, especially on a regular basis, for work or through investments.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00300">
                <a:tc>
                  <a:txBody>
                    <a:bodyPr/>
                    <a:lstStyle/>
                    <a:p>
                      <a:pPr indent="0" lvl="0" marL="0" rtl="0" algn="l">
                        <a:spcBef>
                          <a:spcPts val="0"/>
                        </a:spcBef>
                        <a:spcAft>
                          <a:spcPts val="0"/>
                        </a:spcAft>
                        <a:buNone/>
                      </a:pPr>
                      <a:r>
                        <a:rPr b="1" lang="en">
                          <a:latin typeface="Calibri"/>
                          <a:ea typeface="Calibri"/>
                          <a:cs typeface="Calibri"/>
                          <a:sym typeface="Calibri"/>
                        </a:rPr>
                        <a:t>Job Outlook</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projected percent change in employment over a specific period.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00300">
                <a:tc>
                  <a:txBody>
                    <a:bodyPr/>
                    <a:lstStyle/>
                    <a:p>
                      <a:pPr indent="0" lvl="0" marL="0" rtl="0" algn="l">
                        <a:spcBef>
                          <a:spcPts val="0"/>
                        </a:spcBef>
                        <a:spcAft>
                          <a:spcPts val="0"/>
                        </a:spcAft>
                        <a:buNone/>
                      </a:pPr>
                      <a:r>
                        <a:rPr b="1" lang="en">
                          <a:latin typeface="Calibri"/>
                          <a:ea typeface="Calibri"/>
                          <a:cs typeface="Calibri"/>
                          <a:sym typeface="Calibri"/>
                        </a:rPr>
                        <a:t>Loan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sum of money borrowed from a bank or other financial institution that is expected to be paid back with interest.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56975">
                <a:tc>
                  <a:txBody>
                    <a:bodyPr/>
                    <a:lstStyle/>
                    <a:p>
                      <a:pPr indent="0" lvl="0" marL="0" rtl="0" algn="l">
                        <a:spcBef>
                          <a:spcPts val="0"/>
                        </a:spcBef>
                        <a:spcAft>
                          <a:spcPts val="0"/>
                        </a:spcAft>
                        <a:buNone/>
                      </a:pPr>
                      <a:r>
                        <a:rPr b="1" lang="en">
                          <a:latin typeface="Calibri"/>
                          <a:ea typeface="Calibri"/>
                          <a:cs typeface="Calibri"/>
                          <a:sym typeface="Calibri"/>
                        </a:rPr>
                        <a:t>Net Costs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amount a student and </a:t>
                      </a:r>
                      <a:r>
                        <a:rPr lang="en" sz="1200">
                          <a:latin typeface="Calibri"/>
                          <a:ea typeface="Calibri"/>
                          <a:cs typeface="Calibri"/>
                          <a:sym typeface="Calibri"/>
                        </a:rPr>
                        <a:t>their</a:t>
                      </a:r>
                      <a:r>
                        <a:rPr lang="en" sz="1200">
                          <a:latin typeface="Calibri"/>
                          <a:ea typeface="Calibri"/>
                          <a:cs typeface="Calibri"/>
                          <a:sym typeface="Calibri"/>
                        </a:rPr>
                        <a:t> family is responsible for paying at a particular school for a period of one year; equals the cost of attendance minus total grants and scholarships.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00300">
                <a:tc>
                  <a:txBody>
                    <a:bodyPr/>
                    <a:lstStyle/>
                    <a:p>
                      <a:pPr indent="0" lvl="0" marL="0" rtl="0" algn="l">
                        <a:spcBef>
                          <a:spcPts val="0"/>
                        </a:spcBef>
                        <a:spcAft>
                          <a:spcPts val="0"/>
                        </a:spcAft>
                        <a:buNone/>
                      </a:pPr>
                      <a:r>
                        <a:rPr b="1" lang="en">
                          <a:latin typeface="Calibri"/>
                          <a:ea typeface="Calibri"/>
                          <a:cs typeface="Calibri"/>
                          <a:sym typeface="Calibri"/>
                        </a:rPr>
                        <a:t>Pell Grant</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A grant provided by the U.S. federal government to college students based on financial need.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7400">
                <a:tc>
                  <a:txBody>
                    <a:bodyPr/>
                    <a:lstStyle/>
                    <a:p>
                      <a:pPr indent="0" lvl="0" marL="0" rtl="0" algn="l">
                        <a:spcBef>
                          <a:spcPts val="0"/>
                        </a:spcBef>
                        <a:spcAft>
                          <a:spcPts val="0"/>
                        </a:spcAft>
                        <a:buNone/>
                      </a:pPr>
                      <a:r>
                        <a:rPr b="1" lang="en">
                          <a:latin typeface="Calibri"/>
                          <a:ea typeface="Calibri"/>
                          <a:cs typeface="Calibri"/>
                          <a:sym typeface="Calibri"/>
                        </a:rPr>
                        <a:t>Private Student Loan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A loan issued by private lenders (banks and other financial institutions as opposed to the government) to help students pay for higher education.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00300">
                <a:tc>
                  <a:txBody>
                    <a:bodyPr/>
                    <a:lstStyle/>
                    <a:p>
                      <a:pPr indent="0" lvl="0" marL="0" rtl="0" algn="l">
                        <a:spcBef>
                          <a:spcPts val="0"/>
                        </a:spcBef>
                        <a:spcAft>
                          <a:spcPts val="0"/>
                        </a:spcAft>
                        <a:buClr>
                          <a:srgbClr val="000000"/>
                        </a:buClr>
                        <a:buSzPts val="1100"/>
                        <a:buFont typeface="Arial"/>
                        <a:buNone/>
                      </a:pPr>
                      <a:r>
                        <a:rPr b="1" lang="en">
                          <a:latin typeface="Calibri"/>
                          <a:ea typeface="Calibri"/>
                          <a:cs typeface="Calibri"/>
                          <a:sym typeface="Calibri"/>
                        </a:rPr>
                        <a:t>Return on Investment </a:t>
                      </a:r>
                      <a:endParaRPr b="1">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b="1" lang="en">
                          <a:latin typeface="Calibri"/>
                          <a:ea typeface="Calibri"/>
                          <a:cs typeface="Calibri"/>
                          <a:sym typeface="Calibri"/>
                        </a:rPr>
                        <a:t>(of Education)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The additional amount a person can expect to earn following education minus the cost of that education, also known as ROI.</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a:t>
            </a:r>
            <a:r>
              <a:rPr lang="en"/>
              <a:t> in conjunction with the </a:t>
            </a:r>
            <a:r>
              <a:rPr lang="en" u="sng">
                <a:solidFill>
                  <a:schemeClr val="hlink"/>
                </a:solidFill>
                <a:hlinkClick r:id="rId3"/>
              </a:rPr>
              <a:t>Exploring Earning Potential</a:t>
            </a:r>
            <a:r>
              <a:rPr lang="en"/>
              <a:t> self-paced module.</a:t>
            </a:r>
            <a:endParaRPr/>
          </a:p>
        </p:txBody>
      </p:sp>
      <p:graphicFrame>
        <p:nvGraphicFramePr>
          <p:cNvPr id="112" name="Google Shape;112;p19"/>
          <p:cNvGraphicFramePr/>
          <p:nvPr/>
        </p:nvGraphicFramePr>
        <p:xfrm>
          <a:off x="575972" y="1508760"/>
          <a:ext cx="3000000" cy="3000000"/>
        </p:xfrm>
        <a:graphic>
          <a:graphicData uri="http://schemas.openxmlformats.org/drawingml/2006/table">
            <a:tbl>
              <a:tblPr>
                <a:noFill/>
                <a:tableStyleId>{5520E305-C4B0-42CB-AC8F-7BC8C392BFFF}</a:tableStyleId>
              </a:tblPr>
              <a:tblGrid>
                <a:gridCol w="3314700"/>
                <a:gridCol w="3314700"/>
              </a:tblGrid>
              <a:tr h="2051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hobbies or interests do you have that could lead to a career?</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2051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Hobby or Interest</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Potential Career(s)</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253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253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253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3" name="Google Shape;113;p19"/>
          <p:cNvGraphicFramePr/>
          <p:nvPr/>
        </p:nvGraphicFramePr>
        <p:xfrm>
          <a:off x="576063" y="4179560"/>
          <a:ext cx="3000000" cy="3000000"/>
        </p:xfrm>
        <a:graphic>
          <a:graphicData uri="http://schemas.openxmlformats.org/drawingml/2006/table">
            <a:tbl>
              <a:tblPr>
                <a:noFill/>
                <a:tableStyleId>{5520E305-C4B0-42CB-AC8F-7BC8C392BFFF}</a:tableStyleId>
              </a:tblPr>
              <a:tblGrid>
                <a:gridCol w="2982325"/>
                <a:gridCol w="3647075"/>
              </a:tblGrid>
              <a:tr h="598475">
                <a:tc gridSpan="2">
                  <a:txBody>
                    <a:bodyPr/>
                    <a:lstStyle/>
                    <a:p>
                      <a:pPr indent="0" lvl="0" marL="0" rtl="0" algn="l">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Many factors influence a person’s selection of a career. Order the factors below from most to least important.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731500">
                <a:tc>
                  <a:txBody>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Topic of interest</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Where you’ll work</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Ability to make a difference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When you will work</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Your earning potential</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Ability to get a job</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4" name="Google Shape;114;p19"/>
          <p:cNvGraphicFramePr/>
          <p:nvPr/>
        </p:nvGraphicFramePr>
        <p:xfrm>
          <a:off x="575975" y="5520635"/>
          <a:ext cx="3000000" cy="3000000"/>
        </p:xfrm>
        <a:graphic>
          <a:graphicData uri="http://schemas.openxmlformats.org/drawingml/2006/table">
            <a:tbl>
              <a:tblPr>
                <a:noFill/>
                <a:tableStyleId>{5520E305-C4B0-42CB-AC8F-7BC8C392BFFF}</a:tableStyleId>
              </a:tblPr>
              <a:tblGrid>
                <a:gridCol w="1059525"/>
                <a:gridCol w="5569875"/>
              </a:tblGrid>
              <a:tr h="711950">
                <a:tc>
                  <a:txBody>
                    <a:bodyPr/>
                    <a:lstStyle/>
                    <a:p>
                      <a:pPr indent="0" lvl="0" marL="0" rtl="0" algn="ctr">
                        <a:spcBef>
                          <a:spcPts val="0"/>
                        </a:spcBef>
                        <a:spcAft>
                          <a:spcPts val="0"/>
                        </a:spcAft>
                        <a:buNone/>
                      </a:pPr>
                      <a:r>
                        <a:rPr b="1" lang="en" sz="1200">
                          <a:latin typeface="Calibri"/>
                          <a:ea typeface="Calibri"/>
                          <a:cs typeface="Calibri"/>
                          <a:sym typeface="Calibri"/>
                        </a:rPr>
                        <a:t>Most</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961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8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8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875">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875">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Least</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 Glossary of Key Terms (continued)</a:t>
            </a:r>
            <a:endParaRPr/>
          </a:p>
        </p:txBody>
      </p:sp>
      <p:graphicFrame>
        <p:nvGraphicFramePr>
          <p:cNvPr id="423" name="Google Shape;423;p55"/>
          <p:cNvGraphicFramePr/>
          <p:nvPr/>
        </p:nvGraphicFramePr>
        <p:xfrm>
          <a:off x="576075" y="1828806"/>
          <a:ext cx="3000000" cy="3000000"/>
        </p:xfrm>
        <a:graphic>
          <a:graphicData uri="http://schemas.openxmlformats.org/drawingml/2006/table">
            <a:tbl>
              <a:tblPr>
                <a:noFill/>
                <a:tableStyleId>{5520E305-C4B0-42CB-AC8F-7BC8C392BFFF}</a:tableStyleId>
              </a:tblPr>
              <a:tblGrid>
                <a:gridCol w="1333275"/>
                <a:gridCol w="2278025"/>
                <a:gridCol w="3018100"/>
              </a:tblGrid>
              <a:tr h="4005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46225">
                <a:tc>
                  <a:txBody>
                    <a:bodyPr/>
                    <a:lstStyle/>
                    <a:p>
                      <a:pPr indent="0" lvl="0" marL="0" rtl="0" algn="l">
                        <a:spcBef>
                          <a:spcPts val="0"/>
                        </a:spcBef>
                        <a:spcAft>
                          <a:spcPts val="0"/>
                        </a:spcAft>
                        <a:buNone/>
                      </a:pPr>
                      <a:r>
                        <a:rPr b="1" lang="en">
                          <a:latin typeface="Calibri"/>
                          <a:ea typeface="Calibri"/>
                          <a:cs typeface="Calibri"/>
                          <a:sym typeface="Calibri"/>
                        </a:rPr>
                        <a:t>Room and Board</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Money charged by schools to cover housing and meals.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09100">
                <a:tc>
                  <a:txBody>
                    <a:bodyPr/>
                    <a:lstStyle/>
                    <a:p>
                      <a:pPr indent="0" lvl="0" marL="0" rtl="0" algn="l">
                        <a:spcBef>
                          <a:spcPts val="0"/>
                        </a:spcBef>
                        <a:spcAft>
                          <a:spcPts val="0"/>
                        </a:spcAft>
                        <a:buNone/>
                      </a:pPr>
                      <a:r>
                        <a:rPr b="1" lang="en">
                          <a:latin typeface="Calibri"/>
                          <a:ea typeface="Calibri"/>
                          <a:cs typeface="Calibri"/>
                          <a:sym typeface="Calibri"/>
                        </a:rPr>
                        <a:t>Scholarship</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Payment made for a person’s higher education or training costs, often earned because of an academic or other achievement; does not require repayment.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09100">
                <a:tc>
                  <a:txBody>
                    <a:bodyPr/>
                    <a:lstStyle/>
                    <a:p>
                      <a:pPr indent="0" lvl="0" marL="0" rtl="0" algn="l">
                        <a:spcBef>
                          <a:spcPts val="0"/>
                        </a:spcBef>
                        <a:spcAft>
                          <a:spcPts val="0"/>
                        </a:spcAft>
                        <a:buNone/>
                      </a:pPr>
                      <a:r>
                        <a:rPr b="1" lang="en">
                          <a:latin typeface="Calibri"/>
                          <a:ea typeface="Calibri"/>
                          <a:cs typeface="Calibri"/>
                          <a:sym typeface="Calibri"/>
                        </a:rPr>
                        <a:t>Student aid Index</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A number colleges use to determine how much financial aid a student will receive based on information submitted in the FAFSA, also called SAI.</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46225">
                <a:tc>
                  <a:txBody>
                    <a:bodyPr/>
                    <a:lstStyle/>
                    <a:p>
                      <a:pPr indent="0" lvl="0" marL="0" rtl="0" algn="l">
                        <a:spcBef>
                          <a:spcPts val="0"/>
                        </a:spcBef>
                        <a:spcAft>
                          <a:spcPts val="0"/>
                        </a:spcAft>
                        <a:buNone/>
                      </a:pPr>
                      <a:r>
                        <a:rPr b="1" lang="en">
                          <a:latin typeface="Calibri"/>
                          <a:ea typeface="Calibri"/>
                          <a:cs typeface="Calibri"/>
                          <a:sym typeface="Calibri"/>
                        </a:rPr>
                        <a:t>Student Loan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A loan that helps students pay for higher education.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46225">
                <a:tc>
                  <a:txBody>
                    <a:bodyPr/>
                    <a:lstStyle/>
                    <a:p>
                      <a:pPr indent="0" lvl="0" marL="0" rtl="0" algn="l">
                        <a:spcBef>
                          <a:spcPts val="0"/>
                        </a:spcBef>
                        <a:spcAft>
                          <a:spcPts val="0"/>
                        </a:spcAft>
                        <a:buNone/>
                      </a:pPr>
                      <a:r>
                        <a:rPr b="1" lang="en">
                          <a:latin typeface="Calibri"/>
                          <a:ea typeface="Calibri"/>
                          <a:cs typeface="Calibri"/>
                          <a:sym typeface="Calibri"/>
                        </a:rPr>
                        <a:t>Trade School</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Also known as a technical or vocational school, a trade school offers hands-on training in skills related to specific jobs.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46225">
                <a:tc>
                  <a:txBody>
                    <a:bodyPr/>
                    <a:lstStyle/>
                    <a:p>
                      <a:pPr indent="0" lvl="0" marL="0" rtl="0" algn="l">
                        <a:spcBef>
                          <a:spcPts val="0"/>
                        </a:spcBef>
                        <a:spcAft>
                          <a:spcPts val="0"/>
                        </a:spcAft>
                        <a:buNone/>
                      </a:pPr>
                      <a:r>
                        <a:rPr b="1" lang="en">
                          <a:latin typeface="Calibri"/>
                          <a:ea typeface="Calibri"/>
                          <a:cs typeface="Calibri"/>
                          <a:sym typeface="Calibri"/>
                        </a:rPr>
                        <a:t>Tuition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Money charged by schools to cover instruction.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62200">
                <a:tc>
                  <a:txBody>
                    <a:bodyPr/>
                    <a:lstStyle/>
                    <a:p>
                      <a:pPr indent="0" lvl="0" marL="0" rtl="0" algn="l">
                        <a:spcBef>
                          <a:spcPts val="0"/>
                        </a:spcBef>
                        <a:spcAft>
                          <a:spcPts val="0"/>
                        </a:spcAft>
                        <a:buNone/>
                      </a:pPr>
                      <a:r>
                        <a:rPr b="1" lang="en">
                          <a:latin typeface="Calibri"/>
                          <a:ea typeface="Calibri"/>
                          <a:cs typeface="Calibri"/>
                          <a:sym typeface="Calibri"/>
                        </a:rPr>
                        <a:t>Work Study</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program that allows students to earn money by doing a job while also fully participating in school</a:t>
                      </a:r>
                      <a:r>
                        <a:rPr lang="en" sz="1200">
                          <a:latin typeface="Calibri"/>
                          <a:ea typeface="Calibri"/>
                          <a:cs typeface="Calibri"/>
                          <a:sym typeface="Calibri"/>
                        </a:rPr>
                        <a: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 Personal Action Plan</a:t>
            </a:r>
            <a:endParaRPr/>
          </a:p>
        </p:txBody>
      </p:sp>
      <p:graphicFrame>
        <p:nvGraphicFramePr>
          <p:cNvPr id="429" name="Google Shape;429;p56"/>
          <p:cNvGraphicFramePr/>
          <p:nvPr/>
        </p:nvGraphicFramePr>
        <p:xfrm>
          <a:off x="576075" y="1828806"/>
          <a:ext cx="3000000" cy="3000000"/>
        </p:xfrm>
        <a:graphic>
          <a:graphicData uri="http://schemas.openxmlformats.org/drawingml/2006/table">
            <a:tbl>
              <a:tblPr>
                <a:noFill/>
                <a:tableStyleId>{5520E305-C4B0-42CB-AC8F-7BC8C392BFFF}</a:tableStyleId>
              </a:tblPr>
              <a:tblGrid>
                <a:gridCol w="3990600"/>
                <a:gridCol w="879575"/>
                <a:gridCol w="879575"/>
                <a:gridCol w="879575"/>
              </a:tblGrid>
              <a:tr h="706725">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Consider each of the topics addressed in this unit. Which actions will you take to use financial services?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8625">
                <a:tc>
                  <a:txBody>
                    <a:bodyPr/>
                    <a:lstStyle/>
                    <a:p>
                      <a:pPr indent="0" lvl="0" marL="0" rtl="0" algn="l">
                        <a:spcBef>
                          <a:spcPts val="0"/>
                        </a:spcBef>
                        <a:spcAft>
                          <a:spcPts val="0"/>
                        </a:spcAft>
                        <a:buNone/>
                      </a:pPr>
                      <a:r>
                        <a:rPr b="1" lang="en" sz="1200">
                          <a:latin typeface="Calibri"/>
                          <a:ea typeface="Calibri"/>
                          <a:cs typeface="Calibri"/>
                          <a:sym typeface="Calibri"/>
                        </a:rPr>
                        <a:t>I have explored careers that interest me.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latin typeface="Calibri"/>
                          <a:ea typeface="Calibri"/>
                          <a:cs typeface="Calibri"/>
                          <a:sym typeface="Calibri"/>
                        </a:rPr>
                        <a:t>I have investigated the job outlook for careers of interest.</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Clr>
                          <a:srgbClr val="000000"/>
                        </a:buClr>
                        <a:buSzPts val="2200"/>
                        <a:buFont typeface="Arial"/>
                        <a:buNone/>
                      </a:pPr>
                      <a:r>
                        <a:rPr b="1" lang="en" sz="1200">
                          <a:latin typeface="Calibri"/>
                          <a:ea typeface="Calibri"/>
                          <a:cs typeface="Calibri"/>
                          <a:sym typeface="Calibri"/>
                        </a:rPr>
                        <a:t>I know about how much I can expect to earn in the career(s) I am considering.</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latin typeface="Calibri"/>
                          <a:ea typeface="Calibri"/>
                          <a:cs typeface="Calibri"/>
                          <a:sym typeface="Calibri"/>
                        </a:rPr>
                        <a:t>I have considered ways to increase my earning capacity.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latin typeface="Calibri"/>
                          <a:ea typeface="Calibri"/>
                          <a:cs typeface="Calibri"/>
                          <a:sym typeface="Calibri"/>
                        </a:rPr>
                        <a:t>I know about how much any education or training I plan to pursue beyond college will cost me.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latin typeface="Calibri"/>
                          <a:ea typeface="Calibri"/>
                          <a:cs typeface="Calibri"/>
                          <a:sym typeface="Calibri"/>
                        </a:rPr>
                        <a:t>I have estimated how much federal student aid I might be eligible to receive.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430" name="Google Shape;430;p56"/>
          <p:cNvGraphicFramePr/>
          <p:nvPr/>
        </p:nvGraphicFramePr>
        <p:xfrm>
          <a:off x="576072" y="6304700"/>
          <a:ext cx="3000000" cy="3000000"/>
        </p:xfrm>
        <a:graphic>
          <a:graphicData uri="http://schemas.openxmlformats.org/drawingml/2006/table">
            <a:tbl>
              <a:tblPr>
                <a:noFill/>
                <a:tableStyleId>{5520E305-C4B0-42CB-AC8F-7BC8C392BFFF}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553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a:t>
            </a:r>
            <a:r>
              <a:rPr lang="en"/>
              <a:t>: Continuing the Conversation at Home</a:t>
            </a:r>
            <a:endParaRPr/>
          </a:p>
        </p:txBody>
      </p:sp>
      <p:sp>
        <p:nvSpPr>
          <p:cNvPr id="436" name="Google Shape;436;p57"/>
          <p:cNvSpPr txBox="1"/>
          <p:nvPr>
            <p:ph idx="1" type="body"/>
          </p:nvPr>
        </p:nvSpPr>
        <p:spPr>
          <a:xfrm>
            <a:off x="576075" y="1828800"/>
            <a:ext cx="6629400" cy="1047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Families often approach conversations about money very differently. Some might welcome them, while others avoid the topic as much as possible. Review the questions below. With whom could you have each conversation? How might you approach the conversations? </a:t>
            </a:r>
            <a:endParaRPr b="1"/>
          </a:p>
        </p:txBody>
      </p:sp>
      <p:graphicFrame>
        <p:nvGraphicFramePr>
          <p:cNvPr id="437" name="Google Shape;437;p57"/>
          <p:cNvGraphicFramePr/>
          <p:nvPr/>
        </p:nvGraphicFramePr>
        <p:xfrm>
          <a:off x="576083" y="2875687"/>
          <a:ext cx="3000000" cy="3000000"/>
        </p:xfrm>
        <a:graphic>
          <a:graphicData uri="http://schemas.openxmlformats.org/drawingml/2006/table">
            <a:tbl>
              <a:tblPr>
                <a:noFill/>
                <a:tableStyleId>{5520E305-C4B0-42CB-AC8F-7BC8C392BFFF}</a:tableStyleId>
              </a:tblPr>
              <a:tblGrid>
                <a:gridCol w="4350900"/>
                <a:gridCol w="2278500"/>
              </a:tblGrid>
              <a:tr h="347575">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23025">
                <a:tc>
                  <a:txBody>
                    <a:bodyPr/>
                    <a:lstStyle/>
                    <a:p>
                      <a:pPr indent="0" lvl="0" marL="0" rtl="0" algn="l">
                        <a:spcBef>
                          <a:spcPts val="0"/>
                        </a:spcBef>
                        <a:spcAft>
                          <a:spcPts val="0"/>
                        </a:spcAft>
                        <a:buNone/>
                      </a:pPr>
                      <a:r>
                        <a:rPr b="1" lang="en" sz="1200">
                          <a:latin typeface="Calibri"/>
                          <a:ea typeface="Calibri"/>
                          <a:cs typeface="Calibri"/>
                          <a:sym typeface="Calibri"/>
                        </a:rPr>
                        <a:t>Earning Potential</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steps have you taken to increase your earning potential in the past?</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Have you ever asked for a raise?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Have you ever switched jobs in order to earn more?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How important is pay when considering job options?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443900">
                <a:tc>
                  <a:txBody>
                    <a:bodyPr/>
                    <a:lstStyle/>
                    <a:p>
                      <a:pPr indent="0" lvl="0" marL="0" rtl="0" algn="l">
                        <a:spcBef>
                          <a:spcPts val="0"/>
                        </a:spcBef>
                        <a:spcAft>
                          <a:spcPts val="0"/>
                        </a:spcAft>
                        <a:buNone/>
                      </a:pPr>
                      <a:r>
                        <a:rPr b="1" lang="en" sz="1200">
                          <a:latin typeface="Calibri"/>
                          <a:ea typeface="Calibri"/>
                          <a:cs typeface="Calibri"/>
                          <a:sym typeface="Calibri"/>
                        </a:rPr>
                        <a:t>Career Options</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was your first job?</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How did you decide what career path to follow? What careers did you consider? Did you ever change your mind?</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factors should I consider when choosing a career?</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Did you feel pressured by anyone to choose the career that you did?</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jobs have you seen go away, change, or be created?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83475">
                <a:tc>
                  <a:txBody>
                    <a:bodyPr/>
                    <a:lstStyle/>
                    <a:p>
                      <a:pPr indent="0" lvl="0" marL="0" rtl="0" algn="l">
                        <a:spcBef>
                          <a:spcPts val="0"/>
                        </a:spcBef>
                        <a:spcAft>
                          <a:spcPts val="0"/>
                        </a:spcAft>
                        <a:buNone/>
                      </a:pPr>
                      <a:r>
                        <a:rPr b="1" lang="en" sz="1200">
                          <a:latin typeface="Calibri"/>
                          <a:ea typeface="Calibri"/>
                          <a:cs typeface="Calibri"/>
                          <a:sym typeface="Calibri"/>
                        </a:rPr>
                        <a:t>Education and Training Beyond High School</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are your feelings about education and training beyond high school?</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Are there schools or training programs that you think </a:t>
                      </a:r>
                      <a:r>
                        <a:rPr lang="en" sz="1200">
                          <a:latin typeface="Calibri"/>
                          <a:ea typeface="Calibri"/>
                          <a:cs typeface="Calibri"/>
                          <a:sym typeface="Calibri"/>
                        </a:rPr>
                        <a:t>I</a:t>
                      </a:r>
                      <a:r>
                        <a:rPr lang="en" sz="1200">
                          <a:latin typeface="Calibri"/>
                          <a:ea typeface="Calibri"/>
                          <a:cs typeface="Calibri"/>
                          <a:sym typeface="Calibri"/>
                        </a:rPr>
                        <a:t> should consider?</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factors would you recommend considering when deciding to get more education or training?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604350">
                <a:tc>
                  <a:txBody>
                    <a:bodyPr/>
                    <a:lstStyle/>
                    <a:p>
                      <a:pPr indent="0" lvl="0" marL="0" rtl="0" algn="l">
                        <a:spcBef>
                          <a:spcPts val="0"/>
                        </a:spcBef>
                        <a:spcAft>
                          <a:spcPts val="0"/>
                        </a:spcAft>
                        <a:buNone/>
                      </a:pPr>
                      <a:r>
                        <a:rPr b="1" lang="en" sz="1200">
                          <a:latin typeface="Calibri"/>
                          <a:ea typeface="Calibri"/>
                          <a:cs typeface="Calibri"/>
                          <a:sym typeface="Calibri"/>
                        </a:rPr>
                        <a:t>Ways to Finance Further Education</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Did you or anyone you know borrow money to pay for education?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Do you think it is worth getting loans to pay for an education?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money has been saved, if any, for me to pursue more education?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Which do you think is most important when selecting a college: cost, academics, location, something else?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3</a:t>
            </a:r>
            <a:r>
              <a:rPr lang="en"/>
              <a:t>: Dig Deeper</a:t>
            </a:r>
            <a:endParaRPr/>
          </a:p>
        </p:txBody>
      </p:sp>
      <p:sp>
        <p:nvSpPr>
          <p:cNvPr id="443" name="Google Shape;443;p58"/>
          <p:cNvSpPr txBox="1"/>
          <p:nvPr>
            <p:ph idx="1" type="body"/>
          </p:nvPr>
        </p:nvSpPr>
        <p:spPr>
          <a:xfrm>
            <a:off x="576075" y="1828800"/>
            <a:ext cx="6629400" cy="615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Interested in learning more about the topics covered in this unit? Consider exploring one or more of the following questions.</a:t>
            </a:r>
            <a:endParaRPr b="1"/>
          </a:p>
        </p:txBody>
      </p:sp>
      <p:graphicFrame>
        <p:nvGraphicFramePr>
          <p:cNvPr id="444" name="Google Shape;444;p58"/>
          <p:cNvGraphicFramePr/>
          <p:nvPr/>
        </p:nvGraphicFramePr>
        <p:xfrm>
          <a:off x="576083" y="2443687"/>
          <a:ext cx="3000000" cy="3000000"/>
        </p:xfrm>
        <a:graphic>
          <a:graphicData uri="http://schemas.openxmlformats.org/drawingml/2006/table">
            <a:tbl>
              <a:tblPr>
                <a:noFill/>
                <a:tableStyleId>{5520E305-C4B0-42CB-AC8F-7BC8C392BFFF}</a:tableStyleId>
              </a:tblPr>
              <a:tblGrid>
                <a:gridCol w="4350925"/>
                <a:gridCol w="2278475"/>
              </a:tblGrid>
              <a:tr h="38560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607875">
                <a:tc>
                  <a:txBody>
                    <a:bodyPr/>
                    <a:lstStyle/>
                    <a:p>
                      <a:pPr indent="0" lvl="0" marL="0" rtl="0" algn="l">
                        <a:spcBef>
                          <a:spcPts val="0"/>
                        </a:spcBef>
                        <a:spcAft>
                          <a:spcPts val="0"/>
                        </a:spcAft>
                        <a:buNone/>
                      </a:pPr>
                      <a:r>
                        <a:rPr b="1" lang="en" sz="1200">
                          <a:latin typeface="Calibri"/>
                          <a:ea typeface="Calibri"/>
                          <a:cs typeface="Calibri"/>
                          <a:sym typeface="Calibri"/>
                        </a:rPr>
                        <a:t>Earning Potential</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are the highest paying jobs in your region, state, and the nation?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jobs require little education but have above average pay?</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Is it worth moving to a place where incomes are higher after taking into consideration the cost of living?</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607875">
                <a:tc>
                  <a:txBody>
                    <a:bodyPr/>
                    <a:lstStyle/>
                    <a:p>
                      <a:pPr indent="0" lvl="0" marL="0" rtl="0" algn="l">
                        <a:spcBef>
                          <a:spcPts val="0"/>
                        </a:spcBef>
                        <a:spcAft>
                          <a:spcPts val="0"/>
                        </a:spcAft>
                        <a:buNone/>
                      </a:pPr>
                      <a:r>
                        <a:rPr b="1" lang="en" sz="1200">
                          <a:latin typeface="Calibri"/>
                          <a:ea typeface="Calibri"/>
                          <a:cs typeface="Calibri"/>
                          <a:sym typeface="Calibri"/>
                        </a:rPr>
                        <a:t>Career Options</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occupations are expected to see an increase in demand over the next decade or so?</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are the most common jobs in your area?</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occupations are likely to decrease or go away because of changes in technology, demographics, etc.?</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607875">
                <a:tc>
                  <a:txBody>
                    <a:bodyPr/>
                    <a:lstStyle/>
                    <a:p>
                      <a:pPr indent="0" lvl="0" marL="0" rtl="0" algn="l">
                        <a:spcBef>
                          <a:spcPts val="0"/>
                        </a:spcBef>
                        <a:spcAft>
                          <a:spcPts val="0"/>
                        </a:spcAft>
                        <a:buNone/>
                      </a:pPr>
                      <a:r>
                        <a:rPr b="1" lang="en" sz="1200">
                          <a:latin typeface="Calibri"/>
                          <a:ea typeface="Calibri"/>
                          <a:cs typeface="Calibri"/>
                          <a:sym typeface="Calibri"/>
                        </a:rPr>
                        <a:t>Education and Training Beyond High School</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How much do 2-year and 4-year colleges near me </a:t>
                      </a:r>
                      <a:r>
                        <a:rPr lang="en" sz="1200">
                          <a:latin typeface="Calibri"/>
                          <a:ea typeface="Calibri"/>
                          <a:cs typeface="Calibri"/>
                          <a:sym typeface="Calibri"/>
                        </a:rPr>
                        <a:t>cost</a:t>
                      </a:r>
                      <a:r>
                        <a:rPr lang="en" sz="1200">
                          <a:latin typeface="Calibri"/>
                          <a:ea typeface="Calibri"/>
                          <a:cs typeface="Calibri"/>
                          <a:sym typeface="Calibri"/>
                        </a:rPr>
                        <a:t>? How does this compare to other states?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careers offer apprenticeships as a way to make money while you learn?</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How much does the school that you go to matter if you plan to study the same thing?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779775">
                <a:tc>
                  <a:txBody>
                    <a:bodyPr/>
                    <a:lstStyle/>
                    <a:p>
                      <a:pPr indent="0" lvl="0" marL="0" rtl="0" algn="l">
                        <a:spcBef>
                          <a:spcPts val="0"/>
                        </a:spcBef>
                        <a:spcAft>
                          <a:spcPts val="0"/>
                        </a:spcAft>
                        <a:buNone/>
                      </a:pPr>
                      <a:r>
                        <a:rPr b="1" lang="en" sz="1200">
                          <a:latin typeface="Calibri"/>
                          <a:ea typeface="Calibri"/>
                          <a:cs typeface="Calibri"/>
                          <a:sym typeface="Calibri"/>
                        </a:rPr>
                        <a:t>Ways to Finance Further Education</a:t>
                      </a:r>
                      <a:endParaRPr b="1"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factors are considered by the federal government when a person applies for financial aid?</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scholarships could </a:t>
                      </a:r>
                      <a:r>
                        <a:rPr lang="en" sz="1200">
                          <a:latin typeface="Calibri"/>
                          <a:ea typeface="Calibri"/>
                          <a:cs typeface="Calibri"/>
                          <a:sym typeface="Calibri"/>
                        </a:rPr>
                        <a:t>I</a:t>
                      </a:r>
                      <a:r>
                        <a:rPr lang="en" sz="1200">
                          <a:latin typeface="Calibri"/>
                          <a:ea typeface="Calibri"/>
                          <a:cs typeface="Calibri"/>
                          <a:sym typeface="Calibri"/>
                        </a:rPr>
                        <a:t> apply for to help cover education costs?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repayment plans are available to people with student loan debt?</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is the average amount of student loan debt in my states? The nation?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Exploring Earning Potential</a:t>
            </a:r>
            <a:endParaRPr/>
          </a:p>
        </p:txBody>
      </p:sp>
      <p:sp>
        <p:nvSpPr>
          <p:cNvPr id="120" name="Google Shape;120;p2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Use in conjunction with the animated video found in the </a:t>
            </a:r>
            <a:r>
              <a:rPr lang="en" u="sng">
                <a:solidFill>
                  <a:schemeClr val="hlink"/>
                </a:solidFill>
                <a:hlinkClick r:id="rId3"/>
              </a:rPr>
              <a:t>Exploring Earning Potential</a:t>
            </a:r>
            <a:r>
              <a:rPr lang="en"/>
              <a:t> self-paced module.</a:t>
            </a:r>
            <a:endParaRPr/>
          </a:p>
          <a:p>
            <a:pPr indent="0" lvl="0" marL="0" rtl="0" algn="l">
              <a:spcBef>
                <a:spcPts val="1200"/>
              </a:spcBef>
              <a:spcAft>
                <a:spcPts val="1200"/>
              </a:spcAft>
              <a:buNone/>
            </a:pPr>
            <a:r>
              <a:t/>
            </a:r>
            <a:endParaRPr/>
          </a:p>
        </p:txBody>
      </p:sp>
      <p:graphicFrame>
        <p:nvGraphicFramePr>
          <p:cNvPr id="121" name="Google Shape;121;p20"/>
          <p:cNvGraphicFramePr/>
          <p:nvPr/>
        </p:nvGraphicFramePr>
        <p:xfrm>
          <a:off x="576072" y="3777329"/>
          <a:ext cx="3000000" cy="3000000"/>
        </p:xfrm>
        <a:graphic>
          <a:graphicData uri="http://schemas.openxmlformats.org/drawingml/2006/table">
            <a:tbl>
              <a:tblPr>
                <a:noFill/>
                <a:tableStyleId>{5520E305-C4B0-42CB-AC8F-7BC8C392BFFF}</a:tableStyleId>
              </a:tblPr>
              <a:tblGrid>
                <a:gridCol w="6629400"/>
              </a:tblGrid>
              <a:tr h="1902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Identify key ideas and details from the video and write them below.</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808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22" name="Google Shape;122;p20"/>
          <p:cNvGraphicFramePr/>
          <p:nvPr/>
        </p:nvGraphicFramePr>
        <p:xfrm>
          <a:off x="576072" y="5398143"/>
          <a:ext cx="3000000" cy="3000000"/>
        </p:xfrm>
        <a:graphic>
          <a:graphicData uri="http://schemas.openxmlformats.org/drawingml/2006/table">
            <a:tbl>
              <a:tblPr>
                <a:noFill/>
                <a:tableStyleId>{5520E305-C4B0-42CB-AC8F-7BC8C392BFFF}</a:tableStyleId>
              </a:tblPr>
              <a:tblGrid>
                <a:gridCol w="1574150"/>
                <a:gridCol w="5055250"/>
              </a:tblGrid>
              <a:tr h="2428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a second time. Identify and define three key vocabulary terms in your own words.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014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Term</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Definition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014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014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014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23" name="Google Shape;123;p20"/>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watch the video from this module and answer the questions below. You’ll end up watching it three times—looking for something different each time. </a:t>
            </a:r>
            <a:endParaRPr>
              <a:latin typeface="Calibri"/>
              <a:ea typeface="Calibri"/>
              <a:cs typeface="Calibri"/>
              <a:sym typeface="Calibri"/>
            </a:endParaRPr>
          </a:p>
        </p:txBody>
      </p:sp>
      <p:pic>
        <p:nvPicPr>
          <p:cNvPr id="124" name="Google Shape;124;p20">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125" name="Google Shape;125;p20">
            <a:hlinkClick r:id="rId7"/>
          </p:cNvPr>
          <p:cNvPicPr preferRelativeResize="0"/>
          <p:nvPr/>
        </p:nvPicPr>
        <p:blipFill rotWithShape="1">
          <a:blip r:embed="rId8">
            <a:alphaModFix/>
          </a:blip>
          <a:srcRect b="1465" l="0" r="0" t="1475"/>
          <a:stretch/>
        </p:blipFill>
        <p:spPr>
          <a:xfrm>
            <a:off x="2858275" y="1836146"/>
            <a:ext cx="2647911" cy="1448627"/>
          </a:xfrm>
          <a:prstGeom prst="rect">
            <a:avLst/>
          </a:prstGeom>
          <a:noFill/>
          <a:ln>
            <a:noFill/>
          </a:ln>
        </p:spPr>
      </p:pic>
      <p:pic>
        <p:nvPicPr>
          <p:cNvPr id="126" name="Google Shape;126;p20"/>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127" name="Google Shape;127;p20"/>
          <p:cNvGraphicFramePr/>
          <p:nvPr/>
        </p:nvGraphicFramePr>
        <p:xfrm>
          <a:off x="576072" y="7792979"/>
          <a:ext cx="3000000" cy="3000000"/>
        </p:xfrm>
        <a:graphic>
          <a:graphicData uri="http://schemas.openxmlformats.org/drawingml/2006/table">
            <a:tbl>
              <a:tblPr>
                <a:noFill/>
                <a:tableStyleId>{5520E305-C4B0-42CB-AC8F-7BC8C392BFFF}</a:tableStyleId>
              </a:tblPr>
              <a:tblGrid>
                <a:gridCol w="6629400"/>
              </a:tblGrid>
              <a:tr h="1902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a third and final time. How does the video connect to what you already knew about the factors that influence earning potential?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808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2971375" y="2636450"/>
            <a:ext cx="743525" cy="514750"/>
          </a:xfrm>
          <a:prstGeom prst="rect">
            <a:avLst/>
          </a:prstGeom>
          <a:noFill/>
          <a:ln>
            <a:noFill/>
          </a:ln>
        </p:spPr>
      </p:pic>
      <p:pic>
        <p:nvPicPr>
          <p:cNvPr id="133" name="Google Shape;133;p21"/>
          <p:cNvPicPr preferRelativeResize="0"/>
          <p:nvPr/>
        </p:nvPicPr>
        <p:blipFill>
          <a:blip r:embed="rId4">
            <a:alphaModFix/>
          </a:blip>
          <a:stretch>
            <a:fillRect/>
          </a:stretch>
        </p:blipFill>
        <p:spPr>
          <a:xfrm>
            <a:off x="2971375" y="3416475"/>
            <a:ext cx="743525" cy="485823"/>
          </a:xfrm>
          <a:prstGeom prst="rect">
            <a:avLst/>
          </a:prstGeom>
          <a:noFill/>
          <a:ln>
            <a:noFill/>
          </a:ln>
        </p:spPr>
      </p:pic>
      <p:pic>
        <p:nvPicPr>
          <p:cNvPr id="134" name="Google Shape;134;p21"/>
          <p:cNvPicPr preferRelativeResize="0"/>
          <p:nvPr/>
        </p:nvPicPr>
        <p:blipFill>
          <a:blip r:embed="rId5">
            <a:alphaModFix/>
          </a:blip>
          <a:stretch>
            <a:fillRect/>
          </a:stretch>
        </p:blipFill>
        <p:spPr>
          <a:xfrm>
            <a:off x="2951400" y="4121400"/>
            <a:ext cx="783475" cy="659500"/>
          </a:xfrm>
          <a:prstGeom prst="rect">
            <a:avLst/>
          </a:prstGeom>
          <a:noFill/>
          <a:ln>
            <a:noFill/>
          </a:ln>
        </p:spPr>
      </p:pic>
      <p:graphicFrame>
        <p:nvGraphicFramePr>
          <p:cNvPr id="135" name="Google Shape;135;p21"/>
          <p:cNvGraphicFramePr/>
          <p:nvPr/>
        </p:nvGraphicFramePr>
        <p:xfrm>
          <a:off x="576063" y="5002786"/>
          <a:ext cx="3000000" cy="3000000"/>
        </p:xfrm>
        <a:graphic>
          <a:graphicData uri="http://schemas.openxmlformats.org/drawingml/2006/table">
            <a:tbl>
              <a:tblPr>
                <a:noFill/>
                <a:tableStyleId>{5520E305-C4B0-42CB-AC8F-7BC8C392BFFF}</a:tableStyleId>
              </a:tblPr>
              <a:tblGrid>
                <a:gridCol w="1168775"/>
                <a:gridCol w="1206550"/>
                <a:gridCol w="2378075"/>
                <a:gridCol w="1876000"/>
              </a:tblGrid>
              <a:tr h="1157650">
                <a:tc gridSpan="3">
                  <a:txBody>
                    <a:bodyPr/>
                    <a:lstStyle/>
                    <a:p>
                      <a:pPr indent="0" lvl="0" marL="0" marR="140733" rtl="0" algn="l">
                        <a:spcBef>
                          <a:spcPts val="0"/>
                        </a:spcBef>
                        <a:spcAft>
                          <a:spcPts val="0"/>
                        </a:spcAft>
                        <a:buNone/>
                      </a:pPr>
                      <a:r>
                        <a:rPr b="1" lang="en">
                          <a:solidFill>
                            <a:schemeClr val="lt1"/>
                          </a:solidFill>
                          <a:latin typeface="Calibri"/>
                          <a:ea typeface="Calibri"/>
                          <a:cs typeface="Calibri"/>
                          <a:sym typeface="Calibri"/>
                        </a:rPr>
                        <a:t>Check out the </a:t>
                      </a:r>
                      <a:r>
                        <a:rPr b="1" lang="en" u="sng">
                          <a:solidFill>
                            <a:schemeClr val="lt1"/>
                          </a:solidFill>
                          <a:latin typeface="Calibri"/>
                          <a:ea typeface="Calibri"/>
                          <a:cs typeface="Calibri"/>
                          <a:sym typeface="Calibri"/>
                          <a:hlinkClick r:id="rId6">
                            <a:extLst>
                              <a:ext uri="{A12FA001-AC4F-418D-AE19-62706E023703}">
                                <ahyp:hlinkClr val="tx"/>
                              </a:ext>
                            </a:extLst>
                          </a:hlinkClick>
                        </a:rPr>
                        <a:t>Occupational Outlook Handbook</a:t>
                      </a:r>
                      <a:r>
                        <a:rPr b="1" lang="en">
                          <a:solidFill>
                            <a:schemeClr val="lt1"/>
                          </a:solidFill>
                          <a:latin typeface="Calibri"/>
                          <a:ea typeface="Calibri"/>
                          <a:cs typeface="Calibri"/>
                          <a:sym typeface="Calibri"/>
                        </a:rPr>
                        <a:t> from the U.S. Bureau of Labor Statistics. Find information on three occupations of interest and fill in the table below.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a:txBody>
                    <a:bodyPr/>
                    <a:lstStyle/>
                    <a:p>
                      <a:pPr indent="0" lvl="0" marL="0" rtl="0" algn="l">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25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Occupation</a:t>
                      </a:r>
                      <a:endParaRPr b="1" sz="1200">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Median Pay</a:t>
                      </a:r>
                      <a:endParaRPr b="1" sz="1200">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Entry-Level Education</a:t>
                      </a:r>
                      <a:endParaRPr b="1" sz="1200">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Job Outlook</a:t>
                      </a:r>
                      <a:endParaRPr b="1" sz="1200">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9908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08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08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36" name="Google Shape;136;p2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Exploring Earning Potential</a:t>
            </a:r>
            <a:r>
              <a:rPr lang="en"/>
              <a:t> self-paced module.</a:t>
            </a:r>
            <a:endParaRPr/>
          </a:p>
        </p:txBody>
      </p:sp>
      <p:graphicFrame>
        <p:nvGraphicFramePr>
          <p:cNvPr id="137" name="Google Shape;137;p21"/>
          <p:cNvGraphicFramePr/>
          <p:nvPr/>
        </p:nvGraphicFramePr>
        <p:xfrm>
          <a:off x="576072" y="1508760"/>
          <a:ext cx="3000000" cy="3000000"/>
        </p:xfrm>
        <a:graphic>
          <a:graphicData uri="http://schemas.openxmlformats.org/drawingml/2006/table">
            <a:tbl>
              <a:tblPr>
                <a:noFill/>
                <a:tableStyleId>{5520E305-C4B0-42CB-AC8F-7BC8C392BFFF}</a:tableStyleId>
              </a:tblPr>
              <a:tblGrid>
                <a:gridCol w="3314700"/>
                <a:gridCol w="3314700"/>
              </a:tblGrid>
              <a:tr h="3200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In the </a:t>
                      </a:r>
                      <a:r>
                        <a:rPr b="1" i="1" lang="en">
                          <a:solidFill>
                            <a:schemeClr val="lt1"/>
                          </a:solidFill>
                          <a:latin typeface="Calibri"/>
                          <a:ea typeface="Calibri"/>
                          <a:cs typeface="Calibri"/>
                          <a:sym typeface="Calibri"/>
                        </a:rPr>
                        <a:t>Who Earns More</a:t>
                      </a:r>
                      <a:r>
                        <a:rPr b="1" lang="en">
                          <a:solidFill>
                            <a:schemeClr val="lt1"/>
                          </a:solidFill>
                          <a:latin typeface="Calibri"/>
                          <a:ea typeface="Calibri"/>
                          <a:cs typeface="Calibri"/>
                          <a:sym typeface="Calibri"/>
                        </a:rPr>
                        <a:t> section of the module, you find out which education or training is likely to lead to a higher income. What did you take away from each scenario?</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098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Scenario</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Key Takeaways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88725">
                <a:tc>
                  <a:txBody>
                    <a:bodyPr/>
                    <a:lstStyle/>
                    <a:p>
                      <a:pPr indent="0" lvl="0" marL="0" marR="822960" rtl="0" algn="l">
                        <a:spcBef>
                          <a:spcPts val="0"/>
                        </a:spcBef>
                        <a:spcAft>
                          <a:spcPts val="0"/>
                        </a:spcAft>
                        <a:buNone/>
                      </a:pPr>
                      <a:r>
                        <a:rPr lang="en" sz="1200">
                          <a:solidFill>
                            <a:schemeClr val="dk1"/>
                          </a:solidFill>
                          <a:latin typeface="Calibri"/>
                          <a:ea typeface="Calibri"/>
                          <a:cs typeface="Calibri"/>
                          <a:sym typeface="Calibri"/>
                        </a:rPr>
                        <a:t>4-Year College: Engineer or Latin Major?</a:t>
                      </a:r>
                      <a:endParaRPr sz="1200">
                        <a:solidFill>
                          <a:schemeClr val="dk1"/>
                        </a:solidFill>
                        <a:latin typeface="Calibri"/>
                        <a:ea typeface="Calibri"/>
                        <a:cs typeface="Calibri"/>
                        <a:sym typeface="Calibri"/>
                      </a:endParaRPr>
                    </a:p>
                    <a:p>
                      <a:pPr indent="0" lvl="0" marL="0" marR="82296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8725">
                <a:tc>
                  <a:txBody>
                    <a:bodyPr/>
                    <a:lstStyle/>
                    <a:p>
                      <a:pPr indent="0" lvl="0" marL="0" marR="822960" rtl="0" algn="l">
                        <a:spcBef>
                          <a:spcPts val="0"/>
                        </a:spcBef>
                        <a:spcAft>
                          <a:spcPts val="0"/>
                        </a:spcAft>
                        <a:buNone/>
                      </a:pPr>
                      <a:r>
                        <a:rPr lang="en" sz="1200">
                          <a:solidFill>
                            <a:schemeClr val="dk1"/>
                          </a:solidFill>
                          <a:latin typeface="Calibri"/>
                          <a:ea typeface="Calibri"/>
                          <a:cs typeface="Calibri"/>
                          <a:sym typeface="Calibri"/>
                        </a:rPr>
                        <a:t>2-Year College: Dental Hygienist or Veterinary Technician?</a:t>
                      </a:r>
                      <a:endParaRPr sz="1200">
                        <a:solidFill>
                          <a:schemeClr val="dk1"/>
                        </a:solidFill>
                        <a:latin typeface="Calibri"/>
                        <a:ea typeface="Calibri"/>
                        <a:cs typeface="Calibri"/>
                        <a:sym typeface="Calibri"/>
                      </a:endParaRPr>
                    </a:p>
                    <a:p>
                      <a:pPr indent="0" lvl="0" marL="0" marR="82296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8725">
                <a:tc>
                  <a:txBody>
                    <a:bodyPr/>
                    <a:lstStyle/>
                    <a:p>
                      <a:pPr indent="0" lvl="0" marL="0" marR="822960" rtl="0" algn="l">
                        <a:spcBef>
                          <a:spcPts val="0"/>
                        </a:spcBef>
                        <a:spcAft>
                          <a:spcPts val="0"/>
                        </a:spcAft>
                        <a:buNone/>
                      </a:pPr>
                      <a:r>
                        <a:rPr lang="en" sz="1200">
                          <a:solidFill>
                            <a:schemeClr val="dk1"/>
                          </a:solidFill>
                          <a:latin typeface="Calibri"/>
                          <a:ea typeface="Calibri"/>
                          <a:cs typeface="Calibri"/>
                          <a:sym typeface="Calibri"/>
                        </a:rPr>
                        <a:t>Certificate: Massage Therapist or Firefighter?</a:t>
                      </a:r>
                      <a:endParaRPr sz="1200">
                        <a:solidFill>
                          <a:schemeClr val="dk1"/>
                        </a:solidFill>
                        <a:latin typeface="Calibri"/>
                        <a:ea typeface="Calibri"/>
                        <a:cs typeface="Calibri"/>
                        <a:sym typeface="Calibri"/>
                      </a:endParaRPr>
                    </a:p>
                    <a:p>
                      <a:pPr indent="0" lvl="0" marL="0" marR="82296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38" name="Google Shape;138;p21"/>
          <p:cNvPicPr preferRelativeResize="0"/>
          <p:nvPr/>
        </p:nvPicPr>
        <p:blipFill>
          <a:blip r:embed="rId8">
            <a:alphaModFix/>
          </a:blip>
          <a:stretch>
            <a:fillRect/>
          </a:stretch>
        </p:blipFill>
        <p:spPr>
          <a:xfrm>
            <a:off x="5844200" y="5170551"/>
            <a:ext cx="848599" cy="848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p:nvPr/>
        </p:nvSpPr>
        <p:spPr>
          <a:xfrm>
            <a:off x="4568950" y="6165600"/>
            <a:ext cx="2636400" cy="3200700"/>
          </a:xfrm>
          <a:prstGeom prst="rect">
            <a:avLst/>
          </a:prstGeom>
          <a:solidFill>
            <a:srgbClr val="A0D9EA">
              <a:alpha val="2940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Exploring Earning Potential</a:t>
            </a:r>
            <a:r>
              <a:rPr lang="en"/>
              <a:t> self-paced module.</a:t>
            </a:r>
            <a:endParaRPr/>
          </a:p>
        </p:txBody>
      </p:sp>
      <p:graphicFrame>
        <p:nvGraphicFramePr>
          <p:cNvPr id="145" name="Google Shape;145;p22"/>
          <p:cNvGraphicFramePr/>
          <p:nvPr/>
        </p:nvGraphicFramePr>
        <p:xfrm>
          <a:off x="576063" y="1508760"/>
          <a:ext cx="3000000" cy="3000000"/>
        </p:xfrm>
        <a:graphic>
          <a:graphicData uri="http://schemas.openxmlformats.org/drawingml/2006/table">
            <a:tbl>
              <a:tblPr>
                <a:noFill/>
                <a:tableStyleId>{5520E305-C4B0-42CB-AC8F-7BC8C392BFFF}</a:tableStyleId>
              </a:tblPr>
              <a:tblGrid>
                <a:gridCol w="1657350"/>
                <a:gridCol w="1657350"/>
                <a:gridCol w="1657350"/>
                <a:gridCol w="1657350"/>
              </a:tblGrid>
              <a:tr h="9564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Where you live can influence the amount you earn—even doing the exact same job. Use Career One Stop’s </a:t>
                      </a:r>
                      <a:r>
                        <a:rPr b="1" lang="en" u="sng">
                          <a:solidFill>
                            <a:schemeClr val="lt1"/>
                          </a:solidFill>
                          <a:latin typeface="Calibri"/>
                          <a:ea typeface="Calibri"/>
                          <a:cs typeface="Calibri"/>
                          <a:sym typeface="Calibri"/>
                          <a:hlinkClick r:id="rId4">
                            <a:extLst>
                              <a:ext uri="{A12FA001-AC4F-418D-AE19-62706E023703}">
                                <ahyp:hlinkClr val="tx"/>
                              </a:ext>
                            </a:extLst>
                          </a:hlinkClick>
                        </a:rPr>
                        <a:t>Salary Finder</a:t>
                      </a:r>
                      <a:r>
                        <a:rPr b="1" lang="en">
                          <a:solidFill>
                            <a:schemeClr val="lt1"/>
                          </a:solidFill>
                          <a:latin typeface="Calibri"/>
                          <a:ea typeface="Calibri"/>
                          <a:cs typeface="Calibri"/>
                          <a:sym typeface="Calibri"/>
                        </a:rPr>
                        <a:t> to explore how much people earn in different places. Search for information on three occupations using three locations.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a:txBody>
                    <a:bodyPr/>
                    <a:lstStyle/>
                    <a:p>
                      <a:pPr indent="0" lvl="0" marL="0" rtl="0" algn="l">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302150">
                <a:tc rowSpan="2">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Occupation</a:t>
                      </a:r>
                      <a:endParaRPr b="1">
                        <a:solidFill>
                          <a:schemeClr val="dk2"/>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gridSpan="3">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Locations</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hMerge="1"/>
                <a:tc hMerge="1"/>
              </a:tr>
              <a:tr h="302150">
                <a:tc vMerge="1"/>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8186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86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86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46" name="Google Shape;146;p22"/>
          <p:cNvPicPr preferRelativeResize="0"/>
          <p:nvPr/>
        </p:nvPicPr>
        <p:blipFill rotWithShape="1">
          <a:blip r:embed="rId5">
            <a:alphaModFix/>
          </a:blip>
          <a:srcRect b="0" l="0" r="0" t="0"/>
          <a:stretch/>
        </p:blipFill>
        <p:spPr>
          <a:xfrm>
            <a:off x="5920400" y="1601526"/>
            <a:ext cx="848599" cy="848599"/>
          </a:xfrm>
          <a:prstGeom prst="rect">
            <a:avLst/>
          </a:prstGeom>
          <a:noFill/>
          <a:ln>
            <a:noFill/>
          </a:ln>
        </p:spPr>
      </p:pic>
      <p:graphicFrame>
        <p:nvGraphicFramePr>
          <p:cNvPr id="147" name="Google Shape;147;p22"/>
          <p:cNvGraphicFramePr/>
          <p:nvPr/>
        </p:nvGraphicFramePr>
        <p:xfrm>
          <a:off x="576081" y="6165597"/>
          <a:ext cx="3000000" cy="3000000"/>
        </p:xfrm>
        <a:graphic>
          <a:graphicData uri="http://schemas.openxmlformats.org/drawingml/2006/table">
            <a:tbl>
              <a:tblPr>
                <a:noFill/>
                <a:tableStyleId>{5520E305-C4B0-42CB-AC8F-7BC8C392BFFF}</a:tableStyleId>
              </a:tblPr>
              <a:tblGrid>
                <a:gridCol w="3657775"/>
              </a:tblGrid>
              <a:tr h="3818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did you learn from this exploration of occupations, salaries, and locations?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909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48" name="Google Shape;148;p22"/>
          <p:cNvSpPr txBox="1"/>
          <p:nvPr/>
        </p:nvSpPr>
        <p:spPr>
          <a:xfrm>
            <a:off x="4699525" y="6341350"/>
            <a:ext cx="2505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Calibri"/>
                <a:ea typeface="Calibri"/>
                <a:cs typeface="Calibri"/>
                <a:sym typeface="Calibri"/>
              </a:rPr>
              <a:t>Want to dig a little deeper? Use a cost of living calculator like </a:t>
            </a:r>
            <a:r>
              <a:rPr b="1" lang="en" u="sng">
                <a:solidFill>
                  <a:schemeClr val="accent1"/>
                </a:solidFill>
                <a:latin typeface="Calibri"/>
                <a:ea typeface="Calibri"/>
                <a:cs typeface="Calibri"/>
                <a:sym typeface="Calibri"/>
                <a:hlinkClick r:id="rId6">
                  <a:extLst>
                    <a:ext uri="{A12FA001-AC4F-418D-AE19-62706E023703}">
                      <ahyp:hlinkClr val="tx"/>
                    </a:ext>
                  </a:extLst>
                </a:hlinkClick>
              </a:rPr>
              <a:t>this one</a:t>
            </a:r>
            <a:r>
              <a:rPr b="1" lang="en">
                <a:solidFill>
                  <a:schemeClr val="dk1"/>
                </a:solidFill>
                <a:latin typeface="Calibri"/>
                <a:ea typeface="Calibri"/>
                <a:cs typeface="Calibri"/>
                <a:sym typeface="Calibri"/>
              </a:rPr>
              <a:t> to see how much expenses vary from one place to another. Does the income change like the expenses?</a:t>
            </a:r>
            <a:endParaRPr b="1">
              <a:solidFill>
                <a:schemeClr val="dk1"/>
              </a:solidFill>
              <a:latin typeface="Calibri"/>
              <a:ea typeface="Calibri"/>
              <a:cs typeface="Calibri"/>
              <a:sym typeface="Calibri"/>
            </a:endParaRPr>
          </a:p>
        </p:txBody>
      </p:sp>
      <p:pic>
        <p:nvPicPr>
          <p:cNvPr id="149" name="Google Shape;149;p22"/>
          <p:cNvPicPr preferRelativeResize="0"/>
          <p:nvPr/>
        </p:nvPicPr>
        <p:blipFill rotWithShape="1">
          <a:blip r:embed="rId7">
            <a:alphaModFix/>
          </a:blip>
          <a:srcRect b="0" l="0" r="0" t="0"/>
          <a:stretch/>
        </p:blipFill>
        <p:spPr>
          <a:xfrm>
            <a:off x="4859425" y="7975825"/>
            <a:ext cx="1182299" cy="1182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Exploring Earning Potential</a:t>
            </a:r>
            <a:r>
              <a:rPr lang="en"/>
              <a:t> self-paced module.</a:t>
            </a:r>
            <a:endParaRPr/>
          </a:p>
        </p:txBody>
      </p:sp>
      <p:graphicFrame>
        <p:nvGraphicFramePr>
          <p:cNvPr id="155" name="Google Shape;155;p23"/>
          <p:cNvGraphicFramePr/>
          <p:nvPr/>
        </p:nvGraphicFramePr>
        <p:xfrm>
          <a:off x="576906" y="1371602"/>
          <a:ext cx="3000000" cy="3000000"/>
        </p:xfrm>
        <a:graphic>
          <a:graphicData uri="http://schemas.openxmlformats.org/drawingml/2006/table">
            <a:tbl>
              <a:tblPr>
                <a:noFill/>
                <a:tableStyleId>{5520E305-C4B0-42CB-AC8F-7BC8C392BFFF}</a:tableStyleId>
              </a:tblPr>
              <a:tblGrid>
                <a:gridCol w="6629400"/>
              </a:tblGrid>
              <a:tr h="5486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Explain what return on investment means when thinking about paying for education beyond high school,</a:t>
                      </a:r>
                      <a:r>
                        <a:rPr b="1" lang="en">
                          <a:solidFill>
                            <a:schemeClr val="lt1"/>
                          </a:solidFill>
                          <a:latin typeface="Calibri"/>
                          <a:ea typeface="Calibri"/>
                          <a:cs typeface="Calibri"/>
                          <a:sym typeface="Calibri"/>
                        </a:rPr>
                        <a:t> </a:t>
                      </a:r>
                      <a:r>
                        <a:rPr b="1" lang="en">
                          <a:solidFill>
                            <a:schemeClr val="lt1"/>
                          </a:solidFill>
                          <a:latin typeface="Calibri"/>
                          <a:ea typeface="Calibri"/>
                          <a:cs typeface="Calibri"/>
                          <a:sym typeface="Calibri"/>
                        </a:rPr>
                        <a:t>and what factors might influence a person’s return on investment.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445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56" name="Google Shape;156;p23"/>
          <p:cNvGraphicFramePr/>
          <p:nvPr/>
        </p:nvGraphicFramePr>
        <p:xfrm>
          <a:off x="576063" y="5994735"/>
          <a:ext cx="3000000" cy="3000000"/>
        </p:xfrm>
        <a:graphic>
          <a:graphicData uri="http://schemas.openxmlformats.org/drawingml/2006/table">
            <a:tbl>
              <a:tblPr>
                <a:noFill/>
                <a:tableStyleId>{5520E305-C4B0-42CB-AC8F-7BC8C392BFFF}</a:tableStyleId>
              </a:tblPr>
              <a:tblGrid>
                <a:gridCol w="6629400"/>
              </a:tblGrid>
              <a:tr h="6095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four ways you might be able to increase your earning potential that don’t involve education, training, or where you live.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403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03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03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03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57" name="Google Shape;157;p23"/>
          <p:cNvPicPr preferRelativeResize="0"/>
          <p:nvPr/>
        </p:nvPicPr>
        <p:blipFill>
          <a:blip r:embed="rId4">
            <a:alphaModFix/>
          </a:blip>
          <a:stretch>
            <a:fillRect/>
          </a:stretch>
        </p:blipFill>
        <p:spPr>
          <a:xfrm>
            <a:off x="576900" y="4672423"/>
            <a:ext cx="3309300" cy="10520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1: Exploring Earning Potential.</a:t>
            </a:r>
            <a:endParaRPr/>
          </a:p>
        </p:txBody>
      </p:sp>
      <p:graphicFrame>
        <p:nvGraphicFramePr>
          <p:cNvPr id="163" name="Google Shape;163;p24"/>
          <p:cNvGraphicFramePr/>
          <p:nvPr/>
        </p:nvGraphicFramePr>
        <p:xfrm>
          <a:off x="576072" y="1508760"/>
          <a:ext cx="3000000" cy="3000000"/>
        </p:xfrm>
        <a:graphic>
          <a:graphicData uri="http://schemas.openxmlformats.org/drawingml/2006/table">
            <a:tbl>
              <a:tblPr>
                <a:noFill/>
                <a:tableStyleId>{5520E305-C4B0-42CB-AC8F-7BC8C392BFFF}</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important is earning potential to you? Do you think it will be one of your top considerations, or will other factors be more important? Explain your answer.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7478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64" name="Google Shape;164;p24"/>
          <p:cNvGraphicFramePr/>
          <p:nvPr/>
        </p:nvGraphicFramePr>
        <p:xfrm>
          <a:off x="576072" y="6250793"/>
          <a:ext cx="3000000" cy="3000000"/>
        </p:xfrm>
        <a:graphic>
          <a:graphicData uri="http://schemas.openxmlformats.org/drawingml/2006/table">
            <a:tbl>
              <a:tblPr>
                <a:noFill/>
                <a:tableStyleId>{5520E305-C4B0-42CB-AC8F-7BC8C392BFFF}</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one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the concept of earning potential.</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locate data to research careers.</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ways people can increase their earnings.</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65" name="Google Shape;165;p24"/>
          <p:cNvPicPr preferRelativeResize="0"/>
          <p:nvPr/>
        </p:nvPicPr>
        <p:blipFill>
          <a:blip r:embed="rId3">
            <a:alphaModFix/>
          </a:blip>
          <a:stretch>
            <a:fillRect/>
          </a:stretch>
        </p:blipFill>
        <p:spPr>
          <a:xfrm>
            <a:off x="576075" y="5240900"/>
            <a:ext cx="3486014" cy="896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BDE2DA5A-5DFD-4919-AD9C-2FEBE18773F6}"/>
</file>

<file path=customXml/itemProps2.xml><?xml version="1.0" encoding="utf-8"?>
<ds:datastoreItem xmlns:ds="http://schemas.openxmlformats.org/officeDocument/2006/customXml" ds:itemID="{9D784381-ABB5-46A4-A8EB-F860A401F32D}"/>
</file>

<file path=customXml/itemProps3.xml><?xml version="1.0" encoding="utf-8"?>
<ds:datastoreItem xmlns:ds="http://schemas.openxmlformats.org/officeDocument/2006/customXml" ds:itemID="{A9C6178A-95AE-4714-B2BE-768F0A734B5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