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guide id="3" pos="33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9F71D8F-A724-4D61-BDEE-4C672E26D5A8}">
  <a:tblStyle styleId="{E9F71D8F-A724-4D61-BDEE-4C672E26D5A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334"/>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39" Type="http://schemas.openxmlformats.org/officeDocument/2006/relationships/slide" Target="slides/slide33.xml"/><Relationship Id="rId18" Type="http://schemas.openxmlformats.org/officeDocument/2006/relationships/slide" Target="slides/slide12.xml"/><Relationship Id="rId42" Type="http://schemas.openxmlformats.org/officeDocument/2006/relationships/slide" Target="slides/slide36.xml"/><Relationship Id="rId21" Type="http://schemas.openxmlformats.org/officeDocument/2006/relationships/slide" Target="slides/slide15.xml"/><Relationship Id="rId34" Type="http://schemas.openxmlformats.org/officeDocument/2006/relationships/slide" Target="slides/slide28.xml"/><Relationship Id="rId47" Type="http://schemas.openxmlformats.org/officeDocument/2006/relationships/customXml" Target="../customXml/item2.xml"/><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slide" Target="slides/slide34.xml"/><Relationship Id="rId24" Type="http://schemas.openxmlformats.org/officeDocument/2006/relationships/slide" Target="slides/slide18.xml"/><Relationship Id="rId45" Type="http://schemas.openxmlformats.org/officeDocument/2006/relationships/slide" Target="slides/slide39.xml"/><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23" Type="http://schemas.openxmlformats.org/officeDocument/2006/relationships/slide" Target="slides/slide17.xml"/><Relationship Id="rId28" Type="http://schemas.openxmlformats.org/officeDocument/2006/relationships/slide" Target="slides/slide22.xml"/><Relationship Id="rId5" Type="http://schemas.openxmlformats.org/officeDocument/2006/relationships/slideMaster" Target="slideMasters/slideMaster1.xml"/><Relationship Id="rId15" Type="http://schemas.openxmlformats.org/officeDocument/2006/relationships/slide" Target="slides/slide9.xml"/><Relationship Id="rId36" Type="http://schemas.openxmlformats.org/officeDocument/2006/relationships/slide" Target="slides/slide30.xml"/><Relationship Id="rId44" Type="http://schemas.openxmlformats.org/officeDocument/2006/relationships/slide" Target="slides/slide38.xml"/><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3" Type="http://schemas.openxmlformats.org/officeDocument/2006/relationships/slide" Target="slides/slide37.xml"/><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14" Type="http://schemas.openxmlformats.org/officeDocument/2006/relationships/slide" Target="slides/slide8.xml"/><Relationship Id="rId48" Type="http://schemas.openxmlformats.org/officeDocument/2006/relationships/customXml" Target="../customXml/item3.xml"/><Relationship Id="rId8" Type="http://schemas.openxmlformats.org/officeDocument/2006/relationships/slide" Target="slides/slide2.xml"/><Relationship Id="rId3" Type="http://schemas.openxmlformats.org/officeDocument/2006/relationships/presProps" Target="presProps.xml"/><Relationship Id="rId25" Type="http://schemas.openxmlformats.org/officeDocument/2006/relationships/slide" Target="slides/slide19.xml"/><Relationship Id="rId33" Type="http://schemas.openxmlformats.org/officeDocument/2006/relationships/slide" Target="slides/slide27.xml"/><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slide" Target="slides/slide32.xml"/><Relationship Id="rId46" Type="http://schemas.openxmlformats.org/officeDocument/2006/relationships/customXml" Target="../customXml/item1.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3e18141270_4_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3e18141270_4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3e6fd2ca65_0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3e6fd2ca6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3e6fd2ca65_0_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3e6fd2ca6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3e6fd2ca65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3e6fd2ca65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3e6fd2ca65_0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3e6fd2ca6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3e5ad7b5af_0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3e5ad7b5a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3e5ad7b5af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3e5ad7b5a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3e5ad7b5af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3e5ad7b5a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3e5ad7b5af_0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3e5ad7b5a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3e5ad7b5af_0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3e5ad7b5a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3e18141270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3e1814127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55a7e3ea11_0_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55a7e3ea11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3e5ad7b5af_0_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3e5ad7b5a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3e5ad7b5af_0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3e5ad7b5a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3e5ad7b5af_0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3e5ad7b5af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3e5ad7b5af_0_1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3e5ad7b5af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3e5ad7b5af_0_1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3e5ad7b5af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55a7e3ea11_0_1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55a7e3ea1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3f5e56396c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3f5e56396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3f5e56396c_0_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3f5e56396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3f5e56396c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3f5e56396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3e18141270_1_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3e18141270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55a7e3ea11_0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55a7e3ea11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408346098d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408346098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408346098d_1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408346098d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408346098d_1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408346098d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408346098d_1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408346098d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55a7e3ea11_0_1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55a7e3ea11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55a7e3ea11_0_1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55a7e3ea11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408346098d_2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408346098d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408346098d_2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408346098d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408346098d_2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408346098d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3e18141270_4_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3e18141270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3e18141270_4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3e18141270_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3e18141270_4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3e18141270_4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3e18141270_4_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3e18141270_4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3e18141270_4_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3e18141270_4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3e18141270_4_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3e18141270_4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p:nvPr/>
        </p:nvSpPr>
        <p:spPr>
          <a:xfrm>
            <a:off x="0" y="0"/>
            <a:ext cx="7772400" cy="133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ctrTitle"/>
          </p:nvPr>
        </p:nvSpPr>
        <p:spPr>
          <a:xfrm>
            <a:off x="576075" y="2023590"/>
            <a:ext cx="6629400" cy="1550100"/>
          </a:xfrm>
          <a:prstGeom prst="rect">
            <a:avLst/>
          </a:prstGeom>
        </p:spPr>
        <p:txBody>
          <a:bodyPr anchorCtr="0" anchor="t" bIns="0" lIns="0" spcFirstLastPara="1" rIns="0" wrap="square" tIns="0">
            <a:noAutofit/>
          </a:bodyPr>
          <a:lstStyle>
            <a:lvl1pPr lvl="0">
              <a:lnSpc>
                <a:spcPct val="80000"/>
              </a:lnSpc>
              <a:spcBef>
                <a:spcPts val="0"/>
              </a:spcBef>
              <a:spcAft>
                <a:spcPts val="0"/>
              </a:spcAft>
              <a:buClr>
                <a:schemeClr val="dk2"/>
              </a:buClr>
              <a:buSzPts val="5600"/>
              <a:buNone/>
              <a:defRPr sz="5600">
                <a:solidFill>
                  <a:schemeClr val="dk2"/>
                </a:solidFill>
              </a:defRPr>
            </a:lvl1pPr>
            <a:lvl2pPr lvl="1">
              <a:lnSpc>
                <a:spcPct val="80000"/>
              </a:lnSpc>
              <a:spcBef>
                <a:spcPts val="0"/>
              </a:spcBef>
              <a:spcAft>
                <a:spcPts val="0"/>
              </a:spcAft>
              <a:buClr>
                <a:schemeClr val="dk2"/>
              </a:buClr>
              <a:buSzPts val="5800"/>
              <a:buNone/>
              <a:defRPr sz="5800">
                <a:solidFill>
                  <a:schemeClr val="dk2"/>
                </a:solidFill>
              </a:defRPr>
            </a:lvl2pPr>
            <a:lvl3pPr lvl="2">
              <a:lnSpc>
                <a:spcPct val="80000"/>
              </a:lnSpc>
              <a:spcBef>
                <a:spcPts val="0"/>
              </a:spcBef>
              <a:spcAft>
                <a:spcPts val="0"/>
              </a:spcAft>
              <a:buClr>
                <a:schemeClr val="dk2"/>
              </a:buClr>
              <a:buSzPts val="5800"/>
              <a:buNone/>
              <a:defRPr sz="5800">
                <a:solidFill>
                  <a:schemeClr val="dk2"/>
                </a:solidFill>
              </a:defRPr>
            </a:lvl3pPr>
            <a:lvl4pPr lvl="3">
              <a:lnSpc>
                <a:spcPct val="80000"/>
              </a:lnSpc>
              <a:spcBef>
                <a:spcPts val="0"/>
              </a:spcBef>
              <a:spcAft>
                <a:spcPts val="0"/>
              </a:spcAft>
              <a:buClr>
                <a:schemeClr val="dk2"/>
              </a:buClr>
              <a:buSzPts val="5800"/>
              <a:buNone/>
              <a:defRPr sz="5800">
                <a:solidFill>
                  <a:schemeClr val="dk2"/>
                </a:solidFill>
              </a:defRPr>
            </a:lvl4pPr>
            <a:lvl5pPr lvl="4">
              <a:lnSpc>
                <a:spcPct val="80000"/>
              </a:lnSpc>
              <a:spcBef>
                <a:spcPts val="0"/>
              </a:spcBef>
              <a:spcAft>
                <a:spcPts val="0"/>
              </a:spcAft>
              <a:buClr>
                <a:schemeClr val="dk2"/>
              </a:buClr>
              <a:buSzPts val="5800"/>
              <a:buNone/>
              <a:defRPr sz="5800">
                <a:solidFill>
                  <a:schemeClr val="dk2"/>
                </a:solidFill>
              </a:defRPr>
            </a:lvl5pPr>
            <a:lvl6pPr lvl="5">
              <a:lnSpc>
                <a:spcPct val="80000"/>
              </a:lnSpc>
              <a:spcBef>
                <a:spcPts val="0"/>
              </a:spcBef>
              <a:spcAft>
                <a:spcPts val="0"/>
              </a:spcAft>
              <a:buClr>
                <a:schemeClr val="dk2"/>
              </a:buClr>
              <a:buSzPts val="5800"/>
              <a:buNone/>
              <a:defRPr sz="5800">
                <a:solidFill>
                  <a:schemeClr val="dk2"/>
                </a:solidFill>
              </a:defRPr>
            </a:lvl6pPr>
            <a:lvl7pPr lvl="6">
              <a:lnSpc>
                <a:spcPct val="80000"/>
              </a:lnSpc>
              <a:spcBef>
                <a:spcPts val="0"/>
              </a:spcBef>
              <a:spcAft>
                <a:spcPts val="0"/>
              </a:spcAft>
              <a:buClr>
                <a:schemeClr val="dk2"/>
              </a:buClr>
              <a:buSzPts val="5800"/>
              <a:buNone/>
              <a:defRPr sz="5800">
                <a:solidFill>
                  <a:schemeClr val="dk2"/>
                </a:solidFill>
              </a:defRPr>
            </a:lvl7pPr>
            <a:lvl8pPr lvl="7">
              <a:lnSpc>
                <a:spcPct val="80000"/>
              </a:lnSpc>
              <a:spcBef>
                <a:spcPts val="0"/>
              </a:spcBef>
              <a:spcAft>
                <a:spcPts val="0"/>
              </a:spcAft>
              <a:buClr>
                <a:schemeClr val="dk2"/>
              </a:buClr>
              <a:buSzPts val="5800"/>
              <a:buNone/>
              <a:defRPr sz="5800">
                <a:solidFill>
                  <a:schemeClr val="dk2"/>
                </a:solidFill>
              </a:defRPr>
            </a:lvl8pPr>
            <a:lvl9pPr lvl="8">
              <a:lnSpc>
                <a:spcPct val="80000"/>
              </a:lnSpc>
              <a:spcBef>
                <a:spcPts val="0"/>
              </a:spcBef>
              <a:spcAft>
                <a:spcPts val="0"/>
              </a:spcAft>
              <a:buClr>
                <a:schemeClr val="dk2"/>
              </a:buClr>
              <a:buSzPts val="5800"/>
              <a:buNone/>
              <a:defRPr sz="5800">
                <a:solidFill>
                  <a:schemeClr val="dk2"/>
                </a:solidFill>
              </a:defRPr>
            </a:lvl9pPr>
          </a:lstStyle>
          <a:p/>
        </p:txBody>
      </p:sp>
      <p:sp>
        <p:nvSpPr>
          <p:cNvPr id="14" name="Google Shape;14;p2"/>
          <p:cNvSpPr txBox="1"/>
          <p:nvPr>
            <p:ph idx="1" type="subTitle"/>
          </p:nvPr>
        </p:nvSpPr>
        <p:spPr>
          <a:xfrm>
            <a:off x="576075" y="1539240"/>
            <a:ext cx="6629400" cy="505200"/>
          </a:xfrm>
          <a:prstGeom prst="rect">
            <a:avLst/>
          </a:prstGeom>
        </p:spPr>
        <p:txBody>
          <a:bodyPr anchorCtr="0" anchor="t" bIns="0" lIns="0" spcFirstLastPara="1" rIns="0" wrap="square" tIns="0">
            <a:noAutofit/>
          </a:bodyPr>
          <a:lstStyle>
            <a:lvl1pPr lvl="0">
              <a:lnSpc>
                <a:spcPct val="100000"/>
              </a:lnSpc>
              <a:spcBef>
                <a:spcPts val="0"/>
              </a:spcBef>
              <a:spcAft>
                <a:spcPts val="0"/>
              </a:spcAft>
              <a:buSzPts val="2600"/>
              <a:buNone/>
              <a:defRPr b="1" sz="2600"/>
            </a:lvl1pPr>
            <a:lvl2pPr lvl="1" algn="ctr">
              <a:lnSpc>
                <a:spcPct val="100000"/>
              </a:lnSpc>
              <a:spcBef>
                <a:spcPts val="0"/>
              </a:spcBef>
              <a:spcAft>
                <a:spcPts val="0"/>
              </a:spcAft>
              <a:buSzPts val="2800"/>
              <a:buNone/>
              <a:defRPr b="1" sz="2800"/>
            </a:lvl2pPr>
            <a:lvl3pPr lvl="2" algn="ctr">
              <a:lnSpc>
                <a:spcPct val="100000"/>
              </a:lnSpc>
              <a:spcBef>
                <a:spcPts val="0"/>
              </a:spcBef>
              <a:spcAft>
                <a:spcPts val="0"/>
              </a:spcAft>
              <a:buSzPts val="2800"/>
              <a:buNone/>
              <a:defRPr b="1" sz="2800"/>
            </a:lvl3pPr>
            <a:lvl4pPr lvl="3" algn="ctr">
              <a:lnSpc>
                <a:spcPct val="100000"/>
              </a:lnSpc>
              <a:spcBef>
                <a:spcPts val="0"/>
              </a:spcBef>
              <a:spcAft>
                <a:spcPts val="0"/>
              </a:spcAft>
              <a:buSzPts val="2800"/>
              <a:buNone/>
              <a:defRPr b="1" sz="2800"/>
            </a:lvl4pPr>
            <a:lvl5pPr lvl="4" algn="ctr">
              <a:lnSpc>
                <a:spcPct val="100000"/>
              </a:lnSpc>
              <a:spcBef>
                <a:spcPts val="0"/>
              </a:spcBef>
              <a:spcAft>
                <a:spcPts val="0"/>
              </a:spcAft>
              <a:buSzPts val="2800"/>
              <a:buNone/>
              <a:defRPr b="1" sz="2800"/>
            </a:lvl5pPr>
            <a:lvl6pPr lvl="5" algn="ctr">
              <a:lnSpc>
                <a:spcPct val="100000"/>
              </a:lnSpc>
              <a:spcBef>
                <a:spcPts val="0"/>
              </a:spcBef>
              <a:spcAft>
                <a:spcPts val="0"/>
              </a:spcAft>
              <a:buSzPts val="2800"/>
              <a:buNone/>
              <a:defRPr b="1" sz="2800"/>
            </a:lvl6pPr>
            <a:lvl7pPr lvl="6" algn="ctr">
              <a:lnSpc>
                <a:spcPct val="100000"/>
              </a:lnSpc>
              <a:spcBef>
                <a:spcPts val="0"/>
              </a:spcBef>
              <a:spcAft>
                <a:spcPts val="0"/>
              </a:spcAft>
              <a:buSzPts val="2800"/>
              <a:buNone/>
              <a:defRPr b="1" sz="2800"/>
            </a:lvl7pPr>
            <a:lvl8pPr lvl="7" algn="ctr">
              <a:lnSpc>
                <a:spcPct val="100000"/>
              </a:lnSpc>
              <a:spcBef>
                <a:spcPts val="0"/>
              </a:spcBef>
              <a:spcAft>
                <a:spcPts val="0"/>
              </a:spcAft>
              <a:buSzPts val="2800"/>
              <a:buNone/>
              <a:defRPr b="1" sz="2800"/>
            </a:lvl8pPr>
            <a:lvl9pPr lvl="8" algn="ctr">
              <a:lnSpc>
                <a:spcPct val="100000"/>
              </a:lnSpc>
              <a:spcBef>
                <a:spcPts val="0"/>
              </a:spcBef>
              <a:spcAft>
                <a:spcPts val="0"/>
              </a:spcAft>
              <a:buSzPts val="2800"/>
              <a:buNone/>
              <a:defRPr b="1" sz="2800"/>
            </a:lvl9pPr>
          </a:lstStyle>
          <a:p/>
        </p:txBody>
      </p:sp>
      <p:pic>
        <p:nvPicPr>
          <p:cNvPr id="15" name="Google Shape;15;p2"/>
          <p:cNvPicPr preferRelativeResize="0"/>
          <p:nvPr/>
        </p:nvPicPr>
        <p:blipFill>
          <a:blip r:embed="rId2">
            <a:alphaModFix/>
          </a:blip>
          <a:stretch>
            <a:fillRect/>
          </a:stretch>
        </p:blipFill>
        <p:spPr>
          <a:xfrm>
            <a:off x="576075" y="585225"/>
            <a:ext cx="3310474" cy="4268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4 Title and Body">
  <p:cSld name="TITLE_AND_BODY_1_1_1">
    <p:spTree>
      <p:nvGrpSpPr>
        <p:cNvPr id="61" name="Shape 61"/>
        <p:cNvGrpSpPr/>
        <p:nvPr/>
      </p:nvGrpSpPr>
      <p:grpSpPr>
        <a:xfrm>
          <a:off x="0" y="0"/>
          <a:ext cx="0" cy="0"/>
          <a:chOff x="0" y="0"/>
          <a:chExt cx="0" cy="0"/>
        </a:xfrm>
      </p:grpSpPr>
      <p:sp>
        <p:nvSpPr>
          <p:cNvPr id="62" name="Google Shape;62;p11"/>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1"/>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64" name="Google Shape;64;p1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65" name="Google Shape;65;p11"/>
          <p:cNvSpPr txBox="1"/>
          <p:nvPr/>
        </p:nvSpPr>
        <p:spPr>
          <a:xfrm>
            <a:off x="3593475" y="502920"/>
            <a:ext cx="3688200" cy="6003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4</a:t>
            </a:r>
            <a:endParaRPr b="1">
              <a:solidFill>
                <a:schemeClr val="dk2"/>
              </a:solidFill>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rPr lang="en" sz="1100">
                <a:solidFill>
                  <a:schemeClr val="dk2"/>
                </a:solidFill>
                <a:latin typeface="Calibri"/>
                <a:ea typeface="Calibri"/>
                <a:cs typeface="Calibri"/>
                <a:sym typeface="Calibri"/>
              </a:rPr>
              <a:t>Paying Taxes</a:t>
            </a:r>
            <a:endParaRPr sz="1100">
              <a:solidFill>
                <a:schemeClr val="dk2"/>
              </a:solidFill>
              <a:latin typeface="Calibri"/>
              <a:ea typeface="Calibri"/>
              <a:cs typeface="Calibri"/>
              <a:sym typeface="Calibri"/>
            </a:endParaRPr>
          </a:p>
          <a:p>
            <a:pPr indent="0" lvl="0" marL="0" rtl="0" algn="r">
              <a:spcBef>
                <a:spcPts val="0"/>
              </a:spcBef>
              <a:spcAft>
                <a:spcPts val="0"/>
              </a:spcAft>
              <a:buNone/>
            </a:pPr>
            <a:r>
              <a:t/>
            </a:r>
            <a:endParaRPr>
              <a:solidFill>
                <a:schemeClr val="dk2"/>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5 Section Header">
  <p:cSld name="SECTION_HEADER_1_1_1_1">
    <p:spTree>
      <p:nvGrpSpPr>
        <p:cNvPr id="66" name="Shape 66"/>
        <p:cNvGrpSpPr/>
        <p:nvPr/>
      </p:nvGrpSpPr>
      <p:grpSpPr>
        <a:xfrm>
          <a:off x="0" y="0"/>
          <a:ext cx="0" cy="0"/>
          <a:chOff x="0" y="0"/>
          <a:chExt cx="0" cy="0"/>
        </a:xfrm>
      </p:grpSpPr>
      <p:sp>
        <p:nvSpPr>
          <p:cNvPr id="67" name="Google Shape;67;p12"/>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68" name="Google Shape;68;p12"/>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2"/>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5</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Create Your Own Job</a:t>
            </a:r>
            <a:endParaRPr sz="1100">
              <a:solidFill>
                <a:schemeClr val="dk2"/>
              </a:solidFill>
              <a:latin typeface="Calibri"/>
              <a:ea typeface="Calibri"/>
              <a:cs typeface="Calibri"/>
              <a:sym typeface="Calibri"/>
            </a:endParaRPr>
          </a:p>
        </p:txBody>
      </p:sp>
      <p:pic>
        <p:nvPicPr>
          <p:cNvPr id="70" name="Google Shape;70;p12"/>
          <p:cNvPicPr preferRelativeResize="0"/>
          <p:nvPr/>
        </p:nvPicPr>
        <p:blipFill rotWithShape="1">
          <a:blip r:embed="rId2">
            <a:alphaModFix/>
          </a:blip>
          <a:srcRect b="0" l="49" r="49" t="0"/>
          <a:stretch/>
        </p:blipFill>
        <p:spPr>
          <a:xfrm>
            <a:off x="-1" y="5646676"/>
            <a:ext cx="7772403" cy="4411723"/>
          </a:xfrm>
          <a:prstGeom prst="rect">
            <a:avLst/>
          </a:prstGeom>
          <a:noFill/>
          <a:ln>
            <a:noFill/>
          </a:ln>
        </p:spPr>
      </p:pic>
      <p:sp>
        <p:nvSpPr>
          <p:cNvPr id="71" name="Google Shape;71;p12"/>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5</a:t>
            </a:r>
            <a:endParaRPr sz="2000">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pos="363">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5 Title and Body">
  <p:cSld name="TITLE_AND_BODY_1_1_1_1">
    <p:spTree>
      <p:nvGrpSpPr>
        <p:cNvPr id="72" name="Shape 72"/>
        <p:cNvGrpSpPr/>
        <p:nvPr/>
      </p:nvGrpSpPr>
      <p:grpSpPr>
        <a:xfrm>
          <a:off x="0" y="0"/>
          <a:ext cx="0" cy="0"/>
          <a:chOff x="0" y="0"/>
          <a:chExt cx="0" cy="0"/>
        </a:xfrm>
      </p:grpSpPr>
      <p:sp>
        <p:nvSpPr>
          <p:cNvPr id="73" name="Google Shape;73;p13"/>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3"/>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75" name="Google Shape;75;p1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76" name="Google Shape;76;p13"/>
          <p:cNvSpPr txBox="1"/>
          <p:nvPr/>
        </p:nvSpPr>
        <p:spPr>
          <a:xfrm>
            <a:off x="3593475" y="502920"/>
            <a:ext cx="3688200" cy="6003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5</a:t>
            </a:r>
            <a:endParaRPr b="1">
              <a:solidFill>
                <a:schemeClr val="dk2"/>
              </a:solidFill>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rPr lang="en" sz="1100">
                <a:solidFill>
                  <a:schemeClr val="dk2"/>
                </a:solidFill>
                <a:latin typeface="Calibri"/>
                <a:ea typeface="Calibri"/>
                <a:cs typeface="Calibri"/>
                <a:sym typeface="Calibri"/>
              </a:rPr>
              <a:t>Create Your Own Job</a:t>
            </a:r>
            <a:endParaRPr sz="1100">
              <a:solidFill>
                <a:schemeClr val="dk2"/>
              </a:solidFill>
              <a:latin typeface="Calibri"/>
              <a:ea typeface="Calibri"/>
              <a:cs typeface="Calibri"/>
              <a:sym typeface="Calibri"/>
            </a:endParaRPr>
          </a:p>
          <a:p>
            <a:pPr indent="0" lvl="0" marL="0" rtl="0" algn="r">
              <a:spcBef>
                <a:spcPts val="0"/>
              </a:spcBef>
              <a:spcAft>
                <a:spcPts val="0"/>
              </a:spcAft>
              <a:buNone/>
            </a:pPr>
            <a:r>
              <a:t/>
            </a:r>
            <a:endParaRPr>
              <a:solidFill>
                <a:schemeClr val="dk2"/>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6 Section Header">
  <p:cSld name="SECTION_HEADER_1_1_1_1_1">
    <p:spTree>
      <p:nvGrpSpPr>
        <p:cNvPr id="77" name="Shape 77"/>
        <p:cNvGrpSpPr/>
        <p:nvPr/>
      </p:nvGrpSpPr>
      <p:grpSpPr>
        <a:xfrm>
          <a:off x="0" y="0"/>
          <a:ext cx="0" cy="0"/>
          <a:chOff x="0" y="0"/>
          <a:chExt cx="0" cy="0"/>
        </a:xfrm>
      </p:grpSpPr>
      <p:sp>
        <p:nvSpPr>
          <p:cNvPr id="78" name="Google Shape;78;p14"/>
          <p:cNvSpPr txBox="1"/>
          <p:nvPr>
            <p:ph type="ctrTitle"/>
          </p:nvPr>
        </p:nvSpPr>
        <p:spPr>
          <a:xfrm>
            <a:off x="521208"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79" name="Google Shape;79;p14"/>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0" name="Google Shape;80;p14"/>
          <p:cNvSpPr txBox="1"/>
          <p:nvPr/>
        </p:nvSpPr>
        <p:spPr>
          <a:xfrm>
            <a:off x="3593475" y="502920"/>
            <a:ext cx="3688200" cy="431100"/>
          </a:xfrm>
          <a:prstGeom prst="rect">
            <a:avLst/>
          </a:prstGeom>
          <a:solidFill>
            <a:schemeClr val="lt1"/>
          </a:solid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b="1" lang="en">
                <a:solidFill>
                  <a:schemeClr val="dk2"/>
                </a:solidFill>
                <a:latin typeface="Calibri"/>
                <a:ea typeface="Calibri"/>
                <a:cs typeface="Calibri"/>
                <a:sym typeface="Calibri"/>
              </a:rPr>
              <a:t>Unit 4 |</a:t>
            </a:r>
            <a:r>
              <a:rPr lang="en">
                <a:solidFill>
                  <a:schemeClr val="dk2"/>
                </a:solidFill>
                <a:latin typeface="Calibri"/>
                <a:ea typeface="Calibri"/>
                <a:cs typeface="Calibri"/>
                <a:sym typeface="Calibri"/>
              </a:rPr>
              <a:t> Wrap Up</a:t>
            </a:r>
            <a:endParaRPr b="1">
              <a:solidFill>
                <a:schemeClr val="dk2"/>
              </a:solidFill>
              <a:latin typeface="Calibri"/>
              <a:ea typeface="Calibri"/>
              <a:cs typeface="Calibri"/>
              <a:sym typeface="Calibri"/>
            </a:endParaRPr>
          </a:p>
          <a:p>
            <a:pPr indent="0" lvl="0" marL="0" rtl="0" algn="r">
              <a:spcBef>
                <a:spcPts val="0"/>
              </a:spcBef>
              <a:spcAft>
                <a:spcPts val="0"/>
              </a:spcAft>
              <a:buNone/>
            </a:pPr>
            <a:r>
              <a:t/>
            </a:r>
            <a:endParaRPr>
              <a:solidFill>
                <a:schemeClr val="dk2"/>
              </a:solidFill>
              <a:latin typeface="Calibri"/>
              <a:ea typeface="Calibri"/>
              <a:cs typeface="Calibri"/>
              <a:sym typeface="Calibri"/>
            </a:endParaRPr>
          </a:p>
        </p:txBody>
      </p:sp>
      <p:pic>
        <p:nvPicPr>
          <p:cNvPr id="81" name="Google Shape;81;p14"/>
          <p:cNvPicPr preferRelativeResize="0"/>
          <p:nvPr/>
        </p:nvPicPr>
        <p:blipFill rotWithShape="1">
          <a:blip r:embed="rId2">
            <a:alphaModFix/>
          </a:blip>
          <a:srcRect b="19" l="0" r="0" t="19"/>
          <a:stretch/>
        </p:blipFill>
        <p:spPr>
          <a:xfrm>
            <a:off x="-1" y="5646676"/>
            <a:ext cx="7772403" cy="4411723"/>
          </a:xfrm>
          <a:prstGeom prst="rect">
            <a:avLst/>
          </a:prstGeom>
          <a:noFill/>
          <a:ln>
            <a:noFill/>
          </a:ln>
        </p:spPr>
      </p:pic>
    </p:spTree>
  </p:cSld>
  <p:clrMapOvr>
    <a:masterClrMapping/>
  </p:clrMapOvr>
  <p:extLst>
    <p:ext uri="{DCECCB84-F9BA-43D5-87BE-67443E8EF086}">
      <p15:sldGuideLst>
        <p15:guide id="1" pos="346">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6 Title and Body">
  <p:cSld name="TITLE_AND_BODY_1_1_1_1_1">
    <p:spTree>
      <p:nvGrpSpPr>
        <p:cNvPr id="82" name="Shape 82"/>
        <p:cNvGrpSpPr/>
        <p:nvPr/>
      </p:nvGrpSpPr>
      <p:grpSpPr>
        <a:xfrm>
          <a:off x="0" y="0"/>
          <a:ext cx="0" cy="0"/>
          <a:chOff x="0" y="0"/>
          <a:chExt cx="0" cy="0"/>
        </a:xfrm>
      </p:grpSpPr>
      <p:sp>
        <p:nvSpPr>
          <p:cNvPr id="83" name="Google Shape;83;p1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5"/>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85" name="Google Shape;85;p15"/>
          <p:cNvSpPr txBox="1"/>
          <p:nvPr/>
        </p:nvSpPr>
        <p:spPr>
          <a:xfrm>
            <a:off x="3593475" y="502920"/>
            <a:ext cx="3688200" cy="431100"/>
          </a:xfrm>
          <a:prstGeom prst="rect">
            <a:avLst/>
          </a:prstGeom>
          <a:solidFill>
            <a:schemeClr val="lt1"/>
          </a:solidFill>
          <a:ln>
            <a:noFill/>
          </a:ln>
        </p:spPr>
        <p:txBody>
          <a:bodyPr anchorCtr="0" anchor="ctr" bIns="0" lIns="0" spcFirstLastPara="1" rIns="0" wrap="square" tIns="0">
            <a:spAutoFit/>
          </a:bodyPr>
          <a:lstStyle/>
          <a:p>
            <a:pPr indent="0" lvl="0" marL="0" rtl="0" algn="r">
              <a:spcBef>
                <a:spcPts val="0"/>
              </a:spcBef>
              <a:spcAft>
                <a:spcPts val="0"/>
              </a:spcAft>
              <a:buNone/>
            </a:pPr>
            <a:r>
              <a:rPr b="1" lang="en">
                <a:solidFill>
                  <a:schemeClr val="dk2"/>
                </a:solidFill>
                <a:latin typeface="Calibri"/>
                <a:ea typeface="Calibri"/>
                <a:cs typeface="Calibri"/>
                <a:sym typeface="Calibri"/>
              </a:rPr>
              <a:t>Unit 4</a:t>
            </a:r>
            <a:r>
              <a:rPr b="1" lang="en">
                <a:solidFill>
                  <a:schemeClr val="dk2"/>
                </a:solidFill>
                <a:latin typeface="Calibri"/>
                <a:ea typeface="Calibri"/>
                <a:cs typeface="Calibri"/>
                <a:sym typeface="Calibri"/>
              </a:rPr>
              <a:t> |</a:t>
            </a:r>
            <a:r>
              <a:rPr lang="en">
                <a:solidFill>
                  <a:schemeClr val="dk2"/>
                </a:solidFill>
                <a:latin typeface="Calibri"/>
                <a:ea typeface="Calibri"/>
                <a:cs typeface="Calibri"/>
                <a:sym typeface="Calibri"/>
              </a:rPr>
              <a:t> Wrap Up</a:t>
            </a:r>
            <a:endParaRPr b="1">
              <a:solidFill>
                <a:schemeClr val="dk2"/>
              </a:solidFill>
              <a:latin typeface="Calibri"/>
              <a:ea typeface="Calibri"/>
              <a:cs typeface="Calibri"/>
              <a:sym typeface="Calibri"/>
            </a:endParaRPr>
          </a:p>
          <a:p>
            <a:pPr indent="0" lvl="0" marL="0" rtl="0" algn="r">
              <a:spcBef>
                <a:spcPts val="0"/>
              </a:spcBef>
              <a:spcAft>
                <a:spcPts val="0"/>
              </a:spcAft>
              <a:buNone/>
            </a:pPr>
            <a:r>
              <a:t/>
            </a:r>
            <a:endParaRPr>
              <a:solidFill>
                <a:schemeClr val="dk2"/>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1 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18" name="Google Shape;18;p3"/>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a:spcBef>
                <a:spcPts val="0"/>
              </a:spcBef>
              <a:spcAft>
                <a:spcPts val="0"/>
              </a:spcAft>
              <a:buSzPts val="1600"/>
              <a:buChar char="●"/>
              <a:defRPr sz="16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9" name="Google Shape;19;p3"/>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Preparing for Work</a:t>
            </a:r>
            <a:endParaRPr sz="1100">
              <a:solidFill>
                <a:schemeClr val="dk2"/>
              </a:solidFill>
              <a:latin typeface="Calibri"/>
              <a:ea typeface="Calibri"/>
              <a:cs typeface="Calibri"/>
              <a:sym typeface="Calibri"/>
            </a:endParaRPr>
          </a:p>
        </p:txBody>
      </p:sp>
      <p:pic>
        <p:nvPicPr>
          <p:cNvPr id="20" name="Google Shape;20;p3"/>
          <p:cNvPicPr preferRelativeResize="0"/>
          <p:nvPr/>
        </p:nvPicPr>
        <p:blipFill rotWithShape="1">
          <a:blip r:embed="rId2">
            <a:alphaModFix/>
          </a:blip>
          <a:srcRect b="0" l="49" r="49" t="0"/>
          <a:stretch/>
        </p:blipFill>
        <p:spPr>
          <a:xfrm>
            <a:off x="-1" y="5646676"/>
            <a:ext cx="7772403" cy="4411723"/>
          </a:xfrm>
          <a:prstGeom prst="rect">
            <a:avLst/>
          </a:prstGeom>
          <a:noFill/>
          <a:ln>
            <a:noFill/>
          </a:ln>
        </p:spPr>
      </p:pic>
      <p:sp>
        <p:nvSpPr>
          <p:cNvPr id="21" name="Google Shape;21;p3"/>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1</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1 Title and Body" type="tx">
  <p:cSld name="TITLE_AND_BODY">
    <p:spTree>
      <p:nvGrpSpPr>
        <p:cNvPr id="22" name="Shape 22"/>
        <p:cNvGrpSpPr/>
        <p:nvPr/>
      </p:nvGrpSpPr>
      <p:grpSpPr>
        <a:xfrm>
          <a:off x="0" y="0"/>
          <a:ext cx="0" cy="0"/>
          <a:chOff x="0" y="0"/>
          <a:chExt cx="0" cy="0"/>
        </a:xfrm>
      </p:grpSpPr>
      <p:sp>
        <p:nvSpPr>
          <p:cNvPr id="23" name="Google Shape;23;p4"/>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4"/>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25" name="Google Shape;25;p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26" name="Google Shape;26;p4"/>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Preparing for Work</a:t>
            </a:r>
            <a:endParaRPr sz="1100">
              <a:solidFill>
                <a:schemeClr val="dk2"/>
              </a:solidFill>
              <a:latin typeface="Calibri"/>
              <a:ea typeface="Calibri"/>
              <a:cs typeface="Calibri"/>
              <a:sym typeface="Calibri"/>
            </a:endParaRPr>
          </a:p>
        </p:txBody>
      </p:sp>
    </p:spTree>
  </p:cSld>
  <p:clrMapOvr>
    <a:masterClrMapping/>
  </p:clrMapOvr>
  <p:extLst>
    <p:ext uri="{DCECCB84-F9BA-43D5-87BE-67443E8EF086}">
      <p15:sldGuideLst>
        <p15:guide id="1" orient="horz" pos="1152">
          <p15:clr>
            <a:srgbClr val="E46962"/>
          </p15:clr>
        </p15:guide>
        <p15:guide id="2" orient="horz" pos="6048">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tting Started">
  <p:cSld name="TITLE_AND_BODY_2">
    <p:spTree>
      <p:nvGrpSpPr>
        <p:cNvPr id="27" name="Shape 27"/>
        <p:cNvGrpSpPr/>
        <p:nvPr/>
      </p:nvGrpSpPr>
      <p:grpSpPr>
        <a:xfrm>
          <a:off x="0" y="0"/>
          <a:ext cx="0" cy="0"/>
          <a:chOff x="0" y="0"/>
          <a:chExt cx="0" cy="0"/>
        </a:xfrm>
      </p:grpSpPr>
      <p:sp>
        <p:nvSpPr>
          <p:cNvPr id="28" name="Google Shape;28;p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 name="Google Shape;29;p5"/>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30" name="Google Shape;30;p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31" name="Google Shape;31;p5"/>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Imagining Your Financial Future</a:t>
            </a:r>
            <a:endParaRPr sz="1100">
              <a:solidFill>
                <a:schemeClr val="dk2"/>
              </a:solidFill>
              <a:latin typeface="Calibri"/>
              <a:ea typeface="Calibri"/>
              <a:cs typeface="Calibri"/>
              <a:sym typeface="Calibri"/>
            </a:endParaRPr>
          </a:p>
        </p:txBody>
      </p:sp>
      <p:sp>
        <p:nvSpPr>
          <p:cNvPr id="32" name="Google Shape;32;p5"/>
          <p:cNvSpPr/>
          <p:nvPr/>
        </p:nvSpPr>
        <p:spPr>
          <a:xfrm>
            <a:off x="5210225" y="438250"/>
            <a:ext cx="2408400" cy="65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1152">
          <p15:clr>
            <a:srgbClr val="E46962"/>
          </p15:clr>
        </p15:guide>
        <p15:guide id="2" orient="horz" pos="6048">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2 Section Header">
  <p:cSld name="SECTION_HEADER_1">
    <p:spTree>
      <p:nvGrpSpPr>
        <p:cNvPr id="33" name="Shape 33"/>
        <p:cNvGrpSpPr/>
        <p:nvPr/>
      </p:nvGrpSpPr>
      <p:grpSpPr>
        <a:xfrm>
          <a:off x="0" y="0"/>
          <a:ext cx="0" cy="0"/>
          <a:chOff x="0" y="0"/>
          <a:chExt cx="0" cy="0"/>
        </a:xfrm>
      </p:grpSpPr>
      <p:sp>
        <p:nvSpPr>
          <p:cNvPr id="34" name="Google Shape;34;p6"/>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35" name="Google Shape;35;p6"/>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 name="Google Shape;36;p6"/>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2</a:t>
            </a:r>
            <a:endParaRPr b="1">
              <a:solidFill>
                <a:schemeClr val="dk2"/>
              </a:solidFill>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rPr lang="en" sz="1100">
                <a:solidFill>
                  <a:schemeClr val="dk2"/>
                </a:solidFill>
                <a:latin typeface="Calibri"/>
                <a:ea typeface="Calibri"/>
                <a:cs typeface="Calibri"/>
                <a:sym typeface="Calibri"/>
              </a:rPr>
              <a:t>Calculating Different Types of Pay</a:t>
            </a:r>
            <a:endParaRPr sz="1100">
              <a:solidFill>
                <a:schemeClr val="dk2"/>
              </a:solidFill>
              <a:latin typeface="Calibri"/>
              <a:ea typeface="Calibri"/>
              <a:cs typeface="Calibri"/>
              <a:sym typeface="Calibri"/>
            </a:endParaRPr>
          </a:p>
        </p:txBody>
      </p:sp>
      <p:pic>
        <p:nvPicPr>
          <p:cNvPr id="37" name="Google Shape;37;p6"/>
          <p:cNvPicPr preferRelativeResize="0"/>
          <p:nvPr/>
        </p:nvPicPr>
        <p:blipFill rotWithShape="1">
          <a:blip r:embed="rId2">
            <a:alphaModFix/>
          </a:blip>
          <a:srcRect b="0" l="49" r="49" t="0"/>
          <a:stretch/>
        </p:blipFill>
        <p:spPr>
          <a:xfrm>
            <a:off x="-1" y="5646676"/>
            <a:ext cx="7772403" cy="4411723"/>
          </a:xfrm>
          <a:prstGeom prst="rect">
            <a:avLst/>
          </a:prstGeom>
          <a:noFill/>
          <a:ln>
            <a:noFill/>
          </a:ln>
        </p:spPr>
      </p:pic>
      <p:sp>
        <p:nvSpPr>
          <p:cNvPr id="38" name="Google Shape;38;p6"/>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2</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2 Title and Body">
  <p:cSld name="TITLE_AND_BODY_1">
    <p:spTree>
      <p:nvGrpSpPr>
        <p:cNvPr id="39" name="Shape 39"/>
        <p:cNvGrpSpPr/>
        <p:nvPr/>
      </p:nvGrpSpPr>
      <p:grpSpPr>
        <a:xfrm>
          <a:off x="0" y="0"/>
          <a:ext cx="0" cy="0"/>
          <a:chOff x="0" y="0"/>
          <a:chExt cx="0" cy="0"/>
        </a:xfrm>
      </p:grpSpPr>
      <p:sp>
        <p:nvSpPr>
          <p:cNvPr id="40" name="Google Shape;40;p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7"/>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2" name="Google Shape;42;p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3" name="Google Shape;43;p7"/>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2</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Calculating Different Types of Pay</a:t>
            </a:r>
            <a:endParaRPr>
              <a:solidFill>
                <a:schemeClr val="dk2"/>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3 Section Header">
  <p:cSld name="SECTION_HEADER_1_1">
    <p:spTree>
      <p:nvGrpSpPr>
        <p:cNvPr id="44" name="Shape 44"/>
        <p:cNvGrpSpPr/>
        <p:nvPr/>
      </p:nvGrpSpPr>
      <p:grpSpPr>
        <a:xfrm>
          <a:off x="0" y="0"/>
          <a:ext cx="0" cy="0"/>
          <a:chOff x="0" y="0"/>
          <a:chExt cx="0" cy="0"/>
        </a:xfrm>
      </p:grpSpPr>
      <p:sp>
        <p:nvSpPr>
          <p:cNvPr id="45" name="Google Shape;45;p8"/>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46" name="Google Shape;46;p8"/>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7" name="Google Shape;47;p8"/>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3</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Comparing Job Offers</a:t>
            </a:r>
            <a:endParaRPr sz="1100">
              <a:solidFill>
                <a:schemeClr val="dk2"/>
              </a:solidFill>
              <a:latin typeface="Calibri"/>
              <a:ea typeface="Calibri"/>
              <a:cs typeface="Calibri"/>
              <a:sym typeface="Calibri"/>
            </a:endParaRPr>
          </a:p>
        </p:txBody>
      </p:sp>
      <p:pic>
        <p:nvPicPr>
          <p:cNvPr id="48" name="Google Shape;48;p8"/>
          <p:cNvPicPr preferRelativeResize="0"/>
          <p:nvPr/>
        </p:nvPicPr>
        <p:blipFill rotWithShape="1">
          <a:blip r:embed="rId2">
            <a:alphaModFix/>
          </a:blip>
          <a:srcRect b="0" l="49" r="49" t="0"/>
          <a:stretch/>
        </p:blipFill>
        <p:spPr>
          <a:xfrm>
            <a:off x="-1" y="5646676"/>
            <a:ext cx="7772403" cy="4411723"/>
          </a:xfrm>
          <a:prstGeom prst="rect">
            <a:avLst/>
          </a:prstGeom>
          <a:noFill/>
          <a:ln>
            <a:noFill/>
          </a:ln>
        </p:spPr>
      </p:pic>
      <p:sp>
        <p:nvSpPr>
          <p:cNvPr id="49" name="Google Shape;49;p8"/>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3</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3 Title and Body">
  <p:cSld name="TITLE_AND_BODY_1_1">
    <p:spTree>
      <p:nvGrpSpPr>
        <p:cNvPr id="50" name="Shape 50"/>
        <p:cNvGrpSpPr/>
        <p:nvPr/>
      </p:nvGrpSpPr>
      <p:grpSpPr>
        <a:xfrm>
          <a:off x="0" y="0"/>
          <a:ext cx="0" cy="0"/>
          <a:chOff x="0" y="0"/>
          <a:chExt cx="0" cy="0"/>
        </a:xfrm>
      </p:grpSpPr>
      <p:sp>
        <p:nvSpPr>
          <p:cNvPr id="51" name="Google Shape;51;p9"/>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9"/>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53" name="Google Shape;53;p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54" name="Google Shape;54;p9"/>
          <p:cNvSpPr txBox="1"/>
          <p:nvPr/>
        </p:nvSpPr>
        <p:spPr>
          <a:xfrm>
            <a:off x="3593475" y="502920"/>
            <a:ext cx="3688200" cy="6003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3</a:t>
            </a:r>
            <a:endParaRPr b="1">
              <a:solidFill>
                <a:schemeClr val="dk2"/>
              </a:solidFill>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rPr lang="en" sz="1100">
                <a:solidFill>
                  <a:schemeClr val="dk2"/>
                </a:solidFill>
                <a:latin typeface="Calibri"/>
                <a:ea typeface="Calibri"/>
                <a:cs typeface="Calibri"/>
                <a:sym typeface="Calibri"/>
              </a:rPr>
              <a:t>Comparing Job Offers</a:t>
            </a:r>
            <a:endParaRPr sz="1100">
              <a:solidFill>
                <a:schemeClr val="dk2"/>
              </a:solidFill>
              <a:latin typeface="Calibri"/>
              <a:ea typeface="Calibri"/>
              <a:cs typeface="Calibri"/>
              <a:sym typeface="Calibri"/>
            </a:endParaRPr>
          </a:p>
          <a:p>
            <a:pPr indent="0" lvl="0" marL="0" rtl="0" algn="r">
              <a:spcBef>
                <a:spcPts val="0"/>
              </a:spcBef>
              <a:spcAft>
                <a:spcPts val="0"/>
              </a:spcAft>
              <a:buNone/>
            </a:pPr>
            <a:r>
              <a:t/>
            </a:r>
            <a:endParaRPr>
              <a:solidFill>
                <a:schemeClr val="dk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4 Section Header">
  <p:cSld name="SECTION_HEADER_1_1_1">
    <p:spTree>
      <p:nvGrpSpPr>
        <p:cNvPr id="55" name="Shape 55"/>
        <p:cNvGrpSpPr/>
        <p:nvPr/>
      </p:nvGrpSpPr>
      <p:grpSpPr>
        <a:xfrm>
          <a:off x="0" y="0"/>
          <a:ext cx="0" cy="0"/>
          <a:chOff x="0" y="0"/>
          <a:chExt cx="0" cy="0"/>
        </a:xfrm>
      </p:grpSpPr>
      <p:sp>
        <p:nvSpPr>
          <p:cNvPr id="56" name="Google Shape;56;p10"/>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57" name="Google Shape;57;p10"/>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8" name="Google Shape;58;p10"/>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4</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Paying Taxes</a:t>
            </a:r>
            <a:endParaRPr sz="1100">
              <a:solidFill>
                <a:schemeClr val="dk2"/>
              </a:solidFill>
              <a:latin typeface="Calibri"/>
              <a:ea typeface="Calibri"/>
              <a:cs typeface="Calibri"/>
              <a:sym typeface="Calibri"/>
            </a:endParaRPr>
          </a:p>
        </p:txBody>
      </p:sp>
      <p:pic>
        <p:nvPicPr>
          <p:cNvPr id="59" name="Google Shape;59;p10"/>
          <p:cNvPicPr preferRelativeResize="0"/>
          <p:nvPr/>
        </p:nvPicPr>
        <p:blipFill rotWithShape="1">
          <a:blip r:embed="rId2">
            <a:alphaModFix/>
          </a:blip>
          <a:srcRect b="19" l="0" r="0" t="19"/>
          <a:stretch/>
        </p:blipFill>
        <p:spPr>
          <a:xfrm>
            <a:off x="-1" y="5646676"/>
            <a:ext cx="7772403" cy="4411723"/>
          </a:xfrm>
          <a:prstGeom prst="rect">
            <a:avLst/>
          </a:prstGeom>
          <a:noFill/>
          <a:ln>
            <a:noFill/>
          </a:ln>
        </p:spPr>
      </p:pic>
      <p:sp>
        <p:nvSpPr>
          <p:cNvPr id="60" name="Google Shape;60;p10"/>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4</a:t>
            </a:r>
            <a:endParaRPr sz="20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76075" y="1371600"/>
            <a:ext cx="6629400" cy="870000"/>
          </a:xfrm>
          <a:prstGeom prst="rect">
            <a:avLst/>
          </a:prstGeom>
          <a:noFill/>
          <a:ln>
            <a:noFill/>
          </a:ln>
        </p:spPr>
        <p:txBody>
          <a:bodyPr anchorCtr="0" anchor="t" bIns="91425" lIns="0" spcFirstLastPara="1" rIns="91425" wrap="square" tIns="91425">
            <a:normAutofit/>
          </a:bodyPr>
          <a:lstStyle>
            <a:lvl1pPr lvl="0">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576075" y="2253725"/>
            <a:ext cx="6629400" cy="6681000"/>
          </a:xfrm>
          <a:prstGeom prst="rect">
            <a:avLst/>
          </a:prstGeom>
          <a:noFill/>
          <a:ln>
            <a:noFill/>
          </a:ln>
        </p:spPr>
        <p:txBody>
          <a:bodyPr anchorCtr="0" anchor="t" bIns="91425" lIns="0" spcFirstLastPara="1" rIns="91425" wrap="square" tIns="91425">
            <a:normAutofit/>
          </a:bodyPr>
          <a:lstStyle>
            <a:lvl1pPr indent="-342900" lvl="0" marL="4572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p:txBody>
      </p:sp>
      <p:pic>
        <p:nvPicPr>
          <p:cNvPr id="8" name="Google Shape;8;p1"/>
          <p:cNvPicPr preferRelativeResize="0"/>
          <p:nvPr/>
        </p:nvPicPr>
        <p:blipFill>
          <a:blip r:embed="rId1">
            <a:alphaModFix/>
          </a:blip>
          <a:stretch>
            <a:fillRect/>
          </a:stretch>
        </p:blipFill>
        <p:spPr>
          <a:xfrm>
            <a:off x="548640" y="548640"/>
            <a:ext cx="2549654" cy="320040"/>
          </a:xfrm>
          <a:prstGeom prst="rect">
            <a:avLst/>
          </a:prstGeom>
          <a:noFill/>
          <a:ln>
            <a:noFill/>
          </a:ln>
        </p:spPr>
      </p:pic>
      <p:sp>
        <p:nvSpPr>
          <p:cNvPr id="9" name="Google Shape;9;p1"/>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b="1" lang="en">
                <a:solidFill>
                  <a:schemeClr val="dk2"/>
                </a:solidFill>
                <a:latin typeface="Calibri"/>
                <a:ea typeface="Calibri"/>
                <a:cs typeface="Calibri"/>
                <a:sym typeface="Calibri"/>
              </a:rPr>
              <a:t>Unit 4 |</a:t>
            </a:r>
            <a:r>
              <a:rPr lang="en">
                <a:solidFill>
                  <a:schemeClr val="dk2"/>
                </a:solidFill>
                <a:latin typeface="Calibri"/>
                <a:ea typeface="Calibri"/>
                <a:cs typeface="Calibri"/>
                <a:sym typeface="Calibri"/>
              </a:rPr>
              <a:t> </a:t>
            </a:r>
            <a:r>
              <a:rPr lang="en">
                <a:solidFill>
                  <a:schemeClr val="lt1"/>
                </a:solidFill>
                <a:latin typeface="Calibri"/>
                <a:ea typeface="Calibri"/>
                <a:cs typeface="Calibri"/>
                <a:sym typeface="Calibri"/>
              </a:rPr>
              <a:t>Topic 1</a:t>
            </a:r>
            <a:endParaRPr b="1">
              <a:solidFill>
                <a:schemeClr val="lt1"/>
              </a:solidFill>
              <a:latin typeface="Calibri"/>
              <a:ea typeface="Calibri"/>
              <a:cs typeface="Calibri"/>
              <a:sym typeface="Calibri"/>
            </a:endParaRPr>
          </a:p>
          <a:p>
            <a:pPr indent="0" lvl="0" marL="0" rtl="0" algn="r">
              <a:spcBef>
                <a:spcPts val="0"/>
              </a:spcBef>
              <a:spcAft>
                <a:spcPts val="0"/>
              </a:spcAft>
              <a:buNone/>
            </a:pPr>
            <a:r>
              <a:rPr lang="en" sz="1100">
                <a:solidFill>
                  <a:schemeClr val="lt1"/>
                </a:solidFill>
                <a:latin typeface="Calibri"/>
                <a:ea typeface="Calibri"/>
                <a:cs typeface="Calibri"/>
                <a:sym typeface="Calibri"/>
              </a:rPr>
              <a:t>Imagining Your Financial Future</a:t>
            </a:r>
            <a:endParaRPr sz="1100">
              <a:solidFill>
                <a:schemeClr val="lt1"/>
              </a:solidFill>
              <a:latin typeface="Calibri"/>
              <a:ea typeface="Calibri"/>
              <a:cs typeface="Calibri"/>
              <a:sym typeface="Calibri"/>
            </a:endParaRPr>
          </a:p>
        </p:txBody>
      </p:sp>
      <p:sp>
        <p:nvSpPr>
          <p:cNvPr id="10" name="Google Shape;10;p1"/>
          <p:cNvSpPr txBox="1"/>
          <p:nvPr/>
        </p:nvSpPr>
        <p:spPr>
          <a:xfrm>
            <a:off x="576075" y="9695000"/>
            <a:ext cx="3109200" cy="92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en" sz="600">
                <a:solidFill>
                  <a:schemeClr val="dk1"/>
                </a:solidFill>
                <a:latin typeface="Calibri"/>
                <a:ea typeface="Calibri"/>
                <a:cs typeface="Calibri"/>
                <a:sym typeface="Calibri"/>
              </a:rPr>
              <a:t>© 2023 Discovery Education, Inc. All rights </a:t>
            </a:r>
            <a:r>
              <a:rPr lang="en" sz="600">
                <a:solidFill>
                  <a:schemeClr val="dk1"/>
                </a:solidFill>
                <a:latin typeface="Calibri"/>
                <a:ea typeface="Calibri"/>
                <a:cs typeface="Calibri"/>
                <a:sym typeface="Calibri"/>
              </a:rPr>
              <a:t>reserved</a:t>
            </a:r>
            <a:r>
              <a:rPr lang="en" sz="600">
                <a:solidFill>
                  <a:schemeClr val="dk1"/>
                </a:solidFill>
                <a:latin typeface="Calibri"/>
                <a:ea typeface="Calibri"/>
                <a:cs typeface="Calibri"/>
                <a:sym typeface="Calibri"/>
              </a:rPr>
              <a:t>.</a:t>
            </a:r>
            <a:endParaRPr sz="6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ppt/slides/slide34.xml"/><Relationship Id="rId10" Type="http://schemas.openxmlformats.org/officeDocument/2006/relationships/slide" Target="/ppt/slides/slide28.xml"/><Relationship Id="rId13" Type="http://schemas.openxmlformats.org/officeDocument/2006/relationships/slide" Target="/ppt/slides/slide38.xml"/><Relationship Id="rId12" Type="http://schemas.openxmlformats.org/officeDocument/2006/relationships/slide" Target="/ppt/slides/slide37.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2.xml"/><Relationship Id="rId4" Type="http://schemas.openxmlformats.org/officeDocument/2006/relationships/slide" Target="/ppt/slides/slide2.xml"/><Relationship Id="rId9" Type="http://schemas.openxmlformats.org/officeDocument/2006/relationships/slide" Target="/ppt/slides/slide22.xml"/><Relationship Id="rId14" Type="http://schemas.openxmlformats.org/officeDocument/2006/relationships/slide" Target="/ppt/slides/slide39.xml"/><Relationship Id="rId5" Type="http://schemas.openxmlformats.org/officeDocument/2006/relationships/slide" Target="/ppt/slides/slide3.xml"/><Relationship Id="rId6" Type="http://schemas.openxmlformats.org/officeDocument/2006/relationships/slide" Target="/ppt/slides/slide11.xml"/><Relationship Id="rId7" Type="http://schemas.openxmlformats.org/officeDocument/2006/relationships/slide" Target="/ppt/slides/slide11.xml"/><Relationship Id="rId8" Type="http://schemas.openxmlformats.org/officeDocument/2006/relationships/slide" Target="/ppt/slides/slide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hyperlink" Target="https://www.pathwayinschools.com/sites/default/files/discover-4-2/" TargetMode="External"/></Relationships>
</file>

<file path=ppt/slides/_rels/slide13.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www.pathwayinschools.com/sites/default/files/discover-4-2/" TargetMode="External"/><Relationship Id="rId4" Type="http://schemas.openxmlformats.org/officeDocument/2006/relationships/hyperlink" Target="http://www.dlc.com/PFS-HS4-2-RTU" TargetMode="External"/><Relationship Id="rId9"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hyperlink" Target="https://app.discoveryeducation.com/learn/videos/47f461c0-b3e1-4c40-8676-c294afb7f39a/?embed=false&amp;embed_origin=false" TargetMode="External"/><Relationship Id="rId7" Type="http://schemas.openxmlformats.org/officeDocument/2006/relationships/hyperlink" Target="https://app.discoveryeducation.com/learn/videos/47f461c0-b3e1-4c40-8676-c294afb7f39a/?embed=false&amp;embed_origin=false" TargetMode="External"/><Relationship Id="rId8"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www.pathwayinschools.com/sites/default/files/discover-4-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hyperlink" Target="https://www.pathwayinschools.com/sites/default/files/discover-4-3/" TargetMode="Externa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s://app.discoveryeducation.com/learn/videos/1657a24d-4bef-47b8-bae8-d577c121767b/?embed=false&amp;embed_origin=false" TargetMode="External"/><Relationship Id="rId4" Type="http://schemas.openxmlformats.org/officeDocument/2006/relationships/hyperlink" Target="https://www.pathwayinschools.com/sites/default/files/discover-4-3/" TargetMode="External"/><Relationship Id="rId9" Type="http://schemas.openxmlformats.org/officeDocument/2006/relationships/image" Target="../media/image25.png"/><Relationship Id="rId5" Type="http://schemas.openxmlformats.org/officeDocument/2006/relationships/hyperlink" Target="http://www.dlc.com/PFS-HS4-3-RTU" TargetMode="External"/><Relationship Id="rId6" Type="http://schemas.openxmlformats.org/officeDocument/2006/relationships/image" Target="../media/image6.png"/><Relationship Id="rId7" Type="http://schemas.openxmlformats.org/officeDocument/2006/relationships/hyperlink" Target="https://app.discoveryeducation.com/learn/videos/1657a24d-4bef-47b8-bae8-d577c121767b/?embed=false&amp;embed_origin=false" TargetMode="External"/><Relationship Id="rId8"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3.png"/><Relationship Id="rId7" Type="http://schemas.openxmlformats.org/officeDocument/2006/relationships/image" Target="../media/image41.png"/><Relationship Id="rId8" Type="http://schemas.openxmlformats.org/officeDocument/2006/relationships/hyperlink" Target="https://www.pathwayinschools.com/sites/default/files/discover-4-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hyperlink" Target="https://www.pathwayinschools.com/sites/default/files/discover-4-3/" TargetMode="Externa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hyperlink" Target="https://www.pathwayinschools.com/sites/default/files/discover-4-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hyperlink" Target="https://www.pathwayinschools.com/sites/default/files/discover-4-4/" TargetMode="External"/><Relationship Id="rId4" Type="http://schemas.openxmlformats.org/officeDocument/2006/relationships/hyperlink" Target="http://www.dlc.com/PFS-HS4-4-RTU" TargetMode="External"/><Relationship Id="rId9" Type="http://schemas.openxmlformats.org/officeDocument/2006/relationships/image" Target="../media/image34.png"/><Relationship Id="rId5" Type="http://schemas.openxmlformats.org/officeDocument/2006/relationships/image" Target="../media/image6.png"/><Relationship Id="rId6" Type="http://schemas.openxmlformats.org/officeDocument/2006/relationships/hyperlink" Target="https://app.discoveryeducation.com/learn/videos/8b0c319d-d852-4e68-b375-d1a4f3780a0e/?embed=false&amp;embed_origin=false" TargetMode="External"/><Relationship Id="rId7" Type="http://schemas.openxmlformats.org/officeDocument/2006/relationships/hyperlink" Target="https://app.discoveryeducation.com/learn/videos/8b0c319d-d852-4e68-b375-d1a4f3780a0e/?embed=false&amp;embed_origin=false" TargetMode="External"/><Relationship Id="rId8"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30.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hyperlink" Target="https://www.pathwayinschools.com/sites/default/files/discover-4-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hyperlink" Target="https://www.pathwayinschools.com/sites/default/files/discover-4-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hyperlink" Target="https://www.pathwayinschools.com/sites/default/files/discover-4-5/" TargetMode="External"/><Relationship Id="rId4" Type="http://schemas.openxmlformats.org/officeDocument/2006/relationships/image" Target="../media/image4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hyperlink" Target="https://www.pathwayinschools.com/sites/default/files/discover-4-5/" TargetMode="External"/><Relationship Id="rId4" Type="http://schemas.openxmlformats.org/officeDocument/2006/relationships/hyperlink" Target="http://www.dlc.com/PFS-HS4-5-RTU" TargetMode="External"/><Relationship Id="rId9" Type="http://schemas.openxmlformats.org/officeDocument/2006/relationships/image" Target="../media/image40.png"/><Relationship Id="rId5" Type="http://schemas.openxmlformats.org/officeDocument/2006/relationships/image" Target="../media/image6.png"/><Relationship Id="rId6" Type="http://schemas.openxmlformats.org/officeDocument/2006/relationships/hyperlink" Target="https://app.discoveryeducation.com/learn/videos/880910c7-d430-4f27-ac46-7c004f5062bf/?embed=false&amp;embed_origin=false" TargetMode="External"/><Relationship Id="rId7" Type="http://schemas.openxmlformats.org/officeDocument/2006/relationships/hyperlink" Target="https://app.discoveryeducation.com/learn/videos/880910c7-d430-4f27-ac46-7c004f5062bf/?embed=false&amp;embed_origin=false" TargetMode="External"/><Relationship Id="rId8"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hyperlink" Target="https://www.pathwayinschools.com/sites/default/files/discover-4-5/" TargetMode="Externa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pathwayinschools.com/sites/default/files/discover-4-1" TargetMode="External"/><Relationship Id="rId4" Type="http://schemas.openxmlformats.org/officeDocument/2006/relationships/hyperlink" Target="https://app.discoveryeducation.com/learn/player/ed0aee14-9aa9-49a2-9836-78f85de32083" TargetMode="External"/><Relationship Id="rId9" Type="http://schemas.openxmlformats.org/officeDocument/2006/relationships/image" Target="../media/image2.png"/><Relationship Id="rId5" Type="http://schemas.openxmlformats.org/officeDocument/2006/relationships/hyperlink" Target="http://www.dlc.com/PFS-HS4-1-RTU" TargetMode="External"/><Relationship Id="rId6" Type="http://schemas.openxmlformats.org/officeDocument/2006/relationships/image" Target="../media/image6.png"/><Relationship Id="rId7" Type="http://schemas.openxmlformats.org/officeDocument/2006/relationships/hyperlink" Target="https://app.discoveryeducation.com/learn/player/ed0aee14-9aa9-49a2-9836-78f85de32083" TargetMode="External"/><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www.pathwayinschools.com/sites/default/files/discover-4-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pathwayinschools.com/sites/default/files/discover-4-1/"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pathwayinschools.com/sites/default/files/discover-4-1/"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pathwayinschools.com/sites/default/files/discover-4-1/"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ctrTitle"/>
          </p:nvPr>
        </p:nvSpPr>
        <p:spPr>
          <a:xfrm>
            <a:off x="576075" y="202359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Getting Paid</a:t>
            </a:r>
            <a:endParaRPr/>
          </a:p>
        </p:txBody>
      </p:sp>
      <p:sp>
        <p:nvSpPr>
          <p:cNvPr id="91" name="Google Shape;91;p16"/>
          <p:cNvSpPr txBox="1"/>
          <p:nvPr>
            <p:ph idx="1" type="subTitle"/>
          </p:nvPr>
        </p:nvSpPr>
        <p:spPr>
          <a:xfrm>
            <a:off x="576075" y="1539240"/>
            <a:ext cx="6629400" cy="50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Unit</a:t>
            </a:r>
            <a:r>
              <a:rPr lang="en"/>
              <a:t> 4</a:t>
            </a:r>
            <a:endParaRPr/>
          </a:p>
        </p:txBody>
      </p:sp>
      <p:graphicFrame>
        <p:nvGraphicFramePr>
          <p:cNvPr id="92" name="Google Shape;92;p16"/>
          <p:cNvGraphicFramePr/>
          <p:nvPr/>
        </p:nvGraphicFramePr>
        <p:xfrm>
          <a:off x="576072" y="3733862"/>
          <a:ext cx="3000000" cy="3000000"/>
        </p:xfrm>
        <a:graphic>
          <a:graphicData uri="http://schemas.openxmlformats.org/drawingml/2006/table">
            <a:tbl>
              <a:tblPr>
                <a:noFill/>
                <a:tableStyleId>{E9F71D8F-A724-4D61-BDEE-4C672E26D5A8}</a:tableStyleId>
              </a:tblPr>
              <a:tblGrid>
                <a:gridCol w="6629400"/>
              </a:tblGrid>
              <a:tr h="478325">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3"/>
                        </a:rPr>
                        <a:t>Unit 4</a:t>
                      </a:r>
                      <a:r>
                        <a:rPr b="1" lang="en" u="sng">
                          <a:solidFill>
                            <a:schemeClr val="hlink"/>
                          </a:solidFill>
                          <a:latin typeface="Calibri"/>
                          <a:ea typeface="Calibri"/>
                          <a:cs typeface="Calibri"/>
                          <a:sym typeface="Calibri"/>
                          <a:hlinkClick action="ppaction://hlinksldjump" r:id="rId4"/>
                        </a:rPr>
                        <a:t>: Getting Started</a:t>
                      </a:r>
                      <a:endParaRPr b="1">
                        <a:solidFill>
                          <a:srgbClr val="FF6000"/>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5"/>
                        </a:rPr>
                        <a:t>Topic 1: Preparing for Work</a:t>
                      </a:r>
                      <a:endParaRPr>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How can you get the job you want? What should you include in a job application, resume, or cover letter?</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6"/>
                        </a:rPr>
                        <a:t>Topic 2: Calculating Different Types of </a:t>
                      </a:r>
                      <a:r>
                        <a:rPr b="1" lang="en" u="sng">
                          <a:solidFill>
                            <a:schemeClr val="hlink"/>
                          </a:solidFill>
                          <a:latin typeface="Calibri"/>
                          <a:ea typeface="Calibri"/>
                          <a:cs typeface="Calibri"/>
                          <a:sym typeface="Calibri"/>
                          <a:hlinkClick action="ppaction://hlinksldjump" r:id="rId7"/>
                        </a:rPr>
                        <a:t>Pay</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How do people get paid for the work that they do? Does it make a difference if you are an employee or work as a contractor?</a:t>
                      </a:r>
                      <a:endParaRPr i="1" sz="1300">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lnSpc>
                          <a:spcPct val="115000"/>
                        </a:lnSpc>
                        <a:spcBef>
                          <a:spcPts val="0"/>
                        </a:spcBef>
                        <a:spcAft>
                          <a:spcPts val="0"/>
                        </a:spcAft>
                        <a:buClr>
                          <a:srgbClr val="000000"/>
                        </a:buClr>
                        <a:buSzPts val="2200"/>
                        <a:buFont typeface="Arial"/>
                        <a:buNone/>
                      </a:pPr>
                      <a:r>
                        <a:rPr b="1" lang="en" u="sng">
                          <a:solidFill>
                            <a:schemeClr val="hlink"/>
                          </a:solidFill>
                          <a:latin typeface="Calibri"/>
                          <a:ea typeface="Calibri"/>
                          <a:cs typeface="Calibri"/>
                          <a:sym typeface="Calibri"/>
                          <a:hlinkClick action="ppaction://hlinksldjump" r:id="rId8"/>
                        </a:rPr>
                        <a:t>Topic 3: Comparing Job Offers</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200"/>
                        <a:buFont typeface="Arial"/>
                        <a:buNone/>
                      </a:pPr>
                      <a:r>
                        <a:rPr i="1" lang="en" sz="1300">
                          <a:solidFill>
                            <a:schemeClr val="dk1"/>
                          </a:solidFill>
                          <a:latin typeface="Calibri"/>
                          <a:ea typeface="Calibri"/>
                          <a:cs typeface="Calibri"/>
                          <a:sym typeface="Calibri"/>
                        </a:rPr>
                        <a:t>What should you look for in a job offer?</a:t>
                      </a:r>
                      <a:endParaRPr i="1" sz="1300">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9"/>
                        </a:rPr>
                        <a:t>Topic 4: Paying Taxes</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Why is money taken out of your paycheck? How do you benefit from paying taxes?</a:t>
                      </a:r>
                      <a:endParaRPr i="1" sz="1300">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10"/>
                        </a:rPr>
                        <a:t>Topic 5: Creating Your Own Job</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What does it take to be your own boss?</a:t>
                      </a:r>
                      <a:endParaRPr i="1" sz="1300">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24125">
                <a:tc>
                  <a:txBody>
                    <a:bodyPr/>
                    <a:lstStyle/>
                    <a:p>
                      <a:pPr indent="0" lvl="0" marL="0" rtl="0" algn="l">
                        <a:lnSpc>
                          <a:spcPct val="115000"/>
                        </a:lnSpc>
                        <a:spcBef>
                          <a:spcPts val="0"/>
                        </a:spcBef>
                        <a:spcAft>
                          <a:spcPts val="0"/>
                        </a:spcAft>
                        <a:buNone/>
                      </a:pPr>
                      <a:r>
                        <a:rPr b="1" lang="en">
                          <a:solidFill>
                            <a:srgbClr val="FF6000"/>
                          </a:solidFill>
                          <a:latin typeface="Calibri"/>
                          <a:ea typeface="Calibri"/>
                          <a:cs typeface="Calibri"/>
                          <a:sym typeface="Calibri"/>
                        </a:rPr>
                        <a:t>Wrap Up</a:t>
                      </a:r>
                      <a:endParaRPr b="1">
                        <a:solidFill>
                          <a:srgbClr val="FF6000"/>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1"/>
                        </a:rPr>
                        <a:t>Glossary of Key Terms</a:t>
                      </a:r>
                      <a:endParaRPr>
                        <a:solidFill>
                          <a:srgbClr val="595959"/>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2"/>
                        </a:rPr>
                        <a:t>Personal Action Plan</a:t>
                      </a:r>
                      <a:endParaRPr>
                        <a:solidFill>
                          <a:srgbClr val="595959"/>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3"/>
                        </a:rPr>
                        <a:t>Continuing the Conversation at Home</a:t>
                      </a:r>
                      <a:endParaRPr>
                        <a:solidFill>
                          <a:srgbClr val="595959"/>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4"/>
                        </a:rPr>
                        <a:t>Dig Deeper</a:t>
                      </a:r>
                      <a:endParaRPr>
                        <a:solidFill>
                          <a:srgbClr val="595959"/>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1: Preparing for Work.</a:t>
            </a:r>
            <a:endParaRPr/>
          </a:p>
        </p:txBody>
      </p:sp>
      <p:graphicFrame>
        <p:nvGraphicFramePr>
          <p:cNvPr id="163" name="Google Shape;163;p25"/>
          <p:cNvGraphicFramePr/>
          <p:nvPr/>
        </p:nvGraphicFramePr>
        <p:xfrm>
          <a:off x="576072" y="1508760"/>
          <a:ext cx="3000000" cy="3000000"/>
        </p:xfrm>
        <a:graphic>
          <a:graphicData uri="http://schemas.openxmlformats.org/drawingml/2006/table">
            <a:tbl>
              <a:tblPr>
                <a:noFill/>
                <a:tableStyleId>{E9F71D8F-A724-4D61-BDEE-4C672E26D5A8}</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In this module, you explored ways to use a resume and other tools to help you obtain a job in the future. What did you learn in the module that you can apply in your own life?</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7478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64" name="Google Shape;164;p25"/>
          <p:cNvGraphicFramePr/>
          <p:nvPr/>
        </p:nvGraphicFramePr>
        <p:xfrm>
          <a:off x="576072" y="6058943"/>
          <a:ext cx="3000000" cy="3000000"/>
        </p:xfrm>
        <a:graphic>
          <a:graphicData uri="http://schemas.openxmlformats.org/drawingml/2006/table">
            <a:tbl>
              <a:tblPr>
                <a:noFill/>
                <a:tableStyleId>{E9F71D8F-A724-4D61-BDEE-4C672E26D5A8}</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objectives for this module. How do you feel about each one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identify information commonly included on a resume.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26665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explain how employers use resumes and other information to screen candidates.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give examples of how my interests and activities can be highlighted in a resume.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list ways technology impacts job seekers.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165" name="Google Shape;165;p25"/>
          <p:cNvPicPr preferRelativeResize="0"/>
          <p:nvPr/>
        </p:nvPicPr>
        <p:blipFill>
          <a:blip r:embed="rId3">
            <a:alphaModFix/>
          </a:blip>
          <a:stretch>
            <a:fillRect/>
          </a:stretch>
        </p:blipFill>
        <p:spPr>
          <a:xfrm>
            <a:off x="576075" y="5049050"/>
            <a:ext cx="3486014" cy="896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ctrTitle"/>
          </p:nvPr>
        </p:nvSpPr>
        <p:spPr>
          <a:xfrm>
            <a:off x="530352"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Calculating Different Types of Pay</a:t>
            </a:r>
            <a:endParaRPr/>
          </a:p>
        </p:txBody>
      </p:sp>
      <p:sp>
        <p:nvSpPr>
          <p:cNvPr id="171" name="Google Shape;171;p26"/>
          <p:cNvSpPr txBox="1"/>
          <p:nvPr>
            <p:ph idx="1" type="body"/>
          </p:nvPr>
        </p:nvSpPr>
        <p:spPr>
          <a:xfrm>
            <a:off x="576075" y="3241750"/>
            <a:ext cx="63360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b="1" lang="en"/>
              <a:t>After completing the module for this topic, you should be able to:</a:t>
            </a:r>
            <a:endParaRPr b="1"/>
          </a:p>
          <a:p>
            <a:pPr indent="-330200" lvl="0" marL="457200" rtl="0" algn="l">
              <a:spcBef>
                <a:spcPts val="1000"/>
              </a:spcBef>
              <a:spcAft>
                <a:spcPts val="0"/>
              </a:spcAft>
              <a:buSzPts val="1600"/>
              <a:buChar char="●"/>
            </a:pPr>
            <a:r>
              <a:rPr lang="en"/>
              <a:t>Describe ways people can be paid for their work, including a salary, hourly wage, commission, and tips.</a:t>
            </a:r>
            <a:endParaRPr/>
          </a:p>
          <a:p>
            <a:pPr indent="-330200" lvl="0" marL="457200" rtl="0" algn="l">
              <a:spcBef>
                <a:spcPts val="0"/>
              </a:spcBef>
              <a:spcAft>
                <a:spcPts val="0"/>
              </a:spcAft>
              <a:buSzPts val="1600"/>
              <a:buChar char="●"/>
            </a:pPr>
            <a:r>
              <a:rPr lang="en"/>
              <a:t>List similarities and differences between being an employee and an independent contractor.</a:t>
            </a:r>
            <a:endParaRPr/>
          </a:p>
          <a:p>
            <a:pPr indent="-330200" lvl="0" marL="457200" rtl="0" algn="l">
              <a:spcBef>
                <a:spcPts val="0"/>
              </a:spcBef>
              <a:spcAft>
                <a:spcPts val="0"/>
              </a:spcAft>
              <a:buSzPts val="1600"/>
              <a:buChar char="●"/>
            </a:pPr>
            <a:r>
              <a:rPr lang="en"/>
              <a:t>Give examples of factors you might consider when exploring how you will be paid in the future.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7"/>
          <p:cNvPicPr preferRelativeResize="0"/>
          <p:nvPr/>
        </p:nvPicPr>
        <p:blipFill>
          <a:blip r:embed="rId3">
            <a:alphaModFix/>
          </a:blip>
          <a:stretch>
            <a:fillRect/>
          </a:stretch>
        </p:blipFill>
        <p:spPr>
          <a:xfrm>
            <a:off x="1939625" y="5824728"/>
            <a:ext cx="693851" cy="651850"/>
          </a:xfrm>
          <a:prstGeom prst="rect">
            <a:avLst/>
          </a:prstGeom>
          <a:noFill/>
          <a:ln>
            <a:noFill/>
          </a:ln>
        </p:spPr>
      </p:pic>
      <p:pic>
        <p:nvPicPr>
          <p:cNvPr id="177" name="Google Shape;177;p27"/>
          <p:cNvPicPr preferRelativeResize="0"/>
          <p:nvPr/>
        </p:nvPicPr>
        <p:blipFill>
          <a:blip r:embed="rId4">
            <a:alphaModFix/>
          </a:blip>
          <a:stretch>
            <a:fillRect/>
          </a:stretch>
        </p:blipFill>
        <p:spPr>
          <a:xfrm>
            <a:off x="1939625" y="6565392"/>
            <a:ext cx="693850" cy="610436"/>
          </a:xfrm>
          <a:prstGeom prst="rect">
            <a:avLst/>
          </a:prstGeom>
          <a:noFill/>
          <a:ln>
            <a:noFill/>
          </a:ln>
        </p:spPr>
      </p:pic>
      <p:pic>
        <p:nvPicPr>
          <p:cNvPr id="178" name="Google Shape;178;p27"/>
          <p:cNvPicPr preferRelativeResize="0"/>
          <p:nvPr/>
        </p:nvPicPr>
        <p:blipFill>
          <a:blip r:embed="rId5">
            <a:alphaModFix/>
          </a:blip>
          <a:stretch>
            <a:fillRect/>
          </a:stretch>
        </p:blipFill>
        <p:spPr>
          <a:xfrm>
            <a:off x="1939614" y="7379208"/>
            <a:ext cx="693850" cy="475646"/>
          </a:xfrm>
          <a:prstGeom prst="rect">
            <a:avLst/>
          </a:prstGeom>
          <a:noFill/>
          <a:ln>
            <a:noFill/>
          </a:ln>
        </p:spPr>
      </p:pic>
      <p:pic>
        <p:nvPicPr>
          <p:cNvPr id="179" name="Google Shape;179;p27"/>
          <p:cNvPicPr preferRelativeResize="0"/>
          <p:nvPr/>
        </p:nvPicPr>
        <p:blipFill>
          <a:blip r:embed="rId6">
            <a:alphaModFix/>
          </a:blip>
          <a:stretch>
            <a:fillRect/>
          </a:stretch>
        </p:blipFill>
        <p:spPr>
          <a:xfrm>
            <a:off x="1939614" y="8028432"/>
            <a:ext cx="693849" cy="640550"/>
          </a:xfrm>
          <a:prstGeom prst="rect">
            <a:avLst/>
          </a:prstGeom>
          <a:noFill/>
          <a:ln>
            <a:noFill/>
          </a:ln>
        </p:spPr>
      </p:pic>
      <p:pic>
        <p:nvPicPr>
          <p:cNvPr id="180" name="Google Shape;180;p27"/>
          <p:cNvPicPr preferRelativeResize="0"/>
          <p:nvPr/>
        </p:nvPicPr>
        <p:blipFill>
          <a:blip r:embed="rId7">
            <a:alphaModFix/>
          </a:blip>
          <a:stretch>
            <a:fillRect/>
          </a:stretch>
        </p:blipFill>
        <p:spPr>
          <a:xfrm>
            <a:off x="1939614" y="8790142"/>
            <a:ext cx="693850" cy="593084"/>
          </a:xfrm>
          <a:prstGeom prst="rect">
            <a:avLst/>
          </a:prstGeom>
          <a:noFill/>
          <a:ln>
            <a:noFill/>
          </a:ln>
        </p:spPr>
      </p:pic>
      <p:sp>
        <p:nvSpPr>
          <p:cNvPr id="181" name="Google Shape;181;p2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8"/>
              </a:rPr>
              <a:t>Calculating Different Types of Pay</a:t>
            </a:r>
            <a:r>
              <a:rPr lang="en"/>
              <a:t> self-paced module.</a:t>
            </a:r>
            <a:endParaRPr/>
          </a:p>
        </p:txBody>
      </p:sp>
      <p:graphicFrame>
        <p:nvGraphicFramePr>
          <p:cNvPr id="182" name="Google Shape;182;p27"/>
          <p:cNvGraphicFramePr/>
          <p:nvPr/>
        </p:nvGraphicFramePr>
        <p:xfrm>
          <a:off x="576072" y="1508760"/>
          <a:ext cx="3000000" cy="3000000"/>
        </p:xfrm>
        <a:graphic>
          <a:graphicData uri="http://schemas.openxmlformats.org/drawingml/2006/table">
            <a:tbl>
              <a:tblPr>
                <a:noFill/>
                <a:tableStyleId>{E9F71D8F-A724-4D61-BDEE-4C672E26D5A8}</a:tableStyleId>
              </a:tblPr>
              <a:tblGrid>
                <a:gridCol w="2978675"/>
                <a:gridCol w="1216875"/>
                <a:gridCol w="1216875"/>
                <a:gridCol w="1216875"/>
              </a:tblGrid>
              <a:tr h="332200">
                <a:tc grid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How did you classify each factor related to pay preferences?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r>
              <a:tr h="537925">
                <a:tc>
                  <a:txBody>
                    <a:bodyPr/>
                    <a:lstStyle/>
                    <a:p>
                      <a:pPr indent="0" lvl="0" marL="0" rtl="0" algn="l">
                        <a:lnSpc>
                          <a:spcPct val="115000"/>
                        </a:lnSpc>
                        <a:spcBef>
                          <a:spcPts val="0"/>
                        </a:spcBef>
                        <a:spcAft>
                          <a:spcPts val="0"/>
                        </a:spcAft>
                        <a:buNone/>
                      </a:pPr>
                      <a:r>
                        <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Very Important</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Important</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rPr b="1" lang="en">
                          <a:latin typeface="Calibri"/>
                          <a:ea typeface="Calibri"/>
                          <a:cs typeface="Calibri"/>
                          <a:sym typeface="Calibri"/>
                        </a:rPr>
                        <a:t>Not </a:t>
                      </a:r>
                      <a:r>
                        <a:rPr b="1" lang="en">
                          <a:solidFill>
                            <a:schemeClr val="dk1"/>
                          </a:solidFill>
                          <a:latin typeface="Calibri"/>
                          <a:ea typeface="Calibri"/>
                          <a:cs typeface="Calibri"/>
                          <a:sym typeface="Calibri"/>
                        </a:rPr>
                        <a:t>Important</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6095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Getting paid the same amount each time.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Being paid at least twice each month.</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Having your employer figure out how much to take out of your pay for taxes.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83" name="Google Shape;183;p27"/>
          <p:cNvGraphicFramePr/>
          <p:nvPr/>
        </p:nvGraphicFramePr>
        <p:xfrm>
          <a:off x="576072" y="4558150"/>
          <a:ext cx="3000000" cy="3000000"/>
        </p:xfrm>
        <a:graphic>
          <a:graphicData uri="http://schemas.openxmlformats.org/drawingml/2006/table">
            <a:tbl>
              <a:tblPr>
                <a:noFill/>
                <a:tableStyleId>{E9F71D8F-A724-4D61-BDEE-4C672E26D5A8}</a:tableStyleId>
              </a:tblPr>
              <a:tblGrid>
                <a:gridCol w="2209800"/>
                <a:gridCol w="2209800"/>
                <a:gridCol w="2209800"/>
              </a:tblGrid>
              <a:tr h="471050">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People get paid to work in different ways. Describe each in your own words and provide at least one example of someone who might receive their pay in this way. Use an example from the module or one you discover on your own.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10000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Method</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Description</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Job Example(s)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7364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Hourly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364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Salary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364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Commission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364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Tips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364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Piecework</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Employee vs. Contractor: What’s the Difference? </a:t>
            </a:r>
            <a:endParaRPr/>
          </a:p>
        </p:txBody>
      </p:sp>
      <p:sp>
        <p:nvSpPr>
          <p:cNvPr id="189" name="Google Shape;189;p28"/>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Calculating Different Types of Pay</a:t>
            </a:r>
            <a:r>
              <a:rPr lang="en"/>
              <a:t> self-paced module.</a:t>
            </a:r>
            <a:endParaRPr/>
          </a:p>
        </p:txBody>
      </p:sp>
      <p:pic>
        <p:nvPicPr>
          <p:cNvPr id="190" name="Google Shape;190;p28">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sp>
        <p:nvSpPr>
          <p:cNvPr id="191" name="Google Shape;191;p28"/>
          <p:cNvSpPr txBox="1"/>
          <p:nvPr/>
        </p:nvSpPr>
        <p:spPr>
          <a:xfrm>
            <a:off x="576075" y="1836150"/>
            <a:ext cx="21018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6"/>
              </a:rPr>
              <a:t>this link </a:t>
            </a:r>
            <a:r>
              <a:rPr lang="en">
                <a:latin typeface="Calibri"/>
                <a:ea typeface="Calibri"/>
                <a:cs typeface="Calibri"/>
                <a:sym typeface="Calibri"/>
              </a:rPr>
              <a:t>or the QR code to the right to watch the video from this module. As you watch, categorize information as being a plus, minus, or interesting.</a:t>
            </a:r>
            <a:endParaRPr>
              <a:latin typeface="Calibri"/>
              <a:ea typeface="Calibri"/>
              <a:cs typeface="Calibri"/>
              <a:sym typeface="Calibri"/>
            </a:endParaRPr>
          </a:p>
        </p:txBody>
      </p:sp>
      <p:pic>
        <p:nvPicPr>
          <p:cNvPr id="192" name="Google Shape;192;p28">
            <a:hlinkClick r:id="rId7"/>
          </p:cNvPr>
          <p:cNvPicPr preferRelativeResize="0"/>
          <p:nvPr/>
        </p:nvPicPr>
        <p:blipFill rotWithShape="1">
          <a:blip r:embed="rId8">
            <a:alphaModFix/>
          </a:blip>
          <a:srcRect b="1446" l="0" r="0" t="1456"/>
          <a:stretch/>
        </p:blipFill>
        <p:spPr>
          <a:xfrm>
            <a:off x="2858275" y="1836146"/>
            <a:ext cx="2647911" cy="1449180"/>
          </a:xfrm>
          <a:prstGeom prst="rect">
            <a:avLst/>
          </a:prstGeom>
          <a:noFill/>
          <a:ln>
            <a:noFill/>
          </a:ln>
        </p:spPr>
      </p:pic>
      <p:pic>
        <p:nvPicPr>
          <p:cNvPr id="193" name="Google Shape;193;p28"/>
          <p:cNvPicPr preferRelativeResize="0"/>
          <p:nvPr/>
        </p:nvPicPr>
        <p:blipFill rotWithShape="1">
          <a:blip r:embed="rId9">
            <a:alphaModFix/>
          </a:blip>
          <a:srcRect b="0" l="0" r="0" t="0"/>
          <a:stretch/>
        </p:blipFill>
        <p:spPr>
          <a:xfrm>
            <a:off x="5757375" y="1836146"/>
            <a:ext cx="1448101" cy="1448101"/>
          </a:xfrm>
          <a:prstGeom prst="rect">
            <a:avLst/>
          </a:prstGeom>
          <a:noFill/>
          <a:ln>
            <a:noFill/>
          </a:ln>
        </p:spPr>
      </p:pic>
      <p:graphicFrame>
        <p:nvGraphicFramePr>
          <p:cNvPr id="194" name="Google Shape;194;p28"/>
          <p:cNvGraphicFramePr/>
          <p:nvPr/>
        </p:nvGraphicFramePr>
        <p:xfrm>
          <a:off x="576075" y="3654400"/>
          <a:ext cx="3000000" cy="3000000"/>
        </p:xfrm>
        <a:graphic>
          <a:graphicData uri="http://schemas.openxmlformats.org/drawingml/2006/table">
            <a:tbl>
              <a:tblPr>
                <a:noFill/>
                <a:tableStyleId>{E9F71D8F-A724-4D61-BDEE-4C672E26D5A8}</a:tableStyleId>
              </a:tblPr>
              <a:tblGrid>
                <a:gridCol w="2209800"/>
                <a:gridCol w="2209800"/>
                <a:gridCol w="2209800"/>
              </a:tblGrid>
              <a:tr h="845700">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Plus</a:t>
                      </a:r>
                      <a:endParaRPr b="1">
                        <a:solidFill>
                          <a:schemeClr val="lt1"/>
                        </a:solidFill>
                        <a:latin typeface="Calibri"/>
                        <a:ea typeface="Calibri"/>
                        <a:cs typeface="Calibri"/>
                        <a:sym typeface="Calibri"/>
                      </a:endParaRPr>
                    </a:p>
                    <a:p>
                      <a:pPr indent="0" lvl="0" marL="0" rtl="0" algn="ctr">
                        <a:spcBef>
                          <a:spcPts val="0"/>
                        </a:spcBef>
                        <a:spcAft>
                          <a:spcPts val="0"/>
                        </a:spcAft>
                        <a:buNone/>
                      </a:pPr>
                      <a:r>
                        <a:rPr lang="en">
                          <a:solidFill>
                            <a:schemeClr val="lt1"/>
                          </a:solidFill>
                          <a:latin typeface="Calibri"/>
                          <a:ea typeface="Calibri"/>
                          <a:cs typeface="Calibri"/>
                          <a:sym typeface="Calibri"/>
                        </a:rPr>
                        <a:t>Information that seems to be a plus, or positive, to you.</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Minus</a:t>
                      </a:r>
                      <a:endParaRPr b="1">
                        <a:solidFill>
                          <a:schemeClr val="lt1"/>
                        </a:solidFill>
                        <a:latin typeface="Calibri"/>
                        <a:ea typeface="Calibri"/>
                        <a:cs typeface="Calibri"/>
                        <a:sym typeface="Calibri"/>
                      </a:endParaRPr>
                    </a:p>
                    <a:p>
                      <a:pPr indent="0" lvl="0" marL="0" rtl="0" algn="ctr">
                        <a:spcBef>
                          <a:spcPts val="0"/>
                        </a:spcBef>
                        <a:spcAft>
                          <a:spcPts val="0"/>
                        </a:spcAft>
                        <a:buNone/>
                      </a:pPr>
                      <a:r>
                        <a:rPr lang="en">
                          <a:solidFill>
                            <a:schemeClr val="lt1"/>
                          </a:solidFill>
                          <a:latin typeface="Calibri"/>
                          <a:ea typeface="Calibri"/>
                          <a:cs typeface="Calibri"/>
                          <a:sym typeface="Calibri"/>
                        </a:rPr>
                        <a:t>Information that seems to be a minus, or negative, to you.</a:t>
                      </a:r>
                      <a:endParaRPr>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Interesting</a:t>
                      </a:r>
                      <a:endParaRPr b="1">
                        <a:solidFill>
                          <a:schemeClr val="lt1"/>
                        </a:solidFill>
                        <a:latin typeface="Calibri"/>
                        <a:ea typeface="Calibri"/>
                        <a:cs typeface="Calibri"/>
                        <a:sym typeface="Calibri"/>
                      </a:endParaRPr>
                    </a:p>
                    <a:p>
                      <a:pPr indent="0" lvl="0" marL="0" rtl="0" algn="ctr">
                        <a:spcBef>
                          <a:spcPts val="0"/>
                        </a:spcBef>
                        <a:spcAft>
                          <a:spcPts val="0"/>
                        </a:spcAft>
                        <a:buNone/>
                      </a:pPr>
                      <a:r>
                        <a:rPr lang="en">
                          <a:solidFill>
                            <a:schemeClr val="lt1"/>
                          </a:solidFill>
                          <a:latin typeface="Calibri"/>
                          <a:ea typeface="Calibri"/>
                          <a:cs typeface="Calibri"/>
                          <a:sym typeface="Calibri"/>
                        </a:rPr>
                        <a:t>Information that is neither a plus nor a minus, but is interesting to you.</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326450">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326450">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195" name="Google Shape;195;p28"/>
          <p:cNvPicPr preferRelativeResize="0"/>
          <p:nvPr/>
        </p:nvPicPr>
        <p:blipFill>
          <a:blip r:embed="rId10">
            <a:alphaModFix/>
          </a:blip>
          <a:stretch>
            <a:fillRect/>
          </a:stretch>
        </p:blipFill>
        <p:spPr>
          <a:xfrm>
            <a:off x="2785874" y="7730540"/>
            <a:ext cx="4419599" cy="16918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Calculating Different Types of Pay</a:t>
            </a:r>
            <a:r>
              <a:rPr lang="en"/>
              <a:t> self-paced module.</a:t>
            </a:r>
            <a:endParaRPr/>
          </a:p>
        </p:txBody>
      </p:sp>
      <p:graphicFrame>
        <p:nvGraphicFramePr>
          <p:cNvPr id="201" name="Google Shape;201;p29"/>
          <p:cNvGraphicFramePr/>
          <p:nvPr/>
        </p:nvGraphicFramePr>
        <p:xfrm>
          <a:off x="576072" y="1508760"/>
          <a:ext cx="3000000" cy="3000000"/>
        </p:xfrm>
        <a:graphic>
          <a:graphicData uri="http://schemas.openxmlformats.org/drawingml/2006/table">
            <a:tbl>
              <a:tblPr>
                <a:noFill/>
                <a:tableStyleId>{E9F71D8F-A724-4D61-BDEE-4C672E26D5A8}</a:tableStyleId>
              </a:tblPr>
              <a:tblGrid>
                <a:gridCol w="1657350"/>
                <a:gridCol w="1925425"/>
                <a:gridCol w="3046600"/>
              </a:tblGrid>
              <a:tr h="308225">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List three jobs that you might consider doing in the future. Would you be more likely to be an employee or independent contractor, or could it be your choice? Classify each job and explain your reasoning.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6415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Job</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Employee, Contractor, or My Choice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Reason for Selection</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10781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781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781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02" name="Google Shape;202;p29"/>
          <p:cNvGraphicFramePr/>
          <p:nvPr/>
        </p:nvGraphicFramePr>
        <p:xfrm>
          <a:off x="576072" y="6390685"/>
          <a:ext cx="3000000" cy="3000000"/>
        </p:xfrm>
        <a:graphic>
          <a:graphicData uri="http://schemas.openxmlformats.org/drawingml/2006/table">
            <a:tbl>
              <a:tblPr>
                <a:noFill/>
                <a:tableStyleId>{E9F71D8F-A724-4D61-BDEE-4C672E26D5A8}</a:tableStyleId>
              </a:tblPr>
              <a:tblGrid>
                <a:gridCol w="1657350"/>
                <a:gridCol w="1657350"/>
                <a:gridCol w="1657350"/>
                <a:gridCol w="1657350"/>
              </a:tblGrid>
              <a:tr h="203700">
                <a:tc grid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If given the option to work as an employee or contractor, which would you choose and why?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c hMerge="1"/>
                <a:tc hMerge="1"/>
              </a:tr>
              <a:tr h="1646525">
                <a:tc gridSpan="4">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c hMerge="1"/>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2: Calculating Different Types of Pay. </a:t>
            </a:r>
            <a:endParaRPr/>
          </a:p>
        </p:txBody>
      </p:sp>
      <p:graphicFrame>
        <p:nvGraphicFramePr>
          <p:cNvPr id="208" name="Google Shape;208;p30"/>
          <p:cNvGraphicFramePr/>
          <p:nvPr/>
        </p:nvGraphicFramePr>
        <p:xfrm>
          <a:off x="576072" y="1508760"/>
          <a:ext cx="3000000" cy="3000000"/>
        </p:xfrm>
        <a:graphic>
          <a:graphicData uri="http://schemas.openxmlformats.org/drawingml/2006/table">
            <a:tbl>
              <a:tblPr>
                <a:noFill/>
                <a:tableStyleId>{E9F71D8F-A724-4D61-BDEE-4C672E26D5A8}</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In this module, you learned about different ways that people are paid for the work that they do. What information from this module will you be able to apply as you look ahead to the future? How might this benefit you?</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5972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09" name="Google Shape;209;p30"/>
          <p:cNvGraphicFramePr/>
          <p:nvPr/>
        </p:nvGraphicFramePr>
        <p:xfrm>
          <a:off x="576072" y="6272318"/>
          <a:ext cx="3000000" cy="3000000"/>
        </p:xfrm>
        <a:graphic>
          <a:graphicData uri="http://schemas.openxmlformats.org/drawingml/2006/table">
            <a:tbl>
              <a:tblPr>
                <a:noFill/>
                <a:tableStyleId>{E9F71D8F-A724-4D61-BDEE-4C672E26D5A8}</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goals for this module. How do you feel about each goal after completing </a:t>
                      </a:r>
                      <a:r>
                        <a:rPr b="1" lang="en" sz="1200">
                          <a:solidFill>
                            <a:schemeClr val="dk1"/>
                          </a:solidFill>
                          <a:latin typeface="Calibri"/>
                          <a:ea typeface="Calibri"/>
                          <a:cs typeface="Calibri"/>
                          <a:sym typeface="Calibri"/>
                        </a:rPr>
                        <a:t>this topic</a:t>
                      </a:r>
                      <a:r>
                        <a:rPr b="1" lang="en" sz="1200">
                          <a:solidFill>
                            <a:schemeClr val="dk1"/>
                          </a:solidFill>
                          <a:latin typeface="Calibri"/>
                          <a:ea typeface="Calibri"/>
                          <a:cs typeface="Calibri"/>
                          <a:sym typeface="Calibri"/>
                        </a:rPr>
                        <a: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describe ways people can be paid for their work, including a salary, hourly wage, commission, and tips.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26665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list similarities and differences between being an employee and an independent contractor.</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give examples of factors to consider when exploring how I will be paid in the future.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210" name="Google Shape;210;p30"/>
          <p:cNvPicPr preferRelativeResize="0"/>
          <p:nvPr/>
        </p:nvPicPr>
        <p:blipFill>
          <a:blip r:embed="rId3">
            <a:alphaModFix/>
          </a:blip>
          <a:stretch>
            <a:fillRect/>
          </a:stretch>
        </p:blipFill>
        <p:spPr>
          <a:xfrm>
            <a:off x="576075" y="5262425"/>
            <a:ext cx="3486014" cy="896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1"/>
          <p:cNvSpPr txBox="1"/>
          <p:nvPr>
            <p:ph type="ctrTitle"/>
          </p:nvPr>
        </p:nvSpPr>
        <p:spPr>
          <a:xfrm>
            <a:off x="530352"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Comparing Job Offers</a:t>
            </a:r>
            <a:endParaRPr/>
          </a:p>
        </p:txBody>
      </p:sp>
      <p:sp>
        <p:nvSpPr>
          <p:cNvPr id="216" name="Google Shape;216;p31"/>
          <p:cNvSpPr txBox="1"/>
          <p:nvPr>
            <p:ph idx="1" type="body"/>
          </p:nvPr>
        </p:nvSpPr>
        <p:spPr>
          <a:xfrm>
            <a:off x="576075" y="3241750"/>
            <a:ext cx="60681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000"/>
              </a:spcBef>
              <a:spcAft>
                <a:spcPts val="0"/>
              </a:spcAft>
              <a:buSzPts val="1600"/>
              <a:buChar char="●"/>
            </a:pPr>
            <a:r>
              <a:rPr lang="en"/>
              <a:t>Compare income and non-income factors that may influence your job decisions.</a:t>
            </a:r>
            <a:endParaRPr/>
          </a:p>
          <a:p>
            <a:pPr indent="-330200" lvl="0" marL="457200" rtl="0" algn="l">
              <a:spcBef>
                <a:spcPts val="0"/>
              </a:spcBef>
              <a:spcAft>
                <a:spcPts val="0"/>
              </a:spcAft>
              <a:buSzPts val="1600"/>
              <a:buChar char="●"/>
            </a:pPr>
            <a:r>
              <a:rPr lang="en"/>
              <a:t>Explain how benefits such as retirement and health insurance can be factors in weighing job offers.</a:t>
            </a:r>
            <a:endParaRPr/>
          </a:p>
          <a:p>
            <a:pPr indent="-330200" lvl="0" marL="457200" rtl="0" algn="l">
              <a:spcBef>
                <a:spcPts val="0"/>
              </a:spcBef>
              <a:spcAft>
                <a:spcPts val="0"/>
              </a:spcAft>
              <a:buSzPts val="1600"/>
              <a:buChar char="●"/>
            </a:pPr>
            <a:r>
              <a:rPr lang="en"/>
              <a:t>Evaluate job offers for potential benefits and tradeoffs.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Comparing Job Offers</a:t>
            </a:r>
            <a:r>
              <a:rPr lang="en"/>
              <a:t> self-paced module.</a:t>
            </a:r>
            <a:endParaRPr/>
          </a:p>
        </p:txBody>
      </p:sp>
      <p:graphicFrame>
        <p:nvGraphicFramePr>
          <p:cNvPr id="222" name="Google Shape;222;p32"/>
          <p:cNvGraphicFramePr/>
          <p:nvPr/>
        </p:nvGraphicFramePr>
        <p:xfrm>
          <a:off x="576072" y="1508743"/>
          <a:ext cx="3000000" cy="3000000"/>
        </p:xfrm>
        <a:graphic>
          <a:graphicData uri="http://schemas.openxmlformats.org/drawingml/2006/table">
            <a:tbl>
              <a:tblPr>
                <a:noFill/>
                <a:tableStyleId>{E9F71D8F-A724-4D61-BDEE-4C672E26D5A8}</a:tableStyleId>
              </a:tblPr>
              <a:tblGrid>
                <a:gridCol w="2377000"/>
                <a:gridCol w="1417450"/>
                <a:gridCol w="1417450"/>
                <a:gridCol w="1417450"/>
              </a:tblGrid>
              <a:tr h="100000">
                <a:tc grid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There are many factors to consider when choosing a job. Sometimes you can’t get everything you want in a single position or employer. Consider each of the scenarios below. Select a maximum of three scenarios to put in each category: high, medium, and low priority.</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r>
              <a:tr h="53090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Scenario</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High Priority</a:t>
                      </a:r>
                      <a:endParaRPr b="1">
                        <a:solidFill>
                          <a:schemeClr val="dk1"/>
                        </a:solidFill>
                        <a:latin typeface="Calibri"/>
                        <a:ea typeface="Calibri"/>
                        <a:cs typeface="Calibri"/>
                        <a:sym typeface="Calibri"/>
                      </a:endParaRPr>
                    </a:p>
                    <a:p>
                      <a:pPr indent="0" lvl="0" marL="0" rtl="0" algn="ctr">
                        <a:spcBef>
                          <a:spcPts val="0"/>
                        </a:spcBef>
                        <a:spcAft>
                          <a:spcPts val="0"/>
                        </a:spcAft>
                        <a:buNone/>
                      </a:pPr>
                      <a:r>
                        <a:rPr i="1" lang="en">
                          <a:solidFill>
                            <a:schemeClr val="dk1"/>
                          </a:solidFill>
                          <a:latin typeface="Calibri"/>
                          <a:ea typeface="Calibri"/>
                          <a:cs typeface="Calibri"/>
                          <a:sym typeface="Calibri"/>
                        </a:rPr>
                        <a:t>(maximum of three)</a:t>
                      </a:r>
                      <a:endParaRPr>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Medium Priority</a:t>
                      </a:r>
                      <a:endParaRPr b="1">
                        <a:solidFill>
                          <a:schemeClr val="dk1"/>
                        </a:solidFill>
                        <a:latin typeface="Calibri"/>
                        <a:ea typeface="Calibri"/>
                        <a:cs typeface="Calibri"/>
                        <a:sym typeface="Calibri"/>
                      </a:endParaRPr>
                    </a:p>
                    <a:p>
                      <a:pPr indent="0" lvl="0" marL="0" rtl="0" algn="ctr">
                        <a:spcBef>
                          <a:spcPts val="0"/>
                        </a:spcBef>
                        <a:spcAft>
                          <a:spcPts val="0"/>
                        </a:spcAft>
                        <a:buNone/>
                      </a:pPr>
                      <a:r>
                        <a:rPr i="1" lang="en">
                          <a:solidFill>
                            <a:schemeClr val="dk1"/>
                          </a:solidFill>
                          <a:latin typeface="Calibri"/>
                          <a:ea typeface="Calibri"/>
                          <a:cs typeface="Calibri"/>
                          <a:sym typeface="Calibri"/>
                        </a:rPr>
                        <a:t>(maximum of three)</a:t>
                      </a:r>
                      <a:endParaRPr>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Low Priority</a:t>
                      </a:r>
                      <a:endParaRPr b="1">
                        <a:solidFill>
                          <a:schemeClr val="dk1"/>
                        </a:solidFill>
                        <a:latin typeface="Calibri"/>
                        <a:ea typeface="Calibri"/>
                        <a:cs typeface="Calibri"/>
                        <a:sym typeface="Calibri"/>
                      </a:endParaRPr>
                    </a:p>
                    <a:p>
                      <a:pPr indent="0" lvl="0" marL="0" rtl="0" algn="ctr">
                        <a:spcBef>
                          <a:spcPts val="0"/>
                        </a:spcBef>
                        <a:spcAft>
                          <a:spcPts val="0"/>
                        </a:spcAft>
                        <a:buNone/>
                      </a:pPr>
                      <a:r>
                        <a:rPr i="1" lang="en">
                          <a:solidFill>
                            <a:schemeClr val="dk1"/>
                          </a:solidFill>
                          <a:latin typeface="Calibri"/>
                          <a:ea typeface="Calibri"/>
                          <a:cs typeface="Calibri"/>
                          <a:sym typeface="Calibri"/>
                        </a:rPr>
                        <a:t>(maximum of three)</a:t>
                      </a:r>
                      <a:endParaRPr>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309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Work anytime, from any location</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High pay with excellent benefits</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Travel the world and experience new cultures</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Work from home three days a week</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Earn more money by meeting specific goals</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Get more time off for vacations</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Have more opportunities for advancement</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Work for a large corporation</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Work four 10-hour days and get every Friday off</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223" name="Google Shape;223;p32"/>
          <p:cNvPicPr preferRelativeResize="0"/>
          <p:nvPr/>
        </p:nvPicPr>
        <p:blipFill>
          <a:blip r:embed="rId4">
            <a:alphaModFix/>
          </a:blip>
          <a:stretch>
            <a:fillRect/>
          </a:stretch>
        </p:blipFill>
        <p:spPr>
          <a:xfrm>
            <a:off x="4568950" y="8379250"/>
            <a:ext cx="2636527" cy="1119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3"/>
          <p:cNvSpPr txBox="1"/>
          <p:nvPr>
            <p:ph idx="1" type="body"/>
          </p:nvPr>
        </p:nvSpPr>
        <p:spPr>
          <a:xfrm>
            <a:off x="576075" y="1828800"/>
            <a:ext cx="6419700" cy="12531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t>Focus on what you see, not hear, in the animation from this module. Watch </a:t>
            </a:r>
            <a:r>
              <a:rPr b="1" lang="en" u="sng">
                <a:solidFill>
                  <a:schemeClr val="hlink"/>
                </a:solidFill>
                <a:hlinkClick r:id="rId3"/>
              </a:rPr>
              <a:t>the video</a:t>
            </a:r>
            <a:r>
              <a:rPr b="1" lang="en"/>
              <a:t> with the sound OFF. Pause to take notes and then write a short summary. Watch the video a second time with the sound ON. Take notes as you go. Reflect on how your second set of notes compare to the first and how accurate your initial summary was (or wasn’t). </a:t>
            </a:r>
            <a:endParaRPr b="1"/>
          </a:p>
        </p:txBody>
      </p:sp>
      <p:sp>
        <p:nvSpPr>
          <p:cNvPr id="229" name="Google Shape;229;p3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4"/>
              </a:rPr>
              <a:t>Comparing Job Offers</a:t>
            </a:r>
            <a:r>
              <a:rPr lang="en"/>
              <a:t> self-paced module.</a:t>
            </a:r>
            <a:endParaRPr/>
          </a:p>
        </p:txBody>
      </p:sp>
      <p:pic>
        <p:nvPicPr>
          <p:cNvPr id="230" name="Google Shape;230;p33">
            <a:hlinkClick r:id="rId5"/>
          </p:cNvPr>
          <p:cNvPicPr preferRelativeResize="0"/>
          <p:nvPr/>
        </p:nvPicPr>
        <p:blipFill>
          <a:blip r:embed="rId6">
            <a:alphaModFix/>
          </a:blip>
          <a:stretch>
            <a:fillRect/>
          </a:stretch>
        </p:blipFill>
        <p:spPr>
          <a:xfrm>
            <a:off x="6413335" y="9690525"/>
            <a:ext cx="792140" cy="274200"/>
          </a:xfrm>
          <a:prstGeom prst="rect">
            <a:avLst/>
          </a:prstGeom>
          <a:noFill/>
          <a:ln>
            <a:noFill/>
          </a:ln>
        </p:spPr>
      </p:pic>
      <p:pic>
        <p:nvPicPr>
          <p:cNvPr id="231" name="Google Shape;231;p33">
            <a:hlinkClick r:id="rId7"/>
          </p:cNvPr>
          <p:cNvPicPr preferRelativeResize="0"/>
          <p:nvPr/>
        </p:nvPicPr>
        <p:blipFill rotWithShape="1">
          <a:blip r:embed="rId8">
            <a:alphaModFix/>
          </a:blip>
          <a:srcRect b="1446" l="0" r="0" t="1456"/>
          <a:stretch/>
        </p:blipFill>
        <p:spPr>
          <a:xfrm>
            <a:off x="576075" y="3408709"/>
            <a:ext cx="2647911" cy="1449180"/>
          </a:xfrm>
          <a:prstGeom prst="rect">
            <a:avLst/>
          </a:prstGeom>
          <a:noFill/>
          <a:ln>
            <a:noFill/>
          </a:ln>
        </p:spPr>
      </p:pic>
      <p:pic>
        <p:nvPicPr>
          <p:cNvPr id="232" name="Google Shape;232;p33"/>
          <p:cNvPicPr preferRelativeResize="0"/>
          <p:nvPr/>
        </p:nvPicPr>
        <p:blipFill rotWithShape="1">
          <a:blip r:embed="rId9">
            <a:alphaModFix/>
          </a:blip>
          <a:srcRect b="0" l="0" r="0" t="0"/>
          <a:stretch/>
        </p:blipFill>
        <p:spPr>
          <a:xfrm>
            <a:off x="3475175" y="3408709"/>
            <a:ext cx="1448101" cy="1448101"/>
          </a:xfrm>
          <a:prstGeom prst="rect">
            <a:avLst/>
          </a:prstGeom>
          <a:noFill/>
          <a:ln>
            <a:noFill/>
          </a:ln>
        </p:spPr>
      </p:pic>
      <p:sp>
        <p:nvSpPr>
          <p:cNvPr id="233" name="Google Shape;233;p33"/>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Job Selection Factors</a:t>
            </a:r>
            <a:endParaRPr/>
          </a:p>
        </p:txBody>
      </p:sp>
      <p:graphicFrame>
        <p:nvGraphicFramePr>
          <p:cNvPr id="234" name="Google Shape;234;p33"/>
          <p:cNvGraphicFramePr/>
          <p:nvPr/>
        </p:nvGraphicFramePr>
        <p:xfrm>
          <a:off x="576072" y="5184143"/>
          <a:ext cx="3000000" cy="3000000"/>
        </p:xfrm>
        <a:graphic>
          <a:graphicData uri="http://schemas.openxmlformats.org/drawingml/2006/table">
            <a:tbl>
              <a:tblPr>
                <a:noFill/>
                <a:tableStyleId>{E9F71D8F-A724-4D61-BDEE-4C672E26D5A8}</a:tableStyleId>
              </a:tblPr>
              <a:tblGrid>
                <a:gridCol w="1184150"/>
                <a:gridCol w="2722625"/>
                <a:gridCol w="2722625"/>
              </a:tblGrid>
              <a:tr h="100000">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Viewing</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Notes</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Summary</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r>
              <a:tr h="1625325">
                <a:tc>
                  <a:txBody>
                    <a:bodyPr/>
                    <a:lstStyle/>
                    <a:p>
                      <a:pPr indent="0" lvl="0" marL="0" rtl="0" algn="l">
                        <a:spcBef>
                          <a:spcPts val="0"/>
                        </a:spcBef>
                        <a:spcAft>
                          <a:spcPts val="0"/>
                        </a:spcAft>
                        <a:buNone/>
                      </a:pPr>
                      <a:r>
                        <a:rPr b="1" lang="en" sz="3000">
                          <a:latin typeface="Calibri"/>
                          <a:ea typeface="Calibri"/>
                          <a:cs typeface="Calibri"/>
                          <a:sym typeface="Calibri"/>
                        </a:rPr>
                        <a:t>#1</a:t>
                      </a:r>
                      <a:endParaRPr b="1" sz="3000">
                        <a:latin typeface="Calibri"/>
                        <a:ea typeface="Calibri"/>
                        <a:cs typeface="Calibri"/>
                        <a:sym typeface="Calibri"/>
                      </a:endParaRPr>
                    </a:p>
                    <a:p>
                      <a:pPr indent="0" lvl="0" marL="0" rtl="0" algn="l">
                        <a:spcBef>
                          <a:spcPts val="0"/>
                        </a:spcBef>
                        <a:spcAft>
                          <a:spcPts val="0"/>
                        </a:spcAft>
                        <a:buNone/>
                      </a:pPr>
                      <a:r>
                        <a:rPr b="1" lang="en">
                          <a:latin typeface="Calibri"/>
                          <a:ea typeface="Calibri"/>
                          <a:cs typeface="Calibri"/>
                          <a:sym typeface="Calibri"/>
                        </a:rPr>
                        <a:t>Sound Off</a:t>
                      </a:r>
                      <a:endParaRPr b="1">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1625325">
                <a:tc>
                  <a:txBody>
                    <a:bodyPr/>
                    <a:lstStyle/>
                    <a:p>
                      <a:pPr indent="0" lvl="0" marL="0" rtl="0" algn="l">
                        <a:spcBef>
                          <a:spcPts val="0"/>
                        </a:spcBef>
                        <a:spcAft>
                          <a:spcPts val="0"/>
                        </a:spcAft>
                        <a:buClr>
                          <a:srgbClr val="000000"/>
                        </a:buClr>
                        <a:buSzPts val="1100"/>
                        <a:buFont typeface="Arial"/>
                        <a:buNone/>
                      </a:pPr>
                      <a:r>
                        <a:rPr b="1" lang="en" sz="3000">
                          <a:solidFill>
                            <a:srgbClr val="000000"/>
                          </a:solidFill>
                          <a:latin typeface="Calibri"/>
                          <a:ea typeface="Calibri"/>
                          <a:cs typeface="Calibri"/>
                          <a:sym typeface="Calibri"/>
                        </a:rPr>
                        <a:t>#2</a:t>
                      </a:r>
                      <a:endParaRPr b="1" sz="3000">
                        <a:solidFill>
                          <a:srgbClr val="000000"/>
                        </a:solidFill>
                        <a:latin typeface="Calibri"/>
                        <a:ea typeface="Calibri"/>
                        <a:cs typeface="Calibri"/>
                        <a:sym typeface="Calibri"/>
                      </a:endParaRPr>
                    </a:p>
                    <a:p>
                      <a:pPr indent="0" lvl="0" marL="0" rtl="0" algn="l">
                        <a:spcBef>
                          <a:spcPts val="0"/>
                        </a:spcBef>
                        <a:spcAft>
                          <a:spcPts val="0"/>
                        </a:spcAft>
                        <a:buNone/>
                      </a:pPr>
                      <a:r>
                        <a:rPr b="1" lang="en">
                          <a:solidFill>
                            <a:srgbClr val="000000"/>
                          </a:solidFill>
                          <a:latin typeface="Calibri"/>
                          <a:ea typeface="Calibri"/>
                          <a:cs typeface="Calibri"/>
                          <a:sym typeface="Calibri"/>
                        </a:rPr>
                        <a:t>Sound On</a:t>
                      </a:r>
                      <a:endParaRPr b="1">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34"/>
          <p:cNvPicPr preferRelativeResize="0"/>
          <p:nvPr/>
        </p:nvPicPr>
        <p:blipFill>
          <a:blip r:embed="rId3">
            <a:alphaModFix/>
          </a:blip>
          <a:stretch>
            <a:fillRect/>
          </a:stretch>
        </p:blipFill>
        <p:spPr>
          <a:xfrm>
            <a:off x="1612550" y="7883947"/>
            <a:ext cx="853024" cy="661104"/>
          </a:xfrm>
          <a:prstGeom prst="rect">
            <a:avLst/>
          </a:prstGeom>
          <a:noFill/>
          <a:ln>
            <a:noFill/>
          </a:ln>
        </p:spPr>
      </p:pic>
      <p:pic>
        <p:nvPicPr>
          <p:cNvPr id="240" name="Google Shape;240;p34"/>
          <p:cNvPicPr preferRelativeResize="0"/>
          <p:nvPr/>
        </p:nvPicPr>
        <p:blipFill>
          <a:blip r:embed="rId4">
            <a:alphaModFix/>
          </a:blip>
          <a:stretch>
            <a:fillRect/>
          </a:stretch>
        </p:blipFill>
        <p:spPr>
          <a:xfrm>
            <a:off x="1612550" y="7227362"/>
            <a:ext cx="853025" cy="407282"/>
          </a:xfrm>
          <a:prstGeom prst="rect">
            <a:avLst/>
          </a:prstGeom>
          <a:noFill/>
          <a:ln>
            <a:noFill/>
          </a:ln>
        </p:spPr>
      </p:pic>
      <p:pic>
        <p:nvPicPr>
          <p:cNvPr id="241" name="Google Shape;241;p34"/>
          <p:cNvPicPr preferRelativeResize="0"/>
          <p:nvPr/>
        </p:nvPicPr>
        <p:blipFill>
          <a:blip r:embed="rId5">
            <a:alphaModFix/>
          </a:blip>
          <a:stretch>
            <a:fillRect/>
          </a:stretch>
        </p:blipFill>
        <p:spPr>
          <a:xfrm>
            <a:off x="1612541" y="6316950"/>
            <a:ext cx="853025" cy="611800"/>
          </a:xfrm>
          <a:prstGeom prst="rect">
            <a:avLst/>
          </a:prstGeom>
          <a:noFill/>
          <a:ln>
            <a:noFill/>
          </a:ln>
        </p:spPr>
      </p:pic>
      <p:pic>
        <p:nvPicPr>
          <p:cNvPr id="242" name="Google Shape;242;p34"/>
          <p:cNvPicPr preferRelativeResize="0"/>
          <p:nvPr/>
        </p:nvPicPr>
        <p:blipFill>
          <a:blip r:embed="rId6">
            <a:alphaModFix/>
          </a:blip>
          <a:stretch>
            <a:fillRect/>
          </a:stretch>
        </p:blipFill>
        <p:spPr>
          <a:xfrm>
            <a:off x="1732188" y="5534275"/>
            <a:ext cx="613733" cy="611800"/>
          </a:xfrm>
          <a:prstGeom prst="rect">
            <a:avLst/>
          </a:prstGeom>
          <a:noFill/>
          <a:ln>
            <a:noFill/>
          </a:ln>
        </p:spPr>
      </p:pic>
      <p:pic>
        <p:nvPicPr>
          <p:cNvPr id="243" name="Google Shape;243;p34"/>
          <p:cNvPicPr preferRelativeResize="0"/>
          <p:nvPr/>
        </p:nvPicPr>
        <p:blipFill>
          <a:blip r:embed="rId7">
            <a:alphaModFix/>
          </a:blip>
          <a:stretch>
            <a:fillRect/>
          </a:stretch>
        </p:blipFill>
        <p:spPr>
          <a:xfrm>
            <a:off x="1732192" y="8689395"/>
            <a:ext cx="613724" cy="666130"/>
          </a:xfrm>
          <a:prstGeom prst="rect">
            <a:avLst/>
          </a:prstGeom>
          <a:noFill/>
          <a:ln>
            <a:noFill/>
          </a:ln>
        </p:spPr>
      </p:pic>
      <p:sp>
        <p:nvSpPr>
          <p:cNvPr id="244" name="Google Shape;244;p3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8"/>
              </a:rPr>
              <a:t>Comparing Job Offers</a:t>
            </a:r>
            <a:r>
              <a:rPr lang="en"/>
              <a:t> self-paced module.</a:t>
            </a:r>
            <a:endParaRPr/>
          </a:p>
        </p:txBody>
      </p:sp>
      <p:graphicFrame>
        <p:nvGraphicFramePr>
          <p:cNvPr id="245" name="Google Shape;245;p34"/>
          <p:cNvGraphicFramePr/>
          <p:nvPr/>
        </p:nvGraphicFramePr>
        <p:xfrm>
          <a:off x="571497" y="1508760"/>
          <a:ext cx="3000000" cy="3000000"/>
        </p:xfrm>
        <a:graphic>
          <a:graphicData uri="http://schemas.openxmlformats.org/drawingml/2006/table">
            <a:tbl>
              <a:tblPr>
                <a:noFill/>
                <a:tableStyleId>{E9F71D8F-A724-4D61-BDEE-4C672E26D5A8}</a:tableStyleId>
              </a:tblPr>
              <a:tblGrid>
                <a:gridCol w="3314700"/>
                <a:gridCol w="3314700"/>
              </a:tblGrid>
              <a:tr h="56102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List at least four examples of income-based and non-income-based factors to consider when comparing jobs.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100000">
                <a:tc>
                  <a:txBody>
                    <a:bodyPr/>
                    <a:lstStyle/>
                    <a:p>
                      <a:pPr indent="0" lvl="0" marL="457200" marR="462694" rtl="0" algn="ctr">
                        <a:spcBef>
                          <a:spcPts val="0"/>
                        </a:spcBef>
                        <a:spcAft>
                          <a:spcPts val="0"/>
                        </a:spcAft>
                        <a:buNone/>
                      </a:pPr>
                      <a:r>
                        <a:rPr b="1" lang="en">
                          <a:solidFill>
                            <a:schemeClr val="dk1"/>
                          </a:solidFill>
                          <a:latin typeface="Calibri"/>
                          <a:ea typeface="Calibri"/>
                          <a:cs typeface="Calibri"/>
                          <a:sym typeface="Calibri"/>
                        </a:rPr>
                        <a:t>Income-Based</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Non-Income-Based</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1710750">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46" name="Google Shape;246;p34"/>
          <p:cNvGraphicFramePr/>
          <p:nvPr/>
        </p:nvGraphicFramePr>
        <p:xfrm>
          <a:off x="571497" y="4408185"/>
          <a:ext cx="3000000" cy="3000000"/>
        </p:xfrm>
        <a:graphic>
          <a:graphicData uri="http://schemas.openxmlformats.org/drawingml/2006/table">
            <a:tbl>
              <a:tblPr>
                <a:noFill/>
                <a:tableStyleId>{E9F71D8F-A724-4D61-BDEE-4C672E26D5A8}</a:tableStyleId>
              </a:tblPr>
              <a:tblGrid>
                <a:gridCol w="2059500"/>
                <a:gridCol w="4569900"/>
              </a:tblGrid>
              <a:tr h="2926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Use the space below to take notes about each type of insurance that might be offered by an employer.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1408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Insurance Type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Notes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8035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Health</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35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Dental</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3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Vision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3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Life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35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Disability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4</a:t>
            </a:r>
            <a:r>
              <a:rPr lang="en"/>
              <a:t>: Getting Started</a:t>
            </a:r>
            <a:endParaRPr/>
          </a:p>
        </p:txBody>
      </p:sp>
      <p:graphicFrame>
        <p:nvGraphicFramePr>
          <p:cNvPr id="98" name="Google Shape;98;p17"/>
          <p:cNvGraphicFramePr/>
          <p:nvPr/>
        </p:nvGraphicFramePr>
        <p:xfrm>
          <a:off x="576072" y="2572200"/>
          <a:ext cx="3000000" cy="3000000"/>
        </p:xfrm>
        <a:graphic>
          <a:graphicData uri="http://schemas.openxmlformats.org/drawingml/2006/table">
            <a:tbl>
              <a:tblPr>
                <a:noFill/>
                <a:tableStyleId>{E9F71D8F-A724-4D61-BDEE-4C672E26D5A8}</a:tableStyleId>
              </a:tblPr>
              <a:tblGrid>
                <a:gridCol w="4376200"/>
                <a:gridCol w="814450"/>
                <a:gridCol w="748375"/>
                <a:gridCol w="748375"/>
              </a:tblGrid>
              <a:tr h="815250">
                <a:tc>
                  <a:txBody>
                    <a:bodyPr/>
                    <a:lstStyle/>
                    <a:p>
                      <a:pPr indent="0" lvl="0" marL="0" rtl="0" algn="l">
                        <a:lnSpc>
                          <a:spcPct val="115000"/>
                        </a:lnSpc>
                        <a:spcBef>
                          <a:spcPts val="0"/>
                        </a:spcBef>
                        <a:spcAft>
                          <a:spcPts val="0"/>
                        </a:spcAft>
                        <a:buClr>
                          <a:srgbClr val="000000"/>
                        </a:buClr>
                        <a:buSzPts val="1100"/>
                        <a:buFont typeface="Arial"/>
                        <a:buNone/>
                      </a:pPr>
                      <a:r>
                        <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Not Much</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Some</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A Lot</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17410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1: Preparing for Work</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How can you get the job you want? What should you include in a job application, resume, or cover letter? </a:t>
                      </a:r>
                      <a:r>
                        <a:rPr lang="en" sz="1200">
                          <a:solidFill>
                            <a:schemeClr val="dk1"/>
                          </a:solidFill>
                          <a:latin typeface="Calibri"/>
                          <a:ea typeface="Calibri"/>
                          <a:cs typeface="Calibri"/>
                          <a:sym typeface="Calibri"/>
                        </a:rPr>
                        <a:t>Learn about writing a resume and common mistakes you should avoid. </a:t>
                      </a:r>
                      <a:endParaRPr b="1"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7410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2: Calculating Different Types of Pay</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How do people get paid for the work that they do? Does it make a difference if you are an employee or work as a contractor? </a:t>
                      </a:r>
                      <a:r>
                        <a:rPr lang="en" sz="1200">
                          <a:solidFill>
                            <a:schemeClr val="dk1"/>
                          </a:solidFill>
                          <a:latin typeface="Calibri"/>
                          <a:ea typeface="Calibri"/>
                          <a:cs typeface="Calibri"/>
                          <a:sym typeface="Calibri"/>
                        </a:rPr>
                        <a:t>Discover the various ways people are paid for their work.</a:t>
                      </a:r>
                      <a:endParaRPr b="1"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74100">
                <a:tc>
                  <a:txBody>
                    <a:bodyPr/>
                    <a:lstStyle/>
                    <a:p>
                      <a:pPr indent="0" lvl="0" marL="0" rtl="0" algn="l">
                        <a:lnSpc>
                          <a:spcPct val="115000"/>
                        </a:lnSpc>
                        <a:spcBef>
                          <a:spcPts val="0"/>
                        </a:spcBef>
                        <a:spcAft>
                          <a:spcPts val="0"/>
                        </a:spcAft>
                        <a:buClr>
                          <a:schemeClr val="dk1"/>
                        </a:buClr>
                        <a:buSzPts val="2200"/>
                        <a:buFont typeface="Arial"/>
                        <a:buNone/>
                      </a:pPr>
                      <a:r>
                        <a:rPr b="1" lang="en" sz="1200">
                          <a:solidFill>
                            <a:schemeClr val="dk1"/>
                          </a:solidFill>
                          <a:latin typeface="Calibri"/>
                          <a:ea typeface="Calibri"/>
                          <a:cs typeface="Calibri"/>
                          <a:sym typeface="Calibri"/>
                        </a:rPr>
                        <a:t>Topic 3: Comparing Job Offers</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should you look for in a job offer? </a:t>
                      </a:r>
                      <a:r>
                        <a:rPr lang="en" sz="1200">
                          <a:solidFill>
                            <a:schemeClr val="dk1"/>
                          </a:solidFill>
                          <a:latin typeface="Calibri"/>
                          <a:ea typeface="Calibri"/>
                          <a:cs typeface="Calibri"/>
                          <a:sym typeface="Calibri"/>
                        </a:rPr>
                        <a:t>Explore factors you might consider when choosing between multiple job offers. </a:t>
                      </a:r>
                      <a:endParaRPr b="1"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7410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4: Paying Taxes</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Why is money taken out of your paycheck? How do you benefit from paying taxes? </a:t>
                      </a:r>
                      <a:r>
                        <a:rPr lang="en" sz="1200">
                          <a:solidFill>
                            <a:schemeClr val="dk1"/>
                          </a:solidFill>
                          <a:latin typeface="Calibri"/>
                          <a:ea typeface="Calibri"/>
                          <a:cs typeface="Calibri"/>
                          <a:sym typeface="Calibri"/>
                        </a:rPr>
                        <a:t>Examine different types of taxes and why people pay them.</a:t>
                      </a:r>
                      <a:endParaRPr b="1"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7410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5: Creating Your Own Job</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What does it take to be your own boss? </a:t>
                      </a:r>
                      <a:r>
                        <a:rPr lang="en" sz="1200">
                          <a:solidFill>
                            <a:schemeClr val="dk1"/>
                          </a:solidFill>
                          <a:latin typeface="Calibri"/>
                          <a:ea typeface="Calibri"/>
                          <a:cs typeface="Calibri"/>
                          <a:sym typeface="Calibri"/>
                        </a:rPr>
                        <a:t>Consider entrepreneurship as a way to create your own job and be your own boss.</a:t>
                      </a:r>
                      <a:endParaRPr b="1"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99" name="Google Shape;99;p17"/>
          <p:cNvSpPr txBox="1"/>
          <p:nvPr>
            <p:ph idx="1" type="body"/>
          </p:nvPr>
        </p:nvSpPr>
        <p:spPr>
          <a:xfrm>
            <a:off x="576075" y="1828800"/>
            <a:ext cx="6821400" cy="743400"/>
          </a:xfrm>
          <a:prstGeom prst="rect">
            <a:avLst/>
          </a:prstGeom>
        </p:spPr>
        <p:txBody>
          <a:bodyPr anchorCtr="0" anchor="t" bIns="0" lIns="0" spcFirstLastPara="1" rIns="0" wrap="square" tIns="0">
            <a:noAutofit/>
          </a:bodyPr>
          <a:lstStyle/>
          <a:p>
            <a:pPr indent="0" lvl="0" marL="0" rtl="0" algn="l">
              <a:spcBef>
                <a:spcPts val="0"/>
              </a:spcBef>
              <a:spcAft>
                <a:spcPts val="1200"/>
              </a:spcAft>
              <a:buClr>
                <a:schemeClr val="dk1"/>
              </a:buClr>
              <a:buSzPts val="1100"/>
              <a:buFont typeface="Arial"/>
              <a:buNone/>
            </a:pPr>
            <a:r>
              <a:rPr lang="en"/>
              <a:t>This unit explores a wide variety of personal finance topics within the theme of </a:t>
            </a:r>
            <a:r>
              <a:rPr b="1" lang="en"/>
              <a:t>Getting Paid</a:t>
            </a:r>
            <a:r>
              <a:rPr lang="en"/>
              <a:t>. Going into this unit, how much do you already know about each topic?</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Comparing Job Offers</a:t>
            </a:r>
            <a:r>
              <a:rPr lang="en"/>
              <a:t> self-paced module.</a:t>
            </a:r>
            <a:endParaRPr/>
          </a:p>
        </p:txBody>
      </p:sp>
      <p:graphicFrame>
        <p:nvGraphicFramePr>
          <p:cNvPr id="252" name="Google Shape;252;p35"/>
          <p:cNvGraphicFramePr/>
          <p:nvPr/>
        </p:nvGraphicFramePr>
        <p:xfrm>
          <a:off x="571497" y="1508760"/>
          <a:ext cx="3000000" cy="3000000"/>
        </p:xfrm>
        <a:graphic>
          <a:graphicData uri="http://schemas.openxmlformats.org/drawingml/2006/table">
            <a:tbl>
              <a:tblPr>
                <a:noFill/>
                <a:tableStyleId>{E9F71D8F-A724-4D61-BDEE-4C672E26D5A8}</a:tableStyleId>
              </a:tblPr>
              <a:tblGrid>
                <a:gridCol w="938175"/>
                <a:gridCol w="5691225"/>
              </a:tblGrid>
              <a:tr h="57652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Create a list of ten questions you could ask a potential employer before accepting a job offer based on the information you learned in the module.</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374725">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Number</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Question</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30775">
                <a:tc>
                  <a:txBody>
                    <a:bodyPr/>
                    <a:lstStyle/>
                    <a:p>
                      <a:pPr indent="0" lvl="0" marL="0" rtl="0" algn="ctr">
                        <a:lnSpc>
                          <a:spcPct val="115000"/>
                        </a:lnSpc>
                        <a:spcBef>
                          <a:spcPts val="0"/>
                        </a:spcBef>
                        <a:spcAft>
                          <a:spcPts val="0"/>
                        </a:spcAft>
                        <a:buNone/>
                      </a:pPr>
                      <a:r>
                        <a:rPr b="1" lang="en" sz="1200">
                          <a:latin typeface="Calibri"/>
                          <a:ea typeface="Calibri"/>
                          <a:cs typeface="Calibri"/>
                          <a:sym typeface="Calibri"/>
                        </a:rPr>
                        <a:t>1</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30775">
                <a:tc>
                  <a:txBody>
                    <a:bodyPr/>
                    <a:lstStyle/>
                    <a:p>
                      <a:pPr indent="0" lvl="0" marL="0" rtl="0" algn="ctr">
                        <a:lnSpc>
                          <a:spcPct val="115000"/>
                        </a:lnSpc>
                        <a:spcBef>
                          <a:spcPts val="0"/>
                        </a:spcBef>
                        <a:spcAft>
                          <a:spcPts val="0"/>
                        </a:spcAft>
                        <a:buNone/>
                      </a:pPr>
                      <a:r>
                        <a:rPr b="1" lang="en" sz="1200">
                          <a:latin typeface="Calibri"/>
                          <a:ea typeface="Calibri"/>
                          <a:cs typeface="Calibri"/>
                          <a:sym typeface="Calibri"/>
                        </a:rPr>
                        <a:t>2</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30775">
                <a:tc>
                  <a:txBody>
                    <a:bodyPr/>
                    <a:lstStyle/>
                    <a:p>
                      <a:pPr indent="0" lvl="0" marL="0" rtl="0" algn="ctr">
                        <a:lnSpc>
                          <a:spcPct val="115000"/>
                        </a:lnSpc>
                        <a:spcBef>
                          <a:spcPts val="0"/>
                        </a:spcBef>
                        <a:spcAft>
                          <a:spcPts val="0"/>
                        </a:spcAft>
                        <a:buNone/>
                      </a:pPr>
                      <a:r>
                        <a:rPr b="1" lang="en" sz="1200">
                          <a:latin typeface="Calibri"/>
                          <a:ea typeface="Calibri"/>
                          <a:cs typeface="Calibri"/>
                          <a:sym typeface="Calibri"/>
                        </a:rPr>
                        <a:t>3</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30775">
                <a:tc>
                  <a:txBody>
                    <a:bodyPr/>
                    <a:lstStyle/>
                    <a:p>
                      <a:pPr indent="0" lvl="0" marL="0" rtl="0" algn="ctr">
                        <a:lnSpc>
                          <a:spcPct val="115000"/>
                        </a:lnSpc>
                        <a:spcBef>
                          <a:spcPts val="0"/>
                        </a:spcBef>
                        <a:spcAft>
                          <a:spcPts val="0"/>
                        </a:spcAft>
                        <a:buNone/>
                      </a:pPr>
                      <a:r>
                        <a:rPr b="1" lang="en" sz="1200">
                          <a:latin typeface="Calibri"/>
                          <a:ea typeface="Calibri"/>
                          <a:cs typeface="Calibri"/>
                          <a:sym typeface="Calibri"/>
                        </a:rPr>
                        <a:t>4</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30775">
                <a:tc>
                  <a:txBody>
                    <a:bodyPr/>
                    <a:lstStyle/>
                    <a:p>
                      <a:pPr indent="0" lvl="0" marL="0" rtl="0" algn="ctr">
                        <a:lnSpc>
                          <a:spcPct val="115000"/>
                        </a:lnSpc>
                        <a:spcBef>
                          <a:spcPts val="0"/>
                        </a:spcBef>
                        <a:spcAft>
                          <a:spcPts val="0"/>
                        </a:spcAft>
                        <a:buNone/>
                      </a:pPr>
                      <a:r>
                        <a:rPr b="1" lang="en" sz="1200">
                          <a:latin typeface="Calibri"/>
                          <a:ea typeface="Calibri"/>
                          <a:cs typeface="Calibri"/>
                          <a:sym typeface="Calibri"/>
                        </a:rPr>
                        <a:t>5</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30775">
                <a:tc>
                  <a:txBody>
                    <a:bodyPr/>
                    <a:lstStyle/>
                    <a:p>
                      <a:pPr indent="0" lvl="0" marL="0" rtl="0" algn="ctr">
                        <a:lnSpc>
                          <a:spcPct val="115000"/>
                        </a:lnSpc>
                        <a:spcBef>
                          <a:spcPts val="0"/>
                        </a:spcBef>
                        <a:spcAft>
                          <a:spcPts val="0"/>
                        </a:spcAft>
                        <a:buNone/>
                      </a:pPr>
                      <a:r>
                        <a:rPr b="1" lang="en" sz="1200">
                          <a:latin typeface="Calibri"/>
                          <a:ea typeface="Calibri"/>
                          <a:cs typeface="Calibri"/>
                          <a:sym typeface="Calibri"/>
                        </a:rPr>
                        <a:t>6</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30775">
                <a:tc>
                  <a:txBody>
                    <a:bodyPr/>
                    <a:lstStyle/>
                    <a:p>
                      <a:pPr indent="0" lvl="0" marL="0" rtl="0" algn="ctr">
                        <a:lnSpc>
                          <a:spcPct val="115000"/>
                        </a:lnSpc>
                        <a:spcBef>
                          <a:spcPts val="0"/>
                        </a:spcBef>
                        <a:spcAft>
                          <a:spcPts val="0"/>
                        </a:spcAft>
                        <a:buNone/>
                      </a:pPr>
                      <a:r>
                        <a:rPr b="1" lang="en" sz="1200">
                          <a:latin typeface="Calibri"/>
                          <a:ea typeface="Calibri"/>
                          <a:cs typeface="Calibri"/>
                          <a:sym typeface="Calibri"/>
                        </a:rPr>
                        <a:t>7</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30775">
                <a:tc>
                  <a:txBody>
                    <a:bodyPr/>
                    <a:lstStyle/>
                    <a:p>
                      <a:pPr indent="0" lvl="0" marL="0" rtl="0" algn="ctr">
                        <a:lnSpc>
                          <a:spcPct val="115000"/>
                        </a:lnSpc>
                        <a:spcBef>
                          <a:spcPts val="0"/>
                        </a:spcBef>
                        <a:spcAft>
                          <a:spcPts val="0"/>
                        </a:spcAft>
                        <a:buNone/>
                      </a:pPr>
                      <a:r>
                        <a:rPr b="1" lang="en" sz="1200">
                          <a:latin typeface="Calibri"/>
                          <a:ea typeface="Calibri"/>
                          <a:cs typeface="Calibri"/>
                          <a:sym typeface="Calibri"/>
                        </a:rPr>
                        <a:t>8</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30775">
                <a:tc>
                  <a:txBody>
                    <a:bodyPr/>
                    <a:lstStyle/>
                    <a:p>
                      <a:pPr indent="0" lvl="0" marL="0" rtl="0" algn="ctr">
                        <a:lnSpc>
                          <a:spcPct val="115000"/>
                        </a:lnSpc>
                        <a:spcBef>
                          <a:spcPts val="0"/>
                        </a:spcBef>
                        <a:spcAft>
                          <a:spcPts val="0"/>
                        </a:spcAft>
                        <a:buNone/>
                      </a:pPr>
                      <a:r>
                        <a:rPr b="1" lang="en" sz="1200">
                          <a:latin typeface="Calibri"/>
                          <a:ea typeface="Calibri"/>
                          <a:cs typeface="Calibri"/>
                          <a:sym typeface="Calibri"/>
                        </a:rPr>
                        <a:t>9</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30775">
                <a:tc>
                  <a:txBody>
                    <a:bodyPr/>
                    <a:lstStyle/>
                    <a:p>
                      <a:pPr indent="0" lvl="0" marL="0" rtl="0" algn="ctr">
                        <a:lnSpc>
                          <a:spcPct val="115000"/>
                        </a:lnSpc>
                        <a:spcBef>
                          <a:spcPts val="0"/>
                        </a:spcBef>
                        <a:spcAft>
                          <a:spcPts val="0"/>
                        </a:spcAft>
                        <a:buNone/>
                      </a:pPr>
                      <a:r>
                        <a:rPr b="1" lang="en" sz="1200">
                          <a:latin typeface="Calibri"/>
                          <a:ea typeface="Calibri"/>
                          <a:cs typeface="Calibri"/>
                          <a:sym typeface="Calibri"/>
                        </a:rPr>
                        <a:t>10</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253" name="Google Shape;253;p35"/>
          <p:cNvPicPr preferRelativeResize="0"/>
          <p:nvPr/>
        </p:nvPicPr>
        <p:blipFill>
          <a:blip r:embed="rId4">
            <a:alphaModFix/>
          </a:blip>
          <a:stretch>
            <a:fillRect/>
          </a:stretch>
        </p:blipFill>
        <p:spPr>
          <a:xfrm>
            <a:off x="4773124" y="7985352"/>
            <a:ext cx="2427775" cy="151326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6"/>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3: Comparing Job Offers.</a:t>
            </a:r>
            <a:endParaRPr/>
          </a:p>
        </p:txBody>
      </p:sp>
      <p:graphicFrame>
        <p:nvGraphicFramePr>
          <p:cNvPr id="259" name="Google Shape;259;p36"/>
          <p:cNvGraphicFramePr/>
          <p:nvPr/>
        </p:nvGraphicFramePr>
        <p:xfrm>
          <a:off x="576072" y="1508760"/>
          <a:ext cx="3000000" cy="3000000"/>
        </p:xfrm>
        <a:graphic>
          <a:graphicData uri="http://schemas.openxmlformats.org/drawingml/2006/table">
            <a:tbl>
              <a:tblPr>
                <a:noFill/>
                <a:tableStyleId>{E9F71D8F-A724-4D61-BDEE-4C672E26D5A8}</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Imagine you have several jobs to choose from and are going to make a list to compare them. What factors would you compare and why? Describe at least four.</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5972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60" name="Google Shape;260;p36"/>
          <p:cNvGraphicFramePr/>
          <p:nvPr/>
        </p:nvGraphicFramePr>
        <p:xfrm>
          <a:off x="576072" y="6272318"/>
          <a:ext cx="3000000" cy="3000000"/>
        </p:xfrm>
        <a:graphic>
          <a:graphicData uri="http://schemas.openxmlformats.org/drawingml/2006/table">
            <a:tbl>
              <a:tblPr>
                <a:noFill/>
                <a:tableStyleId>{E9F71D8F-A724-4D61-BDEE-4C672E26D5A8}</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objectives for this module. How do you feel about each objective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compare income-based and non-income-based factors that may influence my job decisions.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26665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explain how benefits such as retirement and health insurance can be factors in weighing job offers.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evaluate job offers for potential benefits and tradeoffs.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261" name="Google Shape;261;p36"/>
          <p:cNvPicPr preferRelativeResize="0"/>
          <p:nvPr/>
        </p:nvPicPr>
        <p:blipFill>
          <a:blip r:embed="rId3">
            <a:alphaModFix/>
          </a:blip>
          <a:stretch>
            <a:fillRect/>
          </a:stretch>
        </p:blipFill>
        <p:spPr>
          <a:xfrm>
            <a:off x="576075" y="5262425"/>
            <a:ext cx="3486014" cy="896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7"/>
          <p:cNvSpPr txBox="1"/>
          <p:nvPr>
            <p:ph type="ctrTitle"/>
          </p:nvPr>
        </p:nvSpPr>
        <p:spPr>
          <a:xfrm>
            <a:off x="530352"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Paying Taxes</a:t>
            </a:r>
            <a:endParaRPr/>
          </a:p>
        </p:txBody>
      </p:sp>
      <p:sp>
        <p:nvSpPr>
          <p:cNvPr id="267" name="Google Shape;267;p37"/>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000"/>
              </a:spcBef>
              <a:spcAft>
                <a:spcPts val="0"/>
              </a:spcAft>
              <a:buSzPts val="1600"/>
              <a:buChar char="●"/>
            </a:pPr>
            <a:r>
              <a:rPr lang="en"/>
              <a:t>Identify public goods and services that are provided as a result of </a:t>
            </a:r>
            <a:br>
              <a:rPr lang="en"/>
            </a:br>
            <a:r>
              <a:rPr lang="en"/>
              <a:t>people paying taxes.</a:t>
            </a:r>
            <a:endParaRPr/>
          </a:p>
          <a:p>
            <a:pPr indent="-330200" lvl="0" marL="457200" rtl="0" algn="l">
              <a:spcBef>
                <a:spcPts val="0"/>
              </a:spcBef>
              <a:spcAft>
                <a:spcPts val="0"/>
              </a:spcAft>
              <a:buSzPts val="1600"/>
              <a:buChar char="●"/>
            </a:pPr>
            <a:r>
              <a:rPr lang="en"/>
              <a:t>Give examples of different types of taxes.</a:t>
            </a:r>
            <a:endParaRPr/>
          </a:p>
          <a:p>
            <a:pPr indent="-330200" lvl="0" marL="457200" rtl="0" algn="l">
              <a:spcBef>
                <a:spcPts val="0"/>
              </a:spcBef>
              <a:spcAft>
                <a:spcPts val="0"/>
              </a:spcAft>
              <a:buSzPts val="1600"/>
              <a:buChar char="●"/>
            </a:pPr>
            <a:r>
              <a:rPr lang="en"/>
              <a:t>Explain typical paycheck deductions.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8"/>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Paying Taxes</a:t>
            </a:r>
            <a:r>
              <a:rPr lang="en"/>
              <a:t> self-paced module.</a:t>
            </a:r>
            <a:endParaRPr/>
          </a:p>
        </p:txBody>
      </p:sp>
      <p:graphicFrame>
        <p:nvGraphicFramePr>
          <p:cNvPr id="273" name="Google Shape;273;p38"/>
          <p:cNvGraphicFramePr/>
          <p:nvPr/>
        </p:nvGraphicFramePr>
        <p:xfrm>
          <a:off x="576072" y="1508760"/>
          <a:ext cx="3000000" cy="3000000"/>
        </p:xfrm>
        <a:graphic>
          <a:graphicData uri="http://schemas.openxmlformats.org/drawingml/2006/table">
            <a:tbl>
              <a:tblPr>
                <a:noFill/>
                <a:tableStyleId>{E9F71D8F-A724-4D61-BDEE-4C672E26D5A8}</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When and where did you first learn about taxes?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6451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74" name="Google Shape;274;p38"/>
          <p:cNvGraphicFramePr/>
          <p:nvPr/>
        </p:nvGraphicFramePr>
        <p:xfrm>
          <a:off x="576072" y="3732960"/>
          <a:ext cx="3000000" cy="3000000"/>
        </p:xfrm>
        <a:graphic>
          <a:graphicData uri="http://schemas.openxmlformats.org/drawingml/2006/table">
            <a:tbl>
              <a:tblPr>
                <a:noFill/>
                <a:tableStyleId>{E9F71D8F-A724-4D61-BDEE-4C672E26D5A8}</a:tableStyleId>
              </a:tblPr>
              <a:tblGrid>
                <a:gridCol w="6629400"/>
              </a:tblGrid>
              <a:tr h="100000">
                <a:tc>
                  <a:txBody>
                    <a:bodyPr/>
                    <a:lstStyle/>
                    <a:p>
                      <a:pPr indent="0" lvl="0" marL="0" rtl="0" algn="l">
                        <a:spcBef>
                          <a:spcPts val="0"/>
                        </a:spcBef>
                        <a:spcAft>
                          <a:spcPts val="1000"/>
                        </a:spcAft>
                        <a:buNone/>
                      </a:pPr>
                      <a:r>
                        <a:rPr b="1" lang="en">
                          <a:solidFill>
                            <a:schemeClr val="lt1"/>
                          </a:solidFill>
                          <a:latin typeface="Calibri"/>
                          <a:ea typeface="Calibri"/>
                          <a:cs typeface="Calibri"/>
                          <a:sym typeface="Calibri"/>
                        </a:rPr>
                        <a:t>At the beginning of the module, you’re asked if you agree, disagree, or are neutral about each of the statements below. Select one of them. Share your response and explain your thoughts.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00000">
                <a:tc>
                  <a:txBody>
                    <a:bodyPr/>
                    <a:lstStyle/>
                    <a:p>
                      <a:pPr indent="-213359" lvl="0" marL="36576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Everyone should help pay for </a:t>
                      </a:r>
                      <a:r>
                        <a:rPr lang="en" sz="1200">
                          <a:solidFill>
                            <a:schemeClr val="dk1"/>
                          </a:solidFill>
                          <a:latin typeface="Calibri"/>
                          <a:ea typeface="Calibri"/>
                          <a:cs typeface="Calibri"/>
                          <a:sym typeface="Calibri"/>
                        </a:rPr>
                        <a:t>new</a:t>
                      </a:r>
                      <a:r>
                        <a:rPr lang="en" sz="1200">
                          <a:solidFill>
                            <a:schemeClr val="dk1"/>
                          </a:solidFill>
                          <a:latin typeface="Calibri"/>
                          <a:ea typeface="Calibri"/>
                          <a:cs typeface="Calibri"/>
                          <a:sym typeface="Calibri"/>
                        </a:rPr>
                        <a:t> schools to be built—whether they have kids or not.</a:t>
                      </a:r>
                      <a:endParaRPr sz="1200">
                        <a:solidFill>
                          <a:schemeClr val="dk1"/>
                        </a:solidFill>
                        <a:latin typeface="Calibri"/>
                        <a:ea typeface="Calibri"/>
                        <a:cs typeface="Calibri"/>
                        <a:sym typeface="Calibri"/>
                      </a:endParaRPr>
                    </a:p>
                    <a:p>
                      <a:pPr indent="-213359" lvl="0" marL="36576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People should pay taxes on things they use like gas and food.</a:t>
                      </a:r>
                      <a:endParaRPr sz="1200">
                        <a:solidFill>
                          <a:schemeClr val="dk1"/>
                        </a:solidFill>
                        <a:latin typeface="Calibri"/>
                        <a:ea typeface="Calibri"/>
                        <a:cs typeface="Calibri"/>
                        <a:sym typeface="Calibri"/>
                      </a:endParaRPr>
                    </a:p>
                    <a:p>
                      <a:pPr indent="-213359" lvl="0" marL="36576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government uses taxes to provide valuable services.</a:t>
                      </a:r>
                      <a:endParaRPr sz="1200">
                        <a:solidFill>
                          <a:schemeClr val="dk1"/>
                        </a:solidFill>
                        <a:latin typeface="Calibri"/>
                        <a:ea typeface="Calibri"/>
                        <a:cs typeface="Calibri"/>
                        <a:sym typeface="Calibri"/>
                      </a:endParaRPr>
                    </a:p>
                    <a:p>
                      <a:pPr indent="-213359" lvl="0" marL="36576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People who make more money should pay more in taxes.</a:t>
                      </a:r>
                      <a:endParaRPr sz="1200">
                        <a:solidFill>
                          <a:schemeClr val="dk1"/>
                        </a:solidFill>
                        <a:latin typeface="Calibri"/>
                        <a:ea typeface="Calibri"/>
                        <a:cs typeface="Calibri"/>
                        <a:sym typeface="Calibri"/>
                      </a:endParaRPr>
                    </a:p>
                    <a:p>
                      <a:pPr indent="-213359" lvl="0" marL="36576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Workers should save for retirement on their own without help from the government.</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30342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9"/>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Public Goods and Services</a:t>
            </a:r>
            <a:endParaRPr/>
          </a:p>
        </p:txBody>
      </p:sp>
      <p:sp>
        <p:nvSpPr>
          <p:cNvPr id="280" name="Google Shape;280;p3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Paying Taxes</a:t>
            </a:r>
            <a:r>
              <a:rPr lang="en"/>
              <a:t> self-paced module.</a:t>
            </a:r>
            <a:endParaRPr/>
          </a:p>
        </p:txBody>
      </p:sp>
      <p:pic>
        <p:nvPicPr>
          <p:cNvPr id="281" name="Google Shape;281;p39">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graphicFrame>
        <p:nvGraphicFramePr>
          <p:cNvPr id="282" name="Google Shape;282;p39"/>
          <p:cNvGraphicFramePr/>
          <p:nvPr/>
        </p:nvGraphicFramePr>
        <p:xfrm>
          <a:off x="576072" y="1828810"/>
          <a:ext cx="3000000" cy="3000000"/>
        </p:xfrm>
        <a:graphic>
          <a:graphicData uri="http://schemas.openxmlformats.org/drawingml/2006/table">
            <a:tbl>
              <a:tblPr>
                <a:noFill/>
                <a:tableStyleId>{E9F71D8F-A724-4D61-BDEE-4C672E26D5A8}</a:tableStyleId>
              </a:tblPr>
              <a:tblGrid>
                <a:gridCol w="6629400"/>
              </a:tblGrid>
              <a:tr h="353975">
                <a:tc>
                  <a:txBody>
                    <a:bodyPr/>
                    <a:lstStyle/>
                    <a:p>
                      <a:pPr indent="0" lvl="0" marL="0" rtl="0" algn="l">
                        <a:lnSpc>
                          <a:spcPct val="115000"/>
                        </a:lnSpc>
                        <a:spcBef>
                          <a:spcPts val="1200"/>
                        </a:spcBef>
                        <a:spcAft>
                          <a:spcPts val="1200"/>
                        </a:spcAft>
                        <a:buNone/>
                      </a:pPr>
                      <a:r>
                        <a:rPr b="1" lang="en">
                          <a:solidFill>
                            <a:schemeClr val="lt1"/>
                          </a:solidFill>
                          <a:latin typeface="Calibri"/>
                          <a:ea typeface="Calibri"/>
                          <a:cs typeface="Calibri"/>
                          <a:sym typeface="Calibri"/>
                        </a:rPr>
                        <a:t>What did you think about the reasons people pay taxes before this module?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4698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283" name="Google Shape;283;p39"/>
          <p:cNvSpPr txBox="1"/>
          <p:nvPr/>
        </p:nvSpPr>
        <p:spPr>
          <a:xfrm>
            <a:off x="576075" y="3994325"/>
            <a:ext cx="21018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6"/>
              </a:rPr>
              <a:t>this link </a:t>
            </a:r>
            <a:r>
              <a:rPr lang="en">
                <a:latin typeface="Calibri"/>
                <a:ea typeface="Calibri"/>
                <a:cs typeface="Calibri"/>
                <a:sym typeface="Calibri"/>
              </a:rPr>
              <a:t>or the QR code to the right to replay the video from this module.</a:t>
            </a:r>
            <a:endParaRPr>
              <a:latin typeface="Calibri"/>
              <a:ea typeface="Calibri"/>
              <a:cs typeface="Calibri"/>
              <a:sym typeface="Calibri"/>
            </a:endParaRPr>
          </a:p>
        </p:txBody>
      </p:sp>
      <p:pic>
        <p:nvPicPr>
          <p:cNvPr id="284" name="Google Shape;284;p39">
            <a:hlinkClick r:id="rId7"/>
          </p:cNvPr>
          <p:cNvPicPr preferRelativeResize="0"/>
          <p:nvPr/>
        </p:nvPicPr>
        <p:blipFill rotWithShape="1">
          <a:blip r:embed="rId8">
            <a:alphaModFix/>
          </a:blip>
          <a:srcRect b="1446" l="0" r="0" t="1456"/>
          <a:stretch/>
        </p:blipFill>
        <p:spPr>
          <a:xfrm>
            <a:off x="2858275" y="3994321"/>
            <a:ext cx="2647911" cy="1449180"/>
          </a:xfrm>
          <a:prstGeom prst="rect">
            <a:avLst/>
          </a:prstGeom>
          <a:noFill/>
          <a:ln>
            <a:noFill/>
          </a:ln>
        </p:spPr>
      </p:pic>
      <p:pic>
        <p:nvPicPr>
          <p:cNvPr id="285" name="Google Shape;285;p39"/>
          <p:cNvPicPr preferRelativeResize="0"/>
          <p:nvPr/>
        </p:nvPicPr>
        <p:blipFill rotWithShape="1">
          <a:blip r:embed="rId9">
            <a:alphaModFix/>
          </a:blip>
          <a:srcRect b="0" l="0" r="0" t="0"/>
          <a:stretch/>
        </p:blipFill>
        <p:spPr>
          <a:xfrm>
            <a:off x="5757375" y="3994321"/>
            <a:ext cx="1448101" cy="1448101"/>
          </a:xfrm>
          <a:prstGeom prst="rect">
            <a:avLst/>
          </a:prstGeom>
          <a:noFill/>
          <a:ln>
            <a:noFill/>
          </a:ln>
        </p:spPr>
      </p:pic>
      <p:graphicFrame>
        <p:nvGraphicFramePr>
          <p:cNvPr id="286" name="Google Shape;286;p39"/>
          <p:cNvGraphicFramePr/>
          <p:nvPr/>
        </p:nvGraphicFramePr>
        <p:xfrm>
          <a:off x="576072" y="5644635"/>
          <a:ext cx="3000000" cy="3000000"/>
        </p:xfrm>
        <a:graphic>
          <a:graphicData uri="http://schemas.openxmlformats.org/drawingml/2006/table">
            <a:tbl>
              <a:tblPr>
                <a:noFill/>
                <a:tableStyleId>{E9F71D8F-A724-4D61-BDEE-4C672E26D5A8}</a:tableStyleId>
              </a:tblPr>
              <a:tblGrid>
                <a:gridCol w="6629400"/>
              </a:tblGrid>
              <a:tr h="554500">
                <a:tc>
                  <a:txBody>
                    <a:bodyPr/>
                    <a:lstStyle/>
                    <a:p>
                      <a:pPr indent="0" lvl="0" marL="0" rtl="0" algn="l">
                        <a:lnSpc>
                          <a:spcPct val="115000"/>
                        </a:lnSpc>
                        <a:spcBef>
                          <a:spcPts val="1200"/>
                        </a:spcBef>
                        <a:spcAft>
                          <a:spcPts val="1200"/>
                        </a:spcAft>
                        <a:buNone/>
                      </a:pPr>
                      <a:r>
                        <a:rPr b="1" lang="en">
                          <a:solidFill>
                            <a:schemeClr val="lt1"/>
                          </a:solidFill>
                          <a:latin typeface="Calibri"/>
                          <a:ea typeface="Calibri"/>
                          <a:cs typeface="Calibri"/>
                          <a:sym typeface="Calibri"/>
                        </a:rPr>
                        <a:t>How did the video change your thinking about paying taxes? Use this sentence frame to explain your new thinking: I used to think _________, but now I think __________.</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26927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87" name="Google Shape;287;p39"/>
          <p:cNvGraphicFramePr/>
          <p:nvPr/>
        </p:nvGraphicFramePr>
        <p:xfrm>
          <a:off x="576072" y="7757160"/>
          <a:ext cx="3000000" cy="3000000"/>
        </p:xfrm>
        <a:graphic>
          <a:graphicData uri="http://schemas.openxmlformats.org/drawingml/2006/table">
            <a:tbl>
              <a:tblPr>
                <a:noFill/>
                <a:tableStyleId>{E9F71D8F-A724-4D61-BDEE-4C672E26D5A8}</a:tableStyleId>
              </a:tblPr>
              <a:tblGrid>
                <a:gridCol w="6629400"/>
              </a:tblGrid>
              <a:tr h="100000">
                <a:tc>
                  <a:txBody>
                    <a:bodyPr/>
                    <a:lstStyle/>
                    <a:p>
                      <a:pPr indent="0" lvl="0" marL="0" rtl="0" algn="l">
                        <a:lnSpc>
                          <a:spcPct val="115000"/>
                        </a:lnSpc>
                        <a:spcBef>
                          <a:spcPts val="1200"/>
                        </a:spcBef>
                        <a:spcAft>
                          <a:spcPts val="1200"/>
                        </a:spcAft>
                        <a:buNone/>
                      </a:pPr>
                      <a:r>
                        <a:rPr b="1" lang="en">
                          <a:solidFill>
                            <a:schemeClr val="lt1"/>
                          </a:solidFill>
                          <a:latin typeface="Calibri"/>
                          <a:ea typeface="Calibri"/>
                          <a:cs typeface="Calibri"/>
                          <a:sym typeface="Calibri"/>
                        </a:rPr>
                        <a:t>Which details from the video support that thinking?</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4275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40"/>
          <p:cNvPicPr preferRelativeResize="0"/>
          <p:nvPr/>
        </p:nvPicPr>
        <p:blipFill>
          <a:blip r:embed="rId3">
            <a:alphaModFix/>
          </a:blip>
          <a:stretch>
            <a:fillRect/>
          </a:stretch>
        </p:blipFill>
        <p:spPr>
          <a:xfrm>
            <a:off x="2209175" y="8071075"/>
            <a:ext cx="1526400" cy="1111025"/>
          </a:xfrm>
          <a:prstGeom prst="rect">
            <a:avLst/>
          </a:prstGeom>
          <a:noFill/>
          <a:ln>
            <a:noFill/>
          </a:ln>
        </p:spPr>
      </p:pic>
      <p:pic>
        <p:nvPicPr>
          <p:cNvPr id="293" name="Google Shape;293;p40"/>
          <p:cNvPicPr preferRelativeResize="0"/>
          <p:nvPr/>
        </p:nvPicPr>
        <p:blipFill>
          <a:blip r:embed="rId4">
            <a:alphaModFix/>
          </a:blip>
          <a:stretch>
            <a:fillRect/>
          </a:stretch>
        </p:blipFill>
        <p:spPr>
          <a:xfrm>
            <a:off x="2209175" y="4668100"/>
            <a:ext cx="1526400" cy="733766"/>
          </a:xfrm>
          <a:prstGeom prst="rect">
            <a:avLst/>
          </a:prstGeom>
          <a:noFill/>
          <a:ln>
            <a:noFill/>
          </a:ln>
        </p:spPr>
      </p:pic>
      <p:pic>
        <p:nvPicPr>
          <p:cNvPr id="294" name="Google Shape;294;p40"/>
          <p:cNvPicPr preferRelativeResize="0"/>
          <p:nvPr/>
        </p:nvPicPr>
        <p:blipFill>
          <a:blip r:embed="rId5">
            <a:alphaModFix/>
          </a:blip>
          <a:stretch>
            <a:fillRect/>
          </a:stretch>
        </p:blipFill>
        <p:spPr>
          <a:xfrm>
            <a:off x="5977871" y="4402300"/>
            <a:ext cx="1066064" cy="999575"/>
          </a:xfrm>
          <a:prstGeom prst="rect">
            <a:avLst/>
          </a:prstGeom>
          <a:noFill/>
          <a:ln>
            <a:noFill/>
          </a:ln>
        </p:spPr>
      </p:pic>
      <p:pic>
        <p:nvPicPr>
          <p:cNvPr id="295" name="Google Shape;295;p40"/>
          <p:cNvPicPr preferRelativeResize="0"/>
          <p:nvPr/>
        </p:nvPicPr>
        <p:blipFill>
          <a:blip r:embed="rId6">
            <a:alphaModFix/>
          </a:blip>
          <a:stretch>
            <a:fillRect/>
          </a:stretch>
        </p:blipFill>
        <p:spPr>
          <a:xfrm>
            <a:off x="5517516" y="8203522"/>
            <a:ext cx="1526399" cy="999568"/>
          </a:xfrm>
          <a:prstGeom prst="rect">
            <a:avLst/>
          </a:prstGeom>
          <a:noFill/>
          <a:ln>
            <a:noFill/>
          </a:ln>
        </p:spPr>
      </p:pic>
      <p:sp>
        <p:nvSpPr>
          <p:cNvPr id="296" name="Google Shape;296;p4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7"/>
              </a:rPr>
              <a:t>Paying Taxes</a:t>
            </a:r>
            <a:r>
              <a:rPr lang="en"/>
              <a:t> self-paced module.</a:t>
            </a:r>
            <a:endParaRPr/>
          </a:p>
        </p:txBody>
      </p:sp>
      <p:graphicFrame>
        <p:nvGraphicFramePr>
          <p:cNvPr id="297" name="Google Shape;297;p40"/>
          <p:cNvGraphicFramePr/>
          <p:nvPr/>
        </p:nvGraphicFramePr>
        <p:xfrm>
          <a:off x="571497" y="1508760"/>
          <a:ext cx="3000000" cy="3000000"/>
        </p:xfrm>
        <a:graphic>
          <a:graphicData uri="http://schemas.openxmlformats.org/drawingml/2006/table">
            <a:tbl>
              <a:tblPr>
                <a:noFill/>
                <a:tableStyleId>{E9F71D8F-A724-4D61-BDEE-4C672E26D5A8}</a:tableStyleId>
              </a:tblPr>
              <a:tblGrid>
                <a:gridCol w="3314700"/>
                <a:gridCol w="3314700"/>
              </a:tblGrid>
              <a:tr h="1903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Take notes about each type of taxes. Include examples of how each one is used.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161900">
                <a:tc>
                  <a:txBody>
                    <a:bodyPr/>
                    <a:lstStyle/>
                    <a:p>
                      <a:pPr indent="0" lvl="0" marL="0" marR="0" rtl="0" algn="l">
                        <a:spcBef>
                          <a:spcPts val="0"/>
                        </a:spcBef>
                        <a:spcAft>
                          <a:spcPts val="0"/>
                        </a:spcAft>
                        <a:buNone/>
                      </a:pPr>
                      <a:r>
                        <a:rPr b="1" lang="en">
                          <a:solidFill>
                            <a:schemeClr val="dk1"/>
                          </a:solidFill>
                          <a:latin typeface="Calibri"/>
                          <a:ea typeface="Calibri"/>
                          <a:cs typeface="Calibri"/>
                          <a:sym typeface="Calibri"/>
                        </a:rPr>
                        <a:t>Income Taxes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spcBef>
                          <a:spcPts val="0"/>
                        </a:spcBef>
                        <a:spcAft>
                          <a:spcPts val="0"/>
                        </a:spcAft>
                        <a:buNone/>
                      </a:pPr>
                      <a:r>
                        <a:rPr b="1" lang="en">
                          <a:solidFill>
                            <a:schemeClr val="dk1"/>
                          </a:solidFill>
                          <a:latin typeface="Calibri"/>
                          <a:ea typeface="Calibri"/>
                          <a:cs typeface="Calibri"/>
                          <a:sym typeface="Calibri"/>
                        </a:rPr>
                        <a:t>Payroll Taxes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3176900">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40500">
                <a:tc>
                  <a:txBody>
                    <a:bodyPr/>
                    <a:lstStyle/>
                    <a:p>
                      <a:pPr indent="0" lvl="0" marL="0" marR="0" rtl="0" algn="l">
                        <a:spcBef>
                          <a:spcPts val="0"/>
                        </a:spcBef>
                        <a:spcAft>
                          <a:spcPts val="0"/>
                        </a:spcAft>
                        <a:buNone/>
                      </a:pPr>
                      <a:r>
                        <a:rPr b="1" lang="en">
                          <a:solidFill>
                            <a:schemeClr val="dk1"/>
                          </a:solidFill>
                          <a:latin typeface="Calibri"/>
                          <a:ea typeface="Calibri"/>
                          <a:cs typeface="Calibri"/>
                          <a:sym typeface="Calibri"/>
                        </a:rPr>
                        <a:t>Consumption</a:t>
                      </a:r>
                      <a:r>
                        <a:rPr b="1" lang="en">
                          <a:solidFill>
                            <a:schemeClr val="dk1"/>
                          </a:solidFill>
                          <a:latin typeface="Calibri"/>
                          <a:ea typeface="Calibri"/>
                          <a:cs typeface="Calibri"/>
                          <a:sym typeface="Calibri"/>
                        </a:rPr>
                        <a:t> Taxes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spcBef>
                          <a:spcPts val="0"/>
                        </a:spcBef>
                        <a:spcAft>
                          <a:spcPts val="0"/>
                        </a:spcAft>
                        <a:buNone/>
                      </a:pPr>
                      <a:r>
                        <a:rPr b="1" lang="en">
                          <a:solidFill>
                            <a:schemeClr val="dk1"/>
                          </a:solidFill>
                          <a:latin typeface="Calibri"/>
                          <a:ea typeface="Calibri"/>
                          <a:cs typeface="Calibri"/>
                          <a:sym typeface="Calibri"/>
                        </a:rPr>
                        <a:t>Property</a:t>
                      </a:r>
                      <a:r>
                        <a:rPr b="1" lang="en">
                          <a:solidFill>
                            <a:schemeClr val="dk1"/>
                          </a:solidFill>
                          <a:latin typeface="Calibri"/>
                          <a:ea typeface="Calibri"/>
                          <a:cs typeface="Calibri"/>
                          <a:sym typeface="Calibri"/>
                        </a:rPr>
                        <a:t> Taxes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3405000">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Paying Taxes</a:t>
            </a:r>
            <a:r>
              <a:rPr lang="en"/>
              <a:t> self-paced module</a:t>
            </a:r>
            <a:endParaRPr/>
          </a:p>
        </p:txBody>
      </p:sp>
      <p:graphicFrame>
        <p:nvGraphicFramePr>
          <p:cNvPr id="303" name="Google Shape;303;p41"/>
          <p:cNvGraphicFramePr/>
          <p:nvPr/>
        </p:nvGraphicFramePr>
        <p:xfrm>
          <a:off x="571497" y="1508760"/>
          <a:ext cx="3000000" cy="3000000"/>
        </p:xfrm>
        <a:graphic>
          <a:graphicData uri="http://schemas.openxmlformats.org/drawingml/2006/table">
            <a:tbl>
              <a:tblPr>
                <a:noFill/>
                <a:tableStyleId>{E9F71D8F-A724-4D61-BDEE-4C672E26D5A8}</a:tableStyleId>
              </a:tblPr>
              <a:tblGrid>
                <a:gridCol w="1657825"/>
                <a:gridCol w="4971575"/>
              </a:tblGrid>
              <a:tr h="42397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Describe each of the following terms and what it stands for, if applicable.</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423975">
                <a:tc>
                  <a:txBody>
                    <a:bodyPr/>
                    <a:lstStyle/>
                    <a:p>
                      <a:pPr indent="0" lvl="0" marL="0" marR="0" rtl="0" algn="l">
                        <a:spcBef>
                          <a:spcPts val="0"/>
                        </a:spcBef>
                        <a:spcAft>
                          <a:spcPts val="0"/>
                        </a:spcAft>
                        <a:buNone/>
                      </a:pPr>
                      <a:r>
                        <a:rPr b="1" lang="en">
                          <a:solidFill>
                            <a:schemeClr val="dk1"/>
                          </a:solidFill>
                          <a:latin typeface="Calibri"/>
                          <a:ea typeface="Calibri"/>
                          <a:cs typeface="Calibri"/>
                          <a:sym typeface="Calibri"/>
                        </a:rPr>
                        <a:t>Term</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spcBef>
                          <a:spcPts val="0"/>
                        </a:spcBef>
                        <a:spcAft>
                          <a:spcPts val="0"/>
                        </a:spcAft>
                        <a:buNone/>
                      </a:pPr>
                      <a:r>
                        <a:rPr b="1" lang="en">
                          <a:solidFill>
                            <a:schemeClr val="dk1"/>
                          </a:solidFill>
                          <a:latin typeface="Calibri"/>
                          <a:ea typeface="Calibri"/>
                          <a:cs typeface="Calibri"/>
                          <a:sym typeface="Calibri"/>
                        </a:rPr>
                        <a:t>Description</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760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Gross Pay</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760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FICA</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760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Federal Income Tax</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760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YTD</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760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Time Off Balances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760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Account Number</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760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Deductions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760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Net </a:t>
                      </a:r>
                      <a:r>
                        <a:rPr b="1" lang="en" sz="1200">
                          <a:solidFill>
                            <a:schemeClr val="dk1"/>
                          </a:solidFill>
                          <a:latin typeface="Calibri"/>
                          <a:ea typeface="Calibri"/>
                          <a:cs typeface="Calibri"/>
                          <a:sym typeface="Calibri"/>
                        </a:rPr>
                        <a:t>Pay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04" name="Google Shape;304;p41"/>
          <p:cNvGraphicFramePr/>
          <p:nvPr/>
        </p:nvGraphicFramePr>
        <p:xfrm>
          <a:off x="576072" y="7287785"/>
          <a:ext cx="3000000" cy="3000000"/>
        </p:xfrm>
        <a:graphic>
          <a:graphicData uri="http://schemas.openxmlformats.org/drawingml/2006/table">
            <a:tbl>
              <a:tblPr>
                <a:noFill/>
                <a:tableStyleId>{E9F71D8F-A724-4D61-BDEE-4C672E26D5A8}</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There are strategies people can use to minimize how much they pay in taxes. Select one and describe it.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4275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4: Paying Taxes.</a:t>
            </a:r>
            <a:endParaRPr/>
          </a:p>
        </p:txBody>
      </p:sp>
      <p:graphicFrame>
        <p:nvGraphicFramePr>
          <p:cNvPr id="310" name="Google Shape;310;p42"/>
          <p:cNvGraphicFramePr/>
          <p:nvPr/>
        </p:nvGraphicFramePr>
        <p:xfrm>
          <a:off x="576072" y="1508760"/>
          <a:ext cx="3000000" cy="3000000"/>
        </p:xfrm>
        <a:graphic>
          <a:graphicData uri="http://schemas.openxmlformats.org/drawingml/2006/table">
            <a:tbl>
              <a:tblPr>
                <a:noFill/>
                <a:tableStyleId>{E9F71D8F-A724-4D61-BDEE-4C672E26D5A8}</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Share three key takeaways from this module about paying taxes.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5972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11" name="Google Shape;311;p42"/>
          <p:cNvGraphicFramePr/>
          <p:nvPr/>
        </p:nvGraphicFramePr>
        <p:xfrm>
          <a:off x="576072" y="6272318"/>
          <a:ext cx="3000000" cy="3000000"/>
        </p:xfrm>
        <a:graphic>
          <a:graphicData uri="http://schemas.openxmlformats.org/drawingml/2006/table">
            <a:tbl>
              <a:tblPr>
                <a:noFill/>
                <a:tableStyleId>{E9F71D8F-A724-4D61-BDEE-4C672E26D5A8}</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goals for this module. How do you feel about each goal after completing </a:t>
                      </a:r>
                      <a:r>
                        <a:rPr b="1" lang="en" sz="1200">
                          <a:solidFill>
                            <a:schemeClr val="dk1"/>
                          </a:solidFill>
                          <a:latin typeface="Calibri"/>
                          <a:ea typeface="Calibri"/>
                          <a:cs typeface="Calibri"/>
                          <a:sym typeface="Calibri"/>
                        </a:rPr>
                        <a:t>this topic</a:t>
                      </a:r>
                      <a:r>
                        <a:rPr b="1" lang="en" sz="1200">
                          <a:solidFill>
                            <a:schemeClr val="dk1"/>
                          </a:solidFill>
                          <a:latin typeface="Calibri"/>
                          <a:ea typeface="Calibri"/>
                          <a:cs typeface="Calibri"/>
                          <a:sym typeface="Calibri"/>
                        </a:rPr>
                        <a: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identify public goods and services that are provided as a result of people paying taxes.</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give examples of different types of taxes.</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explain typical paycheck deductions.</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312" name="Google Shape;312;p42"/>
          <p:cNvPicPr preferRelativeResize="0"/>
          <p:nvPr/>
        </p:nvPicPr>
        <p:blipFill>
          <a:blip r:embed="rId3">
            <a:alphaModFix/>
          </a:blip>
          <a:stretch>
            <a:fillRect/>
          </a:stretch>
        </p:blipFill>
        <p:spPr>
          <a:xfrm>
            <a:off x="576075" y="5262425"/>
            <a:ext cx="3486014" cy="896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3"/>
          <p:cNvSpPr txBox="1"/>
          <p:nvPr>
            <p:ph type="ctrTitle"/>
          </p:nvPr>
        </p:nvSpPr>
        <p:spPr>
          <a:xfrm>
            <a:off x="530351" y="1691650"/>
            <a:ext cx="47082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Creating Your Own Job</a:t>
            </a:r>
            <a:endParaRPr/>
          </a:p>
        </p:txBody>
      </p:sp>
      <p:sp>
        <p:nvSpPr>
          <p:cNvPr id="318" name="Google Shape;318;p43"/>
          <p:cNvSpPr txBox="1"/>
          <p:nvPr>
            <p:ph idx="1" type="body"/>
          </p:nvPr>
        </p:nvSpPr>
        <p:spPr>
          <a:xfrm>
            <a:off x="576075" y="3241750"/>
            <a:ext cx="60471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Describe ways people can be paid for their work, including a salary, hourly wage, commission, and tips.</a:t>
            </a:r>
            <a:endParaRPr/>
          </a:p>
          <a:p>
            <a:pPr indent="-330200" lvl="0" marL="457200" rtl="0" algn="l">
              <a:spcBef>
                <a:spcPts val="0"/>
              </a:spcBef>
              <a:spcAft>
                <a:spcPts val="0"/>
              </a:spcAft>
              <a:buSzPts val="1600"/>
              <a:buChar char="●"/>
            </a:pPr>
            <a:r>
              <a:rPr lang="en"/>
              <a:t>List similarities and differences between being an employee and an independent contractor.</a:t>
            </a:r>
            <a:endParaRPr/>
          </a:p>
          <a:p>
            <a:pPr indent="-330200" lvl="0" marL="457200" rtl="0" algn="l">
              <a:spcBef>
                <a:spcPts val="0"/>
              </a:spcBef>
              <a:spcAft>
                <a:spcPts val="0"/>
              </a:spcAft>
              <a:buSzPts val="1600"/>
              <a:buChar char="●"/>
            </a:pPr>
            <a:r>
              <a:rPr lang="en"/>
              <a:t>Give examples of factors you can consider when exploring how you will be paid in the future.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Creating Your Own Job</a:t>
            </a:r>
            <a:r>
              <a:rPr lang="en"/>
              <a:t> self-paced module.</a:t>
            </a:r>
            <a:endParaRPr/>
          </a:p>
        </p:txBody>
      </p:sp>
      <p:graphicFrame>
        <p:nvGraphicFramePr>
          <p:cNvPr id="324" name="Google Shape;324;p44"/>
          <p:cNvGraphicFramePr/>
          <p:nvPr/>
        </p:nvGraphicFramePr>
        <p:xfrm>
          <a:off x="576072" y="3485193"/>
          <a:ext cx="3000000" cy="3000000"/>
        </p:xfrm>
        <a:graphic>
          <a:graphicData uri="http://schemas.openxmlformats.org/drawingml/2006/table">
            <a:tbl>
              <a:tblPr>
                <a:noFill/>
                <a:tableStyleId>{E9F71D8F-A724-4D61-BDEE-4C672E26D5A8}</a:tableStyleId>
              </a:tblPr>
              <a:tblGrid>
                <a:gridCol w="1402075"/>
                <a:gridCol w="1742450"/>
                <a:gridCol w="1742450"/>
                <a:gridCol w="1742450"/>
              </a:tblGrid>
              <a:tr h="440350">
                <a:tc grid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Name three local businesses. What goods or services does each provide? What interests or talents do you think the entrepreneur who started each might have?</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r>
              <a:tr h="3962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Business Name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294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Goods or Services Provided</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294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Entrepreneur’s Interests or Talents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25" name="Google Shape;325;p44"/>
          <p:cNvGraphicFramePr/>
          <p:nvPr/>
        </p:nvGraphicFramePr>
        <p:xfrm>
          <a:off x="576072" y="1508760"/>
          <a:ext cx="3000000" cy="3000000"/>
        </p:xfrm>
        <a:graphic>
          <a:graphicData uri="http://schemas.openxmlformats.org/drawingml/2006/table">
            <a:tbl>
              <a:tblPr>
                <a:noFill/>
                <a:tableStyleId>{E9F71D8F-A724-4D61-BDEE-4C672E26D5A8}</a:tableStyleId>
              </a:tblPr>
              <a:tblGrid>
                <a:gridCol w="6629400"/>
              </a:tblGrid>
              <a:tr h="2823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Have you ever considered becoming an entrepreneur? Why or why not?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3973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26" name="Google Shape;326;p44"/>
          <p:cNvGraphicFramePr/>
          <p:nvPr/>
        </p:nvGraphicFramePr>
        <p:xfrm>
          <a:off x="576072" y="6332660"/>
          <a:ext cx="3000000" cy="3000000"/>
        </p:xfrm>
        <a:graphic>
          <a:graphicData uri="http://schemas.openxmlformats.org/drawingml/2006/table">
            <a:tbl>
              <a:tblPr>
                <a:noFill/>
                <a:tableStyleId>{E9F71D8F-A724-4D61-BDEE-4C672E26D5A8}</a:tableStyleId>
              </a:tblPr>
              <a:tblGrid>
                <a:gridCol w="6629400"/>
              </a:tblGrid>
              <a:tr h="3321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business(es) do you think could be successful where you live? Why?</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46147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327" name="Google Shape;327;p44"/>
          <p:cNvPicPr preferRelativeResize="0"/>
          <p:nvPr/>
        </p:nvPicPr>
        <p:blipFill>
          <a:blip r:embed="rId4">
            <a:alphaModFix/>
          </a:blip>
          <a:stretch>
            <a:fillRect/>
          </a:stretch>
        </p:blipFill>
        <p:spPr>
          <a:xfrm>
            <a:off x="4279688" y="8373231"/>
            <a:ext cx="2921211" cy="112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ctrTitle"/>
          </p:nvPr>
        </p:nvSpPr>
        <p:spPr>
          <a:xfrm>
            <a:off x="530352"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Preparing</a:t>
            </a:r>
            <a:r>
              <a:rPr lang="en"/>
              <a:t> for Work</a:t>
            </a:r>
            <a:endParaRPr/>
          </a:p>
        </p:txBody>
      </p:sp>
      <p:sp>
        <p:nvSpPr>
          <p:cNvPr id="105" name="Google Shape;105;p18"/>
          <p:cNvSpPr txBox="1"/>
          <p:nvPr>
            <p:ph idx="1" type="body"/>
          </p:nvPr>
        </p:nvSpPr>
        <p:spPr>
          <a:xfrm>
            <a:off x="576075" y="3241750"/>
            <a:ext cx="60513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000"/>
              </a:spcBef>
              <a:spcAft>
                <a:spcPts val="0"/>
              </a:spcAft>
              <a:buSzPts val="1600"/>
              <a:buChar char="●"/>
            </a:pPr>
            <a:r>
              <a:rPr lang="en"/>
              <a:t>Identify information commonly included in a resume.</a:t>
            </a:r>
            <a:endParaRPr/>
          </a:p>
          <a:p>
            <a:pPr indent="-330200" lvl="0" marL="457200" rtl="0" algn="l">
              <a:spcBef>
                <a:spcPts val="0"/>
              </a:spcBef>
              <a:spcAft>
                <a:spcPts val="0"/>
              </a:spcAft>
              <a:buSzPts val="1600"/>
              <a:buChar char="●"/>
            </a:pPr>
            <a:r>
              <a:rPr lang="en"/>
              <a:t>Explain how employers use resumes and other information to screen candidates.</a:t>
            </a:r>
            <a:endParaRPr/>
          </a:p>
          <a:p>
            <a:pPr indent="-330200" lvl="0" marL="457200" rtl="0" algn="l">
              <a:spcBef>
                <a:spcPts val="0"/>
              </a:spcBef>
              <a:spcAft>
                <a:spcPts val="0"/>
              </a:spcAft>
              <a:buSzPts val="1600"/>
              <a:buChar char="●"/>
            </a:pPr>
            <a:r>
              <a:rPr lang="en"/>
              <a:t>Give examples of how your interests and activities can be highlighted in a resume.</a:t>
            </a:r>
            <a:endParaRPr/>
          </a:p>
          <a:p>
            <a:pPr indent="-330200" lvl="0" marL="457200" rtl="0" algn="l">
              <a:spcBef>
                <a:spcPts val="0"/>
              </a:spcBef>
              <a:spcAft>
                <a:spcPts val="0"/>
              </a:spcAft>
              <a:buSzPts val="1600"/>
              <a:buChar char="●"/>
            </a:pPr>
            <a:r>
              <a:rPr lang="en"/>
              <a:t>List ways technology impacts job seekers.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How Entrepreneurs Make Money</a:t>
            </a:r>
            <a:endParaRPr/>
          </a:p>
        </p:txBody>
      </p:sp>
      <p:sp>
        <p:nvSpPr>
          <p:cNvPr id="333" name="Google Shape;333;p4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Creating Your Own Job</a:t>
            </a:r>
            <a:r>
              <a:rPr lang="en"/>
              <a:t> self-paced module.</a:t>
            </a:r>
            <a:endParaRPr/>
          </a:p>
        </p:txBody>
      </p:sp>
      <p:pic>
        <p:nvPicPr>
          <p:cNvPr id="334" name="Google Shape;334;p45">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sp>
        <p:nvSpPr>
          <p:cNvPr id="335" name="Google Shape;335;p45"/>
          <p:cNvSpPr txBox="1"/>
          <p:nvPr/>
        </p:nvSpPr>
        <p:spPr>
          <a:xfrm>
            <a:off x="576075" y="1836150"/>
            <a:ext cx="21018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6"/>
              </a:rPr>
              <a:t>this link </a:t>
            </a:r>
            <a:r>
              <a:rPr lang="en">
                <a:latin typeface="Calibri"/>
                <a:ea typeface="Calibri"/>
                <a:cs typeface="Calibri"/>
                <a:sym typeface="Calibri"/>
              </a:rPr>
              <a:t>or the QR code to the right to play the video from the module. Pause as needed to complete the graphic organizer below.</a:t>
            </a:r>
            <a:endParaRPr>
              <a:latin typeface="Calibri"/>
              <a:ea typeface="Calibri"/>
              <a:cs typeface="Calibri"/>
              <a:sym typeface="Calibri"/>
            </a:endParaRPr>
          </a:p>
        </p:txBody>
      </p:sp>
      <p:pic>
        <p:nvPicPr>
          <p:cNvPr id="336" name="Google Shape;336;p45">
            <a:hlinkClick r:id="rId7"/>
          </p:cNvPr>
          <p:cNvPicPr preferRelativeResize="0"/>
          <p:nvPr/>
        </p:nvPicPr>
        <p:blipFill rotWithShape="1">
          <a:blip r:embed="rId8">
            <a:alphaModFix/>
          </a:blip>
          <a:srcRect b="1446" l="0" r="0" t="1456"/>
          <a:stretch/>
        </p:blipFill>
        <p:spPr>
          <a:xfrm>
            <a:off x="2858275" y="1836146"/>
            <a:ext cx="2647911" cy="1449180"/>
          </a:xfrm>
          <a:prstGeom prst="rect">
            <a:avLst/>
          </a:prstGeom>
          <a:noFill/>
          <a:ln>
            <a:noFill/>
          </a:ln>
        </p:spPr>
      </p:pic>
      <p:pic>
        <p:nvPicPr>
          <p:cNvPr id="337" name="Google Shape;337;p45"/>
          <p:cNvPicPr preferRelativeResize="0"/>
          <p:nvPr/>
        </p:nvPicPr>
        <p:blipFill rotWithShape="1">
          <a:blip r:embed="rId9">
            <a:alphaModFix/>
          </a:blip>
          <a:srcRect b="0" l="0" r="0" t="0"/>
          <a:stretch/>
        </p:blipFill>
        <p:spPr>
          <a:xfrm>
            <a:off x="5757375" y="1836146"/>
            <a:ext cx="1448101" cy="1448101"/>
          </a:xfrm>
          <a:prstGeom prst="rect">
            <a:avLst/>
          </a:prstGeom>
          <a:noFill/>
          <a:ln>
            <a:noFill/>
          </a:ln>
        </p:spPr>
      </p:pic>
      <p:graphicFrame>
        <p:nvGraphicFramePr>
          <p:cNvPr id="338" name="Google Shape;338;p45"/>
          <p:cNvGraphicFramePr/>
          <p:nvPr/>
        </p:nvGraphicFramePr>
        <p:xfrm>
          <a:off x="576063" y="3795048"/>
          <a:ext cx="3000000" cy="3000000"/>
        </p:xfrm>
        <a:graphic>
          <a:graphicData uri="http://schemas.openxmlformats.org/drawingml/2006/table">
            <a:tbl>
              <a:tblPr>
                <a:noFill/>
                <a:tableStyleId>{E9F71D8F-A724-4D61-BDEE-4C672E26D5A8}</a:tableStyleId>
              </a:tblPr>
              <a:tblGrid>
                <a:gridCol w="2364250"/>
                <a:gridCol w="2031050"/>
                <a:gridCol w="2234100"/>
              </a:tblGrid>
              <a:tr h="540425">
                <a:tc gridSpan="3">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Write three interesting facts about the topic.</a:t>
                      </a:r>
                      <a:endParaRPr b="1">
                        <a:solidFill>
                          <a:srgbClr val="FFFFFF"/>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c hMerge="1"/>
              </a:tr>
              <a:tr h="10568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339" name="Google Shape;339;p45"/>
          <p:cNvGraphicFramePr/>
          <p:nvPr/>
        </p:nvGraphicFramePr>
        <p:xfrm>
          <a:off x="576063" y="5685748"/>
          <a:ext cx="3000000" cy="3000000"/>
        </p:xfrm>
        <a:graphic>
          <a:graphicData uri="http://schemas.openxmlformats.org/drawingml/2006/table">
            <a:tbl>
              <a:tblPr>
                <a:noFill/>
                <a:tableStyleId>{E9F71D8F-A724-4D61-BDEE-4C672E26D5A8}</a:tableStyleId>
              </a:tblPr>
              <a:tblGrid>
                <a:gridCol w="3291850"/>
                <a:gridCol w="3337550"/>
              </a:tblGrid>
              <a:tr h="540425">
                <a:tc gridSpan="2">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Share two reasons the information in the video is important.</a:t>
                      </a:r>
                      <a:endParaRPr b="1">
                        <a:solidFill>
                          <a:srgbClr val="FFFFFF"/>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10410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340" name="Google Shape;340;p45"/>
          <p:cNvGraphicFramePr/>
          <p:nvPr/>
        </p:nvGraphicFramePr>
        <p:xfrm>
          <a:off x="576063" y="7560698"/>
          <a:ext cx="3000000" cy="3000000"/>
        </p:xfrm>
        <a:graphic>
          <a:graphicData uri="http://schemas.openxmlformats.org/drawingml/2006/table">
            <a:tbl>
              <a:tblPr>
                <a:noFill/>
                <a:tableStyleId>{E9F71D8F-A724-4D61-BDEE-4C672E26D5A8}</a:tableStyleId>
              </a:tblPr>
              <a:tblGrid>
                <a:gridCol w="3291850"/>
                <a:gridCol w="3337550"/>
              </a:tblGrid>
              <a:tr h="540425">
                <a:tc gridSpan="2">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Write a one-sentence summary of what you learned.</a:t>
                      </a:r>
                      <a:endParaRPr b="1">
                        <a:solidFill>
                          <a:srgbClr val="FFFFFF"/>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915900">
                <a:tc gridSpan="2">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hMerge="1"/>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6"/>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Creating Your Own Job</a:t>
            </a:r>
            <a:r>
              <a:rPr lang="en"/>
              <a:t> self-paced module.</a:t>
            </a:r>
            <a:endParaRPr/>
          </a:p>
        </p:txBody>
      </p:sp>
      <p:graphicFrame>
        <p:nvGraphicFramePr>
          <p:cNvPr id="346" name="Google Shape;346;p46"/>
          <p:cNvGraphicFramePr/>
          <p:nvPr/>
        </p:nvGraphicFramePr>
        <p:xfrm>
          <a:off x="575972" y="1508760"/>
          <a:ext cx="3000000" cy="3000000"/>
        </p:xfrm>
        <a:graphic>
          <a:graphicData uri="http://schemas.openxmlformats.org/drawingml/2006/table">
            <a:tbl>
              <a:tblPr>
                <a:noFill/>
                <a:tableStyleId>{E9F71D8F-A724-4D61-BDEE-4C672E26D5A8}</a:tableStyleId>
              </a:tblPr>
              <a:tblGrid>
                <a:gridCol w="1758250"/>
                <a:gridCol w="4871150"/>
              </a:tblGrid>
              <a:tr h="1645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Describe each step in the lean startup method.</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3788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Step</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Description</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553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Learn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12475">
                <a:tc>
                  <a:txBody>
                    <a:bodyPr/>
                    <a:lstStyle/>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Build</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124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Measure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47" name="Google Shape;347;p46"/>
          <p:cNvGraphicFramePr/>
          <p:nvPr/>
        </p:nvGraphicFramePr>
        <p:xfrm>
          <a:off x="576072" y="7345110"/>
          <a:ext cx="3000000" cy="3000000"/>
        </p:xfrm>
        <a:graphic>
          <a:graphicData uri="http://schemas.openxmlformats.org/drawingml/2006/table">
            <a:tbl>
              <a:tblPr>
                <a:noFill/>
                <a:tableStyleId>{E9F71D8F-A724-4D61-BDEE-4C672E26D5A8}</a:tableStyleId>
              </a:tblPr>
              <a:tblGrid>
                <a:gridCol w="1657350"/>
                <a:gridCol w="1657350"/>
                <a:gridCol w="1657350"/>
                <a:gridCol w="1657350"/>
              </a:tblGrid>
              <a:tr h="203700">
                <a:tc grid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Describe how an entrepreneur could apply the lean startup method to a specific type of business.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c hMerge="1"/>
                <a:tc hMerge="1"/>
              </a:tr>
              <a:tr h="1646525">
                <a:tc gridSpan="4">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c hMerge="1"/>
              </a:tr>
            </a:tbl>
          </a:graphicData>
        </a:graphic>
      </p:graphicFrame>
      <p:pic>
        <p:nvPicPr>
          <p:cNvPr id="348" name="Google Shape;348;p46"/>
          <p:cNvPicPr preferRelativeResize="0"/>
          <p:nvPr/>
        </p:nvPicPr>
        <p:blipFill>
          <a:blip r:embed="rId4">
            <a:alphaModFix/>
          </a:blip>
          <a:stretch>
            <a:fillRect/>
          </a:stretch>
        </p:blipFill>
        <p:spPr>
          <a:xfrm>
            <a:off x="2514650" y="4233905"/>
            <a:ext cx="2752239" cy="295880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5: Creating Your Own Job.</a:t>
            </a:r>
            <a:endParaRPr/>
          </a:p>
        </p:txBody>
      </p:sp>
      <p:graphicFrame>
        <p:nvGraphicFramePr>
          <p:cNvPr id="354" name="Google Shape;354;p47"/>
          <p:cNvGraphicFramePr/>
          <p:nvPr/>
        </p:nvGraphicFramePr>
        <p:xfrm>
          <a:off x="576072" y="1508760"/>
          <a:ext cx="3000000" cy="3000000"/>
        </p:xfrm>
        <a:graphic>
          <a:graphicData uri="http://schemas.openxmlformats.org/drawingml/2006/table">
            <a:tbl>
              <a:tblPr>
                <a:noFill/>
                <a:tableStyleId>{E9F71D8F-A724-4D61-BDEE-4C672E26D5A8}</a:tableStyleId>
              </a:tblPr>
              <a:tblGrid>
                <a:gridCol w="6629400"/>
              </a:tblGrid>
              <a:tr h="5624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Think about what you learned in this module. Is entrepreneurship something you might consider in the future? Why or why not? Be sure to mention at least one of the benefits or tradeoffs of entrepreneurship that are mentioned in the module.</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5334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55" name="Google Shape;355;p47"/>
          <p:cNvGraphicFramePr/>
          <p:nvPr/>
        </p:nvGraphicFramePr>
        <p:xfrm>
          <a:off x="576072" y="6272318"/>
          <a:ext cx="3000000" cy="3000000"/>
        </p:xfrm>
        <a:graphic>
          <a:graphicData uri="http://schemas.openxmlformats.org/drawingml/2006/table">
            <a:tbl>
              <a:tblPr>
                <a:noFill/>
                <a:tableStyleId>{E9F71D8F-A724-4D61-BDEE-4C672E26D5A8}</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goals for this module. How do you feel about each goal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describe ways people can be paid for their work, including a salary, hourly wage, commission, and tips.</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list similarities and differences between being an employee and an independent contractor.</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give examples of factors you can consider when exploring how you will be paid in the future.</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356" name="Google Shape;356;p47"/>
          <p:cNvPicPr preferRelativeResize="0"/>
          <p:nvPr/>
        </p:nvPicPr>
        <p:blipFill>
          <a:blip r:embed="rId3">
            <a:alphaModFix/>
          </a:blip>
          <a:stretch>
            <a:fillRect/>
          </a:stretch>
        </p:blipFill>
        <p:spPr>
          <a:xfrm>
            <a:off x="576075" y="5262425"/>
            <a:ext cx="3486014" cy="896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8"/>
          <p:cNvSpPr txBox="1"/>
          <p:nvPr>
            <p:ph type="ctrTitle"/>
          </p:nvPr>
        </p:nvSpPr>
        <p:spPr>
          <a:xfrm>
            <a:off x="521208"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Getting Paid</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
              <a:t>Wrap Up</a:t>
            </a:r>
            <a:endParaRPr b="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9"/>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4</a:t>
            </a:r>
            <a:r>
              <a:rPr lang="en"/>
              <a:t>: Glossary of Key Terms</a:t>
            </a:r>
            <a:endParaRPr/>
          </a:p>
        </p:txBody>
      </p:sp>
      <p:graphicFrame>
        <p:nvGraphicFramePr>
          <p:cNvPr id="367" name="Google Shape;367;p49"/>
          <p:cNvGraphicFramePr/>
          <p:nvPr/>
        </p:nvGraphicFramePr>
        <p:xfrm>
          <a:off x="576075" y="1828806"/>
          <a:ext cx="3000000" cy="3000000"/>
        </p:xfrm>
        <a:graphic>
          <a:graphicData uri="http://schemas.openxmlformats.org/drawingml/2006/table">
            <a:tbl>
              <a:tblPr>
                <a:noFill/>
                <a:tableStyleId>{E9F71D8F-A724-4D61-BDEE-4C672E26D5A8}</a:tableStyleId>
              </a:tblPr>
              <a:tblGrid>
                <a:gridCol w="1199400"/>
                <a:gridCol w="2411900"/>
                <a:gridCol w="3018100"/>
              </a:tblGrid>
              <a:tr h="2971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8021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Benefits</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Services (such as health insurance) or rights (like vacation time) that are provided to employees in addition to the money they earn</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21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Commission</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Money paid to someone for a sale</a:t>
                      </a:r>
                      <a:r>
                        <a:rPr lang="en" sz="1200">
                          <a:solidFill>
                            <a:srgbClr val="231F20"/>
                          </a:solidFill>
                          <a:latin typeface="Calibri"/>
                          <a:ea typeface="Calibri"/>
                          <a:cs typeface="Calibri"/>
                          <a:sym typeface="Calibri"/>
                        </a:rPr>
                        <a:t>—</a:t>
                      </a:r>
                      <a:r>
                        <a:rPr lang="en" sz="1200">
                          <a:solidFill>
                            <a:schemeClr val="dk1"/>
                          </a:solidFill>
                          <a:latin typeface="Calibri"/>
                          <a:ea typeface="Calibri"/>
                          <a:cs typeface="Calibri"/>
                          <a:sym typeface="Calibri"/>
                        </a:rPr>
                        <a:t>usually a percentage of the amount sold</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21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Digital Footprint</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Information about a particular person that exists on the i</a:t>
                      </a:r>
                      <a:r>
                        <a:rPr lang="en" sz="1200">
                          <a:solidFill>
                            <a:schemeClr val="dk1"/>
                          </a:solidFill>
                          <a:latin typeface="Calibri"/>
                          <a:ea typeface="Calibri"/>
                          <a:cs typeface="Calibri"/>
                          <a:sym typeface="Calibri"/>
                        </a:rPr>
                        <a:t>nternet</a:t>
                      </a:r>
                      <a:r>
                        <a:rPr lang="en" sz="1200">
                          <a:solidFill>
                            <a:schemeClr val="dk1"/>
                          </a:solidFill>
                          <a:latin typeface="Calibri"/>
                          <a:ea typeface="Calibri"/>
                          <a:cs typeface="Calibri"/>
                          <a:sym typeface="Calibri"/>
                        </a:rPr>
                        <a:t> as a result of their online activity</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21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Employee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Someone who works for a business and receives their pay on a regular basis with taxes withheld by the company</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21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Entrepreneur</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person who starts and operates a business, usually taking on risks in order to do so</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21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Gross Pay</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amount a person earns </a:t>
                      </a:r>
                      <a:r>
                        <a:rPr i="1" lang="en" sz="1200">
                          <a:solidFill>
                            <a:schemeClr val="dk1"/>
                          </a:solidFill>
                          <a:latin typeface="Calibri"/>
                          <a:ea typeface="Calibri"/>
                          <a:cs typeface="Calibri"/>
                          <a:sym typeface="Calibri"/>
                        </a:rPr>
                        <a:t>before</a:t>
                      </a:r>
                      <a:r>
                        <a:rPr lang="en" sz="1200">
                          <a:solidFill>
                            <a:schemeClr val="dk1"/>
                          </a:solidFill>
                          <a:latin typeface="Calibri"/>
                          <a:ea typeface="Calibri"/>
                          <a:cs typeface="Calibri"/>
                          <a:sym typeface="Calibri"/>
                        </a:rPr>
                        <a:t> taking out deductions or taxes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21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Income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Money received, especially on a regular basis, for work or through investments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21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Independent Contractor</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person hired to do work who controls how the work is done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0"/>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4: Glossary of Key Terms</a:t>
            </a:r>
            <a:r>
              <a:rPr lang="en"/>
              <a:t> (continued)</a:t>
            </a:r>
            <a:endParaRPr/>
          </a:p>
          <a:p>
            <a:pPr indent="0" lvl="0" marL="0" rtl="0" algn="l">
              <a:spcBef>
                <a:spcPts val="0"/>
              </a:spcBef>
              <a:spcAft>
                <a:spcPts val="0"/>
              </a:spcAft>
              <a:buNone/>
            </a:pPr>
            <a:r>
              <a:t/>
            </a:r>
            <a:endParaRPr/>
          </a:p>
        </p:txBody>
      </p:sp>
      <p:graphicFrame>
        <p:nvGraphicFramePr>
          <p:cNvPr id="373" name="Google Shape;373;p50"/>
          <p:cNvGraphicFramePr/>
          <p:nvPr/>
        </p:nvGraphicFramePr>
        <p:xfrm>
          <a:off x="576075" y="1828806"/>
          <a:ext cx="3000000" cy="3000000"/>
        </p:xfrm>
        <a:graphic>
          <a:graphicData uri="http://schemas.openxmlformats.org/drawingml/2006/table">
            <a:tbl>
              <a:tblPr>
                <a:noFill/>
                <a:tableStyleId>{E9F71D8F-A724-4D61-BDEE-4C672E26D5A8}</a:tableStyleId>
              </a:tblPr>
              <a:tblGrid>
                <a:gridCol w="1199400"/>
                <a:gridCol w="2411900"/>
                <a:gridCol w="3018100"/>
              </a:tblGrid>
              <a:tr h="2971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8021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Insurance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benefit provided by some employers which can reduce an employee’s costs for services such as healthcare or provide money in the case of an injury or inability to work</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21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Net Pay</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amount a person earns </a:t>
                      </a:r>
                      <a:r>
                        <a:rPr i="1" lang="en" sz="1200">
                          <a:solidFill>
                            <a:schemeClr val="dk1"/>
                          </a:solidFill>
                          <a:latin typeface="Calibri"/>
                          <a:ea typeface="Calibri"/>
                          <a:cs typeface="Calibri"/>
                          <a:sym typeface="Calibri"/>
                        </a:rPr>
                        <a:t>after</a:t>
                      </a:r>
                      <a:r>
                        <a:rPr lang="en" sz="1200">
                          <a:solidFill>
                            <a:schemeClr val="dk1"/>
                          </a:solidFill>
                          <a:latin typeface="Calibri"/>
                          <a:ea typeface="Calibri"/>
                          <a:cs typeface="Calibri"/>
                          <a:sym typeface="Calibri"/>
                        </a:rPr>
                        <a:t> taking out deductions or taxes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21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Networking</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exchange of information or services among individuals, groups, or institutions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21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Piecework</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Work in which you are paid for each thing you make or do</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21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Portfolio</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collection of a person’s work that can be shared with a potential employer or client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21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Resume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document prepared by job seekers to showcase their education, experience, skills, and achievements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21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Salary</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An amount of money that an employee is paid per year—usually divided into equal amounts and paid weekly or every two weeks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1"/>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4: Glossary of Key Terms (continued)</a:t>
            </a:r>
            <a:endParaRPr/>
          </a:p>
          <a:p>
            <a:pPr indent="0" lvl="0" marL="0" rtl="0" algn="l">
              <a:spcBef>
                <a:spcPts val="0"/>
              </a:spcBef>
              <a:spcAft>
                <a:spcPts val="0"/>
              </a:spcAft>
              <a:buNone/>
            </a:pPr>
            <a:r>
              <a:t/>
            </a:r>
            <a:endParaRPr/>
          </a:p>
        </p:txBody>
      </p:sp>
      <p:graphicFrame>
        <p:nvGraphicFramePr>
          <p:cNvPr id="379" name="Google Shape;379;p51"/>
          <p:cNvGraphicFramePr/>
          <p:nvPr/>
        </p:nvGraphicFramePr>
        <p:xfrm>
          <a:off x="576075" y="1828806"/>
          <a:ext cx="3000000" cy="3000000"/>
        </p:xfrm>
        <a:graphic>
          <a:graphicData uri="http://schemas.openxmlformats.org/drawingml/2006/table">
            <a:tbl>
              <a:tblPr>
                <a:noFill/>
                <a:tableStyleId>{E9F71D8F-A724-4D61-BDEE-4C672E26D5A8}</a:tableStyleId>
              </a:tblPr>
              <a:tblGrid>
                <a:gridCol w="1199400"/>
                <a:gridCol w="2411900"/>
                <a:gridCol w="3018100"/>
              </a:tblGrid>
              <a:tr h="2971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8021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Taxes</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Money collected by the government to pay for public goods and services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21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Tips</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Extra money earned for exceptional service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21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Wage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Money paid for </a:t>
                      </a:r>
                      <a:r>
                        <a:rPr lang="en" sz="1200">
                          <a:solidFill>
                            <a:schemeClr val="dk1"/>
                          </a:solidFill>
                          <a:latin typeface="Calibri"/>
                          <a:ea typeface="Calibri"/>
                          <a:cs typeface="Calibri"/>
                          <a:sym typeface="Calibri"/>
                        </a:rPr>
                        <a:t>a</a:t>
                      </a:r>
                      <a:r>
                        <a:rPr lang="en" sz="1200">
                          <a:solidFill>
                            <a:schemeClr val="dk1"/>
                          </a:solidFill>
                          <a:latin typeface="Calibri"/>
                          <a:ea typeface="Calibri"/>
                          <a:cs typeface="Calibri"/>
                          <a:sym typeface="Calibri"/>
                        </a:rPr>
                        <a:t> set amount of time that work is performed (usually hourly)</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2"/>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4</a:t>
            </a:r>
            <a:r>
              <a:rPr lang="en"/>
              <a:t>: Personal Action Plan</a:t>
            </a:r>
            <a:endParaRPr/>
          </a:p>
        </p:txBody>
      </p:sp>
      <p:graphicFrame>
        <p:nvGraphicFramePr>
          <p:cNvPr id="385" name="Google Shape;385;p52"/>
          <p:cNvGraphicFramePr/>
          <p:nvPr/>
        </p:nvGraphicFramePr>
        <p:xfrm>
          <a:off x="576075" y="1828806"/>
          <a:ext cx="3000000" cy="3000000"/>
        </p:xfrm>
        <a:graphic>
          <a:graphicData uri="http://schemas.openxmlformats.org/drawingml/2006/table">
            <a:tbl>
              <a:tblPr>
                <a:noFill/>
                <a:tableStyleId>{E9F71D8F-A724-4D61-BDEE-4C672E26D5A8}</a:tableStyleId>
              </a:tblPr>
              <a:tblGrid>
                <a:gridCol w="3990600"/>
                <a:gridCol w="879575"/>
                <a:gridCol w="879575"/>
                <a:gridCol w="879575"/>
              </a:tblGrid>
              <a:tr h="706725">
                <a:tc>
                  <a:txBody>
                    <a:bodyPr/>
                    <a:lstStyle/>
                    <a:p>
                      <a:pPr indent="0" lvl="0" marL="0" rtl="0" algn="l">
                        <a:lnSpc>
                          <a:spcPct val="115000"/>
                        </a:lnSpc>
                        <a:spcBef>
                          <a:spcPts val="0"/>
                        </a:spcBef>
                        <a:spcAft>
                          <a:spcPts val="0"/>
                        </a:spcAft>
                        <a:buNone/>
                      </a:pPr>
                      <a:r>
                        <a:rPr b="1" lang="en">
                          <a:solidFill>
                            <a:schemeClr val="lt1"/>
                          </a:solidFill>
                          <a:latin typeface="Calibri"/>
                          <a:ea typeface="Calibri"/>
                          <a:cs typeface="Calibri"/>
                          <a:sym typeface="Calibri"/>
                        </a:rPr>
                        <a:t>Consider each of the topics addressed in this unit. Which actions will you take to use financial services?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Already Doing</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Need to Do</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Not in My Plans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create a resume showcasing my education, experience, and skills.</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investigate a career that interests me and found out how people in those jobs are paid.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develop a list of criteria to consider when comparing potential jobs.</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When I receive a pay statement, I will compare my gross and net pay.</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think about ways I can become an entrepreneur.</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86" name="Google Shape;386;p52"/>
          <p:cNvGraphicFramePr/>
          <p:nvPr/>
        </p:nvGraphicFramePr>
        <p:xfrm>
          <a:off x="576072" y="5819350"/>
          <a:ext cx="3000000" cy="3000000"/>
        </p:xfrm>
        <a:graphic>
          <a:graphicData uri="http://schemas.openxmlformats.org/drawingml/2006/table">
            <a:tbl>
              <a:tblPr>
                <a:noFill/>
                <a:tableStyleId>{E9F71D8F-A724-4D61-BDEE-4C672E26D5A8}</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 and next steps: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3553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3"/>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4</a:t>
            </a:r>
            <a:r>
              <a:rPr lang="en"/>
              <a:t>: Continuing the Conversation at Home</a:t>
            </a:r>
            <a:endParaRPr/>
          </a:p>
        </p:txBody>
      </p:sp>
      <p:sp>
        <p:nvSpPr>
          <p:cNvPr id="392" name="Google Shape;392;p53"/>
          <p:cNvSpPr txBox="1"/>
          <p:nvPr>
            <p:ph idx="1" type="body"/>
          </p:nvPr>
        </p:nvSpPr>
        <p:spPr>
          <a:xfrm>
            <a:off x="576075" y="1828800"/>
            <a:ext cx="6629400" cy="10470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t>Families often approach conversations about money very differently. Some might welcome them, while others avoid the topic as much as possible. Review the conversation starters below. With whom could you have each conversation? How might you approach the conversations?</a:t>
            </a:r>
            <a:endParaRPr b="1"/>
          </a:p>
        </p:txBody>
      </p:sp>
      <p:graphicFrame>
        <p:nvGraphicFramePr>
          <p:cNvPr id="393" name="Google Shape;393;p53"/>
          <p:cNvGraphicFramePr/>
          <p:nvPr/>
        </p:nvGraphicFramePr>
        <p:xfrm>
          <a:off x="576083" y="3076512"/>
          <a:ext cx="3000000" cy="3000000"/>
        </p:xfrm>
        <a:graphic>
          <a:graphicData uri="http://schemas.openxmlformats.org/drawingml/2006/table">
            <a:tbl>
              <a:tblPr>
                <a:noFill/>
                <a:tableStyleId>{E9F71D8F-A724-4D61-BDEE-4C672E26D5A8}</a:tableStyleId>
              </a:tblPr>
              <a:tblGrid>
                <a:gridCol w="4350900"/>
                <a:gridCol w="2278500"/>
              </a:tblGrid>
              <a:tr h="314775">
                <a:tc>
                  <a:txBody>
                    <a:bodyPr/>
                    <a:lstStyle/>
                    <a:p>
                      <a:pPr indent="0" lvl="0" marL="0" rtl="0" algn="l">
                        <a:lnSpc>
                          <a:spcPct val="115000"/>
                        </a:lnSpc>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Conversation Starters</a:t>
                      </a:r>
                      <a:endParaRPr>
                        <a:solidFill>
                          <a:schemeClr val="lt1"/>
                        </a:solidFill>
                        <a:latin typeface="Calibri"/>
                        <a:ea typeface="Calibri"/>
                        <a:cs typeface="Calibri"/>
                        <a:sym typeface="Calibri"/>
                      </a:endParaRPr>
                    </a:p>
                  </a:txBody>
                  <a:tcPr marT="91425" marB="91425" marR="91425" marL="91425">
                    <a:solidFill>
                      <a:schemeClr val="accent1"/>
                    </a:solidFill>
                  </a:tcPr>
                </a:tc>
                <a:tc>
                  <a:txBody>
                    <a:bodyPr/>
                    <a:lstStyle/>
                    <a:p>
                      <a:pPr indent="0" lvl="0" marL="0" rtl="0" algn="l">
                        <a:lnSpc>
                          <a:spcPct val="115000"/>
                        </a:lnSpc>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solidFill>
                      <a:schemeClr val="accent1"/>
                    </a:solidFill>
                  </a:tcPr>
                </a:tc>
              </a:tr>
              <a:tr h="10170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Resumes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When did you write your first resume? What did it include?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Have you ever had to hire someone? If so, did you review people’s resumes? What did you look for?</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skills, experiences, activities, or accomplishments do you think I should include i</a:t>
                      </a:r>
                      <a:r>
                        <a:rPr lang="en" sz="1200">
                          <a:solidFill>
                            <a:schemeClr val="dk1"/>
                          </a:solidFill>
                          <a:latin typeface="Calibri"/>
                          <a:ea typeface="Calibri"/>
                          <a:cs typeface="Calibri"/>
                          <a:sym typeface="Calibri"/>
                        </a:rPr>
                        <a:t>n</a:t>
                      </a:r>
                      <a:r>
                        <a:rPr lang="en" sz="1200">
                          <a:solidFill>
                            <a:schemeClr val="dk1"/>
                          </a:solidFill>
                          <a:latin typeface="Calibri"/>
                          <a:ea typeface="Calibri"/>
                          <a:cs typeface="Calibri"/>
                          <a:sym typeface="Calibri"/>
                        </a:rPr>
                        <a:t> my resume?</a:t>
                      </a:r>
                      <a:endParaRPr b="1" sz="1200">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1623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Types of Pay</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Are you paid a salary or an hourly wage? Do you receive other forms of pay, like a commission or tips?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do you think are the pros and cons of different ways to be paid?</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Would you want to be paid a commission for the work you do or have a bonus tied to how well you do your job? Why?</a:t>
                      </a:r>
                      <a:endParaRPr b="1" sz="1200">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8717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Job Considerations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do you think are the most important factors to consider when choosing a job?</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important is employer-provided insurance when thinking about a job or career?</a:t>
                      </a:r>
                      <a:endParaRPr b="1" sz="1200">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8717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Taxes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different types of taxes do we pay as a household? How do we benefit from paying those?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 you consider taxes to be high or low based on where we live?</a:t>
                      </a:r>
                      <a:endParaRPr b="1" sz="1200">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8717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Entrepreneurship</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Have you ever considered starting your own business?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Can you see me as an entrepreneur? If so, what kind of business could you see me starting?</a:t>
                      </a:r>
                      <a:endParaRPr b="1" sz="1200">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4"/>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4</a:t>
            </a:r>
            <a:r>
              <a:rPr lang="en"/>
              <a:t>: Dig Deeper</a:t>
            </a:r>
            <a:endParaRPr/>
          </a:p>
        </p:txBody>
      </p:sp>
      <p:sp>
        <p:nvSpPr>
          <p:cNvPr id="399" name="Google Shape;399;p54"/>
          <p:cNvSpPr txBox="1"/>
          <p:nvPr>
            <p:ph idx="1" type="body"/>
          </p:nvPr>
        </p:nvSpPr>
        <p:spPr>
          <a:xfrm>
            <a:off x="576075" y="1828800"/>
            <a:ext cx="6629400" cy="6150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t>Interested in learning more about the topics covered in this unit? Consider exploring one or more of the following questions.</a:t>
            </a:r>
            <a:endParaRPr b="1"/>
          </a:p>
        </p:txBody>
      </p:sp>
      <p:graphicFrame>
        <p:nvGraphicFramePr>
          <p:cNvPr id="400" name="Google Shape;400;p54"/>
          <p:cNvGraphicFramePr/>
          <p:nvPr/>
        </p:nvGraphicFramePr>
        <p:xfrm>
          <a:off x="576083" y="2443687"/>
          <a:ext cx="3000000" cy="3000000"/>
        </p:xfrm>
        <a:graphic>
          <a:graphicData uri="http://schemas.openxmlformats.org/drawingml/2006/table">
            <a:tbl>
              <a:tblPr>
                <a:noFill/>
                <a:tableStyleId>{E9F71D8F-A724-4D61-BDEE-4C672E26D5A8}</a:tableStyleId>
              </a:tblPr>
              <a:tblGrid>
                <a:gridCol w="4350925"/>
                <a:gridCol w="2278475"/>
              </a:tblGrid>
              <a:tr h="335550">
                <a:tc>
                  <a:txBody>
                    <a:bodyPr/>
                    <a:lstStyle/>
                    <a:p>
                      <a:pPr indent="0" lvl="0" marL="0" rtl="0" algn="l">
                        <a:lnSpc>
                          <a:spcPct val="115000"/>
                        </a:lnSpc>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Dig into the Topics</a:t>
                      </a:r>
                      <a:endParaRPr b="1">
                        <a:solidFill>
                          <a:schemeClr val="lt1"/>
                        </a:solidFill>
                        <a:latin typeface="Calibri"/>
                        <a:ea typeface="Calibri"/>
                        <a:cs typeface="Calibri"/>
                        <a:sym typeface="Calibri"/>
                      </a:endParaRPr>
                    </a:p>
                  </a:txBody>
                  <a:tcPr marT="91425" marB="91425" marR="91425" marL="91425">
                    <a:solidFill>
                      <a:schemeClr val="accent1"/>
                    </a:solidFill>
                  </a:tcPr>
                </a:tc>
                <a:tc>
                  <a:txBody>
                    <a:bodyPr/>
                    <a:lstStyle/>
                    <a:p>
                      <a:pPr indent="0" lvl="0" marL="0" rtl="0" algn="l">
                        <a:lnSpc>
                          <a:spcPct val="115000"/>
                        </a:lnSpc>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solidFill>
                      <a:schemeClr val="accent1"/>
                    </a:solidFill>
                  </a:tcPr>
                </a:tc>
              </a:tr>
              <a:tr h="8006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Resumes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types of resume templates are available?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are resumes used by teenagers who are considering education beyond high school?</a:t>
                      </a:r>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3939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Types of Pay</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Why do people in management positions often earn a salary?</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do people in the jobs I might consider get paid?</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Which taxes are paid differently for employees and independent contractors?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is a typical percentage or amount of commission for those who earn them?</a:t>
                      </a:r>
                      <a:endParaRPr b="1" sz="1200">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3939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Job Considerations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employers require people to work onsite?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is the difference between sick leave and vacation time? How does this compare to companies that combine the two under a single category, such as paid time off (PTO)?</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laws impact the benefits a person can expect to receive at a particular job?</a:t>
                      </a:r>
                      <a:endParaRPr b="1" sz="1200">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2390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Taxes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Is there a state income tax where I live? If so, how is it calculated?</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is the sales tax in my state? Does it vary depending on what is purchased?</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 people where I live pay property tax on anything other than real estate, such as vehicles?</a:t>
                      </a:r>
                      <a:endParaRPr b="1" sz="1200">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6227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Entrepreneurship</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assistance is available near me to help people who are interested in starting their own business?</a:t>
                      </a:r>
                      <a:endParaRPr b="1" sz="1200">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What Are Resumes?</a:t>
            </a:r>
            <a:endParaRPr/>
          </a:p>
        </p:txBody>
      </p:sp>
      <p:sp>
        <p:nvSpPr>
          <p:cNvPr id="111" name="Google Shape;111;p1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Preparing for Work</a:t>
            </a:r>
            <a:r>
              <a:rPr lang="en"/>
              <a:t> self-paced module.</a:t>
            </a:r>
            <a:endParaRPr/>
          </a:p>
        </p:txBody>
      </p:sp>
      <p:graphicFrame>
        <p:nvGraphicFramePr>
          <p:cNvPr id="112" name="Google Shape;112;p19"/>
          <p:cNvGraphicFramePr/>
          <p:nvPr/>
        </p:nvGraphicFramePr>
        <p:xfrm>
          <a:off x="576072" y="4609966"/>
          <a:ext cx="3000000" cy="3000000"/>
        </p:xfrm>
        <a:graphic>
          <a:graphicData uri="http://schemas.openxmlformats.org/drawingml/2006/table">
            <a:tbl>
              <a:tblPr>
                <a:noFill/>
                <a:tableStyleId>{E9F71D8F-A724-4D61-BDEE-4C672E26D5A8}</a:tableStyleId>
              </a:tblPr>
              <a:tblGrid>
                <a:gridCol w="6629400"/>
              </a:tblGrid>
              <a:tr h="12131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Imagine you are a human resources director reviewing resumes for an open position. Write an email you might send after reading one or more resumes. Use your imagination. Perhaps one resume really stood out, or maybe you read through an entire stack and didn’t find a single good candidate. The email could be to a coworker, your boss, or one of the candidates. You decide.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35194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13" name="Google Shape;113;p19"/>
          <p:cNvSpPr txBox="1"/>
          <p:nvPr/>
        </p:nvSpPr>
        <p:spPr>
          <a:xfrm>
            <a:off x="576075" y="2467200"/>
            <a:ext cx="21351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4"/>
              </a:rPr>
              <a:t>this link </a:t>
            </a:r>
            <a:r>
              <a:rPr lang="en">
                <a:latin typeface="Calibri"/>
                <a:ea typeface="Calibri"/>
                <a:cs typeface="Calibri"/>
                <a:sym typeface="Calibri"/>
              </a:rPr>
              <a:t>or the QR code to the right to replay the video. Pay attention to what the human resources director is looking for when reviewing resumes. Then, respond to the prompt below.</a:t>
            </a:r>
            <a:endParaRPr>
              <a:latin typeface="Calibri"/>
              <a:ea typeface="Calibri"/>
              <a:cs typeface="Calibri"/>
              <a:sym typeface="Calibri"/>
            </a:endParaRPr>
          </a:p>
        </p:txBody>
      </p:sp>
      <p:pic>
        <p:nvPicPr>
          <p:cNvPr id="114" name="Google Shape;114;p19">
            <a:hlinkClick r:id="rId5"/>
          </p:cNvPr>
          <p:cNvPicPr preferRelativeResize="0"/>
          <p:nvPr/>
        </p:nvPicPr>
        <p:blipFill>
          <a:blip r:embed="rId6">
            <a:alphaModFix/>
          </a:blip>
          <a:stretch>
            <a:fillRect/>
          </a:stretch>
        </p:blipFill>
        <p:spPr>
          <a:xfrm>
            <a:off x="6413335" y="9690525"/>
            <a:ext cx="792140" cy="274200"/>
          </a:xfrm>
          <a:prstGeom prst="rect">
            <a:avLst/>
          </a:prstGeom>
          <a:noFill/>
          <a:ln>
            <a:noFill/>
          </a:ln>
        </p:spPr>
      </p:pic>
      <p:pic>
        <p:nvPicPr>
          <p:cNvPr id="115" name="Google Shape;115;p19">
            <a:hlinkClick r:id="rId7"/>
          </p:cNvPr>
          <p:cNvPicPr preferRelativeResize="0"/>
          <p:nvPr/>
        </p:nvPicPr>
        <p:blipFill rotWithShape="1">
          <a:blip r:embed="rId8">
            <a:alphaModFix/>
          </a:blip>
          <a:srcRect b="1446" l="0" r="0" t="1456"/>
          <a:stretch/>
        </p:blipFill>
        <p:spPr>
          <a:xfrm>
            <a:off x="2858275" y="2467196"/>
            <a:ext cx="2647911" cy="1449180"/>
          </a:xfrm>
          <a:prstGeom prst="rect">
            <a:avLst/>
          </a:prstGeom>
          <a:noFill/>
          <a:ln>
            <a:noFill/>
          </a:ln>
        </p:spPr>
      </p:pic>
      <p:pic>
        <p:nvPicPr>
          <p:cNvPr id="116" name="Google Shape;116;p19"/>
          <p:cNvPicPr preferRelativeResize="0"/>
          <p:nvPr/>
        </p:nvPicPr>
        <p:blipFill rotWithShape="1">
          <a:blip r:embed="rId9">
            <a:alphaModFix/>
          </a:blip>
          <a:srcRect b="0" l="0" r="0" t="0"/>
          <a:stretch/>
        </p:blipFill>
        <p:spPr>
          <a:xfrm>
            <a:off x="5757375" y="2467196"/>
            <a:ext cx="1448101" cy="1448101"/>
          </a:xfrm>
          <a:prstGeom prst="rect">
            <a:avLst/>
          </a:prstGeom>
          <a:noFill/>
          <a:ln>
            <a:noFill/>
          </a:ln>
        </p:spPr>
      </p:pic>
      <p:sp>
        <p:nvSpPr>
          <p:cNvPr id="117" name="Google Shape;117;p19"/>
          <p:cNvSpPr txBox="1"/>
          <p:nvPr>
            <p:ph idx="1" type="body"/>
          </p:nvPr>
        </p:nvSpPr>
        <p:spPr>
          <a:xfrm>
            <a:off x="576075" y="1828800"/>
            <a:ext cx="6629400" cy="5142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The video in this module features a human resources director, someone who regularly reads the resumes of potential employees.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graphicFrame>
        <p:nvGraphicFramePr>
          <p:cNvPr id="122" name="Google Shape;122;p20"/>
          <p:cNvGraphicFramePr/>
          <p:nvPr/>
        </p:nvGraphicFramePr>
        <p:xfrm>
          <a:off x="576072" y="1508760"/>
          <a:ext cx="3000000" cy="3000000"/>
        </p:xfrm>
        <a:graphic>
          <a:graphicData uri="http://schemas.openxmlformats.org/drawingml/2006/table">
            <a:tbl>
              <a:tblPr>
                <a:noFill/>
                <a:tableStyleId>{E9F71D8F-A724-4D61-BDEE-4C672E26D5A8}</a:tableStyleId>
              </a:tblPr>
              <a:tblGrid>
                <a:gridCol w="4428550"/>
              </a:tblGrid>
              <a:tr h="82292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Do you have a resume? If so, when and why did you create it? If not, when do you think you might need one in the future?</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7005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123" name="Google Shape;123;p20"/>
          <p:cNvPicPr preferRelativeResize="0"/>
          <p:nvPr/>
        </p:nvPicPr>
        <p:blipFill>
          <a:blip r:embed="rId3">
            <a:alphaModFix/>
          </a:blip>
          <a:stretch>
            <a:fillRect/>
          </a:stretch>
        </p:blipFill>
        <p:spPr>
          <a:xfrm>
            <a:off x="5261185" y="1508750"/>
            <a:ext cx="1944290" cy="2523425"/>
          </a:xfrm>
          <a:prstGeom prst="rect">
            <a:avLst/>
          </a:prstGeom>
          <a:noFill/>
          <a:ln>
            <a:noFill/>
          </a:ln>
        </p:spPr>
      </p:pic>
      <p:graphicFrame>
        <p:nvGraphicFramePr>
          <p:cNvPr id="124" name="Google Shape;124;p20"/>
          <p:cNvGraphicFramePr/>
          <p:nvPr/>
        </p:nvGraphicFramePr>
        <p:xfrm>
          <a:off x="576063" y="4316136"/>
          <a:ext cx="3000000" cy="3000000"/>
        </p:xfrm>
        <a:graphic>
          <a:graphicData uri="http://schemas.openxmlformats.org/drawingml/2006/table">
            <a:tbl>
              <a:tblPr>
                <a:noFill/>
                <a:tableStyleId>{E9F71D8F-A724-4D61-BDEE-4C672E26D5A8}</a:tableStyleId>
              </a:tblPr>
              <a:tblGrid>
                <a:gridCol w="1396625"/>
                <a:gridCol w="3031925"/>
                <a:gridCol w="2200825"/>
              </a:tblGrid>
              <a:tr h="774750">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Resumes start with the basics, including your name and contact information. Consider each item below and decide what you would include. Will you need to do anything before providing this information to a potential employer?</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774750">
                <a:tc>
                  <a:txBody>
                    <a:bodyPr/>
                    <a:lstStyle/>
                    <a:p>
                      <a:pPr indent="0" lvl="0" marL="0" rtl="0" algn="l">
                        <a:spcBef>
                          <a:spcPts val="0"/>
                        </a:spcBef>
                        <a:spcAft>
                          <a:spcPts val="0"/>
                        </a:spcAft>
                        <a:buNone/>
                      </a:pPr>
                      <a:r>
                        <a:rPr b="1" lang="en">
                          <a:solidFill>
                            <a:schemeClr val="dk2"/>
                          </a:solidFill>
                          <a:latin typeface="Calibri"/>
                          <a:ea typeface="Calibri"/>
                          <a:cs typeface="Calibri"/>
                          <a:sym typeface="Calibri"/>
                        </a:rPr>
                        <a:t>Categories</a:t>
                      </a:r>
                      <a:endParaRPr b="1">
                        <a:solidFill>
                          <a:schemeClr val="dk2"/>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2"/>
                          </a:solidFill>
                          <a:latin typeface="Calibri"/>
                          <a:ea typeface="Calibri"/>
                          <a:cs typeface="Calibri"/>
                          <a:sym typeface="Calibri"/>
                        </a:rPr>
                        <a:t>Considerations</a:t>
                      </a:r>
                      <a:endParaRPr b="1">
                        <a:solidFill>
                          <a:schemeClr val="dk2"/>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2"/>
                          </a:solidFill>
                          <a:latin typeface="Calibri"/>
                          <a:ea typeface="Calibri"/>
                          <a:cs typeface="Calibri"/>
                          <a:sym typeface="Calibri"/>
                        </a:rPr>
                        <a:t>Your Information and Potential Follow-Up Actions</a:t>
                      </a:r>
                      <a:endParaRPr b="1">
                        <a:solidFill>
                          <a:schemeClr val="dk2"/>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8535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Name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What name will you list? Will you include your middle name or initial?</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535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Address</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What is your full mailing address?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608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Phone Number</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What phone number will you provide? Will it be your own or a parent’s? Is your voicemail message appropriate for a potential employer to hear?</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608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Email Address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Will you use a personal or a school email address? Is the email address appropriate for professional use? Do you want or need to set up a new email address?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25" name="Google Shape;125;p2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4"/>
              </a:rPr>
              <a:t>Preparing for Work</a:t>
            </a:r>
            <a:r>
              <a:rPr lang="en"/>
              <a:t> self-paced module.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Preparing for Work</a:t>
            </a:r>
            <a:r>
              <a:rPr lang="en"/>
              <a:t> self-paced module.</a:t>
            </a:r>
            <a:endParaRPr/>
          </a:p>
        </p:txBody>
      </p:sp>
      <p:graphicFrame>
        <p:nvGraphicFramePr>
          <p:cNvPr id="131" name="Google Shape;131;p21"/>
          <p:cNvGraphicFramePr/>
          <p:nvPr/>
        </p:nvGraphicFramePr>
        <p:xfrm>
          <a:off x="575972" y="1508760"/>
          <a:ext cx="3000000" cy="3000000"/>
        </p:xfrm>
        <a:graphic>
          <a:graphicData uri="http://schemas.openxmlformats.org/drawingml/2006/table">
            <a:tbl>
              <a:tblPr>
                <a:noFill/>
                <a:tableStyleId>{E9F71D8F-A724-4D61-BDEE-4C672E26D5A8}</a:tableStyleId>
              </a:tblPr>
              <a:tblGrid>
                <a:gridCol w="3314700"/>
                <a:gridCol w="3314700"/>
              </a:tblGrid>
              <a:tr h="20517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Consider what you learned in the module about each section of a resume. What could you include?</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2051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Education and Accomplishments</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Experience</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211527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253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Activities</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Skills</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23328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132" name="Google Shape;132;p21"/>
          <p:cNvPicPr preferRelativeResize="0"/>
          <p:nvPr/>
        </p:nvPicPr>
        <p:blipFill>
          <a:blip r:embed="rId4">
            <a:alphaModFix/>
          </a:blip>
          <a:stretch>
            <a:fillRect/>
          </a:stretch>
        </p:blipFill>
        <p:spPr>
          <a:xfrm>
            <a:off x="5087600" y="7670850"/>
            <a:ext cx="2117875" cy="1751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Preparing for Work</a:t>
            </a:r>
            <a:r>
              <a:rPr lang="en"/>
              <a:t> self-paced module.</a:t>
            </a:r>
            <a:endParaRPr/>
          </a:p>
        </p:txBody>
      </p:sp>
      <p:graphicFrame>
        <p:nvGraphicFramePr>
          <p:cNvPr id="138" name="Google Shape;138;p22"/>
          <p:cNvGraphicFramePr/>
          <p:nvPr/>
        </p:nvGraphicFramePr>
        <p:xfrm>
          <a:off x="575972" y="1508760"/>
          <a:ext cx="3000000" cy="3000000"/>
        </p:xfrm>
        <a:graphic>
          <a:graphicData uri="http://schemas.openxmlformats.org/drawingml/2006/table">
            <a:tbl>
              <a:tblPr>
                <a:noFill/>
                <a:tableStyleId>{E9F71D8F-A724-4D61-BDEE-4C672E26D5A8}</a:tableStyleId>
              </a:tblPr>
              <a:tblGrid>
                <a:gridCol w="1758250"/>
                <a:gridCol w="4871150"/>
              </a:tblGrid>
              <a:tr h="5829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Choose three of the active words mentioned in the Resume Tips section and apply each to one of the items you listed on the previous page.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3788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Active Word</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Your Use of the Active Word</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5537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1247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1247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39" name="Google Shape;139;p22"/>
          <p:cNvGraphicFramePr/>
          <p:nvPr/>
        </p:nvGraphicFramePr>
        <p:xfrm>
          <a:off x="571497" y="4477747"/>
          <a:ext cx="3000000" cy="3000000"/>
        </p:xfrm>
        <a:graphic>
          <a:graphicData uri="http://schemas.openxmlformats.org/drawingml/2006/table">
            <a:tbl>
              <a:tblPr>
                <a:noFill/>
                <a:tableStyleId>{E9F71D8F-A724-4D61-BDEE-4C672E26D5A8}</a:tableStyleId>
              </a:tblPr>
              <a:tblGrid>
                <a:gridCol w="3314700"/>
                <a:gridCol w="3314700"/>
              </a:tblGrid>
              <a:tr h="56102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List two people you would consider asking for each. Include each person’s name and their role or relationship to you.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757375">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 Proofreading Assistance</a:t>
                      </a:r>
                      <a:endParaRPr b="1">
                        <a:solidFill>
                          <a:schemeClr val="dk1"/>
                        </a:solidFill>
                        <a:latin typeface="Calibri"/>
                        <a:ea typeface="Calibri"/>
                        <a:cs typeface="Calibri"/>
                        <a:sym typeface="Calibri"/>
                      </a:endParaRPr>
                    </a:p>
                    <a:p>
                      <a:pPr indent="0" lvl="0" marL="457200" marR="462694" rtl="0" algn="ctr">
                        <a:spcBef>
                          <a:spcPts val="0"/>
                        </a:spcBef>
                        <a:spcAft>
                          <a:spcPts val="0"/>
                        </a:spcAft>
                        <a:buNone/>
                      </a:pPr>
                      <a:r>
                        <a:rPr i="1" lang="en">
                          <a:solidFill>
                            <a:schemeClr val="dk1"/>
                          </a:solidFill>
                          <a:latin typeface="Calibri"/>
                          <a:ea typeface="Calibri"/>
                          <a:cs typeface="Calibri"/>
                          <a:sym typeface="Calibri"/>
                        </a:rPr>
                        <a:t>Who could you ask to proofread your resume?</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Help with the Content</a:t>
                      </a:r>
                      <a:endParaRPr b="1">
                        <a:solidFill>
                          <a:schemeClr val="dk1"/>
                        </a:solidFill>
                        <a:latin typeface="Calibri"/>
                        <a:ea typeface="Calibri"/>
                        <a:cs typeface="Calibri"/>
                        <a:sym typeface="Calibri"/>
                      </a:endParaRPr>
                    </a:p>
                    <a:p>
                      <a:pPr indent="0" lvl="0" marL="0" rtl="0" algn="ctr">
                        <a:spcBef>
                          <a:spcPts val="0"/>
                        </a:spcBef>
                        <a:spcAft>
                          <a:spcPts val="0"/>
                        </a:spcAft>
                        <a:buNone/>
                      </a:pPr>
                      <a:r>
                        <a:rPr i="1" lang="en">
                          <a:solidFill>
                            <a:schemeClr val="dk1"/>
                          </a:solidFill>
                          <a:latin typeface="Calibri"/>
                          <a:ea typeface="Calibri"/>
                          <a:cs typeface="Calibri"/>
                          <a:sym typeface="Calibri"/>
                        </a:rPr>
                        <a:t>Who could review what you </a:t>
                      </a:r>
                      <a:r>
                        <a:rPr i="1" lang="en">
                          <a:solidFill>
                            <a:schemeClr val="dk1"/>
                          </a:solidFill>
                          <a:latin typeface="Calibri"/>
                          <a:ea typeface="Calibri"/>
                          <a:cs typeface="Calibri"/>
                          <a:sym typeface="Calibri"/>
                        </a:rPr>
                        <a:t>include</a:t>
                      </a:r>
                      <a:r>
                        <a:rPr i="1" lang="en">
                          <a:solidFill>
                            <a:schemeClr val="dk1"/>
                          </a:solidFill>
                          <a:latin typeface="Calibri"/>
                          <a:ea typeface="Calibri"/>
                          <a:cs typeface="Calibri"/>
                          <a:sym typeface="Calibri"/>
                        </a:rPr>
                        <a:t> and suggest things you might have forgotten? </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22475">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76150">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40" name="Google Shape;140;p22"/>
          <p:cNvGraphicFramePr/>
          <p:nvPr/>
        </p:nvGraphicFramePr>
        <p:xfrm>
          <a:off x="576072" y="7191760"/>
          <a:ext cx="3000000" cy="3000000"/>
        </p:xfrm>
        <a:graphic>
          <a:graphicData uri="http://schemas.openxmlformats.org/drawingml/2006/table">
            <a:tbl>
              <a:tblPr>
                <a:noFill/>
                <a:tableStyleId>{E9F71D8F-A724-4D61-BDEE-4C672E26D5A8}</a:tableStyleId>
              </a:tblPr>
              <a:tblGrid>
                <a:gridCol w="3310125"/>
                <a:gridCol w="3319275"/>
              </a:tblGrid>
              <a:tr h="518150">
                <a:tc row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Who are two people you would consider asking to serve as a reference for a potential employer? Think of people who are not related to you.</a:t>
                      </a:r>
                      <a:endParaRPr>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18150">
                <a:tc vMerge="1"/>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141" name="Google Shape;141;p22"/>
          <p:cNvPicPr preferRelativeResize="0"/>
          <p:nvPr/>
        </p:nvPicPr>
        <p:blipFill>
          <a:blip r:embed="rId4">
            <a:alphaModFix/>
          </a:blip>
          <a:stretch>
            <a:fillRect/>
          </a:stretch>
        </p:blipFill>
        <p:spPr>
          <a:xfrm>
            <a:off x="5455975" y="8585575"/>
            <a:ext cx="1749500" cy="836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b="1" lang="en"/>
              <a:t>Networks: Not Just Social</a:t>
            </a:r>
            <a:r>
              <a:rPr lang="en"/>
              <a:t> classroom activity.</a:t>
            </a:r>
            <a:endParaRPr/>
          </a:p>
        </p:txBody>
      </p:sp>
      <p:graphicFrame>
        <p:nvGraphicFramePr>
          <p:cNvPr id="147" name="Google Shape;147;p23"/>
          <p:cNvGraphicFramePr/>
          <p:nvPr/>
        </p:nvGraphicFramePr>
        <p:xfrm>
          <a:off x="575972" y="1508760"/>
          <a:ext cx="3000000" cy="3000000"/>
        </p:xfrm>
        <a:graphic>
          <a:graphicData uri="http://schemas.openxmlformats.org/drawingml/2006/table">
            <a:tbl>
              <a:tblPr>
                <a:noFill/>
                <a:tableStyleId>{E9F71D8F-A724-4D61-BDEE-4C672E26D5A8}</a:tableStyleId>
              </a:tblPr>
              <a:tblGrid>
                <a:gridCol w="1325875"/>
                <a:gridCol w="1325875"/>
                <a:gridCol w="1325875"/>
                <a:gridCol w="1325875"/>
                <a:gridCol w="1325875"/>
              </a:tblGrid>
              <a:tr h="9703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How you are perceived by others is important when applying for jobs and developing a professional network. Sometimes how you see yourself might be different from how others view you. Consider each point of view below and list four adjectives each would use to describe you.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c hMerge="1"/>
                <a:tc hMerge="1"/>
                <a:tc hMerge="1"/>
              </a:tr>
              <a:tr h="370975">
                <a:tc>
                  <a:txBody>
                    <a:bodyPr/>
                    <a:lstStyle/>
                    <a:p>
                      <a:pPr indent="0" lvl="0" marL="0" marR="38882" rtl="0" algn="l">
                        <a:spcBef>
                          <a:spcPts val="0"/>
                        </a:spcBef>
                        <a:spcAft>
                          <a:spcPts val="0"/>
                        </a:spcAft>
                        <a:buNone/>
                      </a:pPr>
                      <a:r>
                        <a:rPr b="1" lang="en">
                          <a:solidFill>
                            <a:schemeClr val="dk1"/>
                          </a:solidFill>
                          <a:latin typeface="Calibri"/>
                          <a:ea typeface="Calibri"/>
                          <a:cs typeface="Calibri"/>
                          <a:sym typeface="Calibri"/>
                        </a:rPr>
                        <a:t>Point of View</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gridSpan="4">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Adjectives Each Person Would Use to Describe You</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hMerge="1"/>
                <a:tc hMerge="1"/>
                <a:tc hMerge="1"/>
              </a:tr>
              <a:tr h="491750">
                <a:tc>
                  <a:txBody>
                    <a:bodyPr/>
                    <a:lstStyle/>
                    <a:p>
                      <a:pPr indent="0" lvl="0" marL="0" rtl="0" algn="l">
                        <a:lnSpc>
                          <a:spcPct val="115000"/>
                        </a:lnSpc>
                        <a:spcBef>
                          <a:spcPts val="0"/>
                        </a:spcBef>
                        <a:spcAft>
                          <a:spcPts val="0"/>
                        </a:spcAft>
                        <a:buNone/>
                      </a:pPr>
                      <a:r>
                        <a:rPr lang="en" sz="1200">
                          <a:latin typeface="Calibri"/>
                          <a:ea typeface="Calibri"/>
                          <a:cs typeface="Calibri"/>
                          <a:sym typeface="Calibri"/>
                        </a:rPr>
                        <a:t>You</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2325">
                <a:tc>
                  <a:txBody>
                    <a:bodyPr/>
                    <a:lstStyle/>
                    <a:p>
                      <a:pPr indent="0" lvl="0" marL="0" rtl="0" algn="l">
                        <a:lnSpc>
                          <a:spcPct val="115000"/>
                        </a:lnSpc>
                        <a:spcBef>
                          <a:spcPts val="0"/>
                        </a:spcBef>
                        <a:spcAft>
                          <a:spcPts val="0"/>
                        </a:spcAft>
                        <a:buNone/>
                      </a:pPr>
                      <a:r>
                        <a:rPr lang="en" sz="1200">
                          <a:latin typeface="Calibri"/>
                          <a:ea typeface="Calibri"/>
                          <a:cs typeface="Calibri"/>
                          <a:sym typeface="Calibri"/>
                        </a:rPr>
                        <a:t>Classmate</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2325">
                <a:tc>
                  <a:txBody>
                    <a:bodyPr/>
                    <a:lstStyle/>
                    <a:p>
                      <a:pPr indent="0" lvl="0" marL="0" rtl="0" algn="l">
                        <a:lnSpc>
                          <a:spcPct val="115000"/>
                        </a:lnSpc>
                        <a:spcBef>
                          <a:spcPts val="0"/>
                        </a:spcBef>
                        <a:spcAft>
                          <a:spcPts val="0"/>
                        </a:spcAft>
                        <a:buNone/>
                      </a:pPr>
                      <a:r>
                        <a:rPr lang="en" sz="1200">
                          <a:latin typeface="Calibri"/>
                          <a:ea typeface="Calibri"/>
                          <a:cs typeface="Calibri"/>
                          <a:sym typeface="Calibri"/>
                        </a:rPr>
                        <a:t>Teacher</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2325">
                <a:tc>
                  <a:txBody>
                    <a:bodyPr/>
                    <a:lstStyle/>
                    <a:p>
                      <a:pPr indent="0" lvl="0" marL="0" rtl="0" algn="l">
                        <a:lnSpc>
                          <a:spcPct val="115000"/>
                        </a:lnSpc>
                        <a:spcBef>
                          <a:spcPts val="0"/>
                        </a:spcBef>
                        <a:spcAft>
                          <a:spcPts val="0"/>
                        </a:spcAft>
                        <a:buNone/>
                      </a:pPr>
                      <a:r>
                        <a:rPr lang="en" sz="1200">
                          <a:latin typeface="Calibri"/>
                          <a:ea typeface="Calibri"/>
                          <a:cs typeface="Calibri"/>
                          <a:sym typeface="Calibri"/>
                        </a:rPr>
                        <a:t>Close Friend</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0725">
                <a:tc>
                  <a:txBody>
                    <a:bodyPr/>
                    <a:lstStyle/>
                    <a:p>
                      <a:pPr indent="0" lvl="0" marL="0" rtl="0" algn="l">
                        <a:lnSpc>
                          <a:spcPct val="115000"/>
                        </a:lnSpc>
                        <a:spcBef>
                          <a:spcPts val="0"/>
                        </a:spcBef>
                        <a:spcAft>
                          <a:spcPts val="0"/>
                        </a:spcAft>
                        <a:buNone/>
                      </a:pPr>
                      <a:r>
                        <a:rPr lang="en" sz="1200">
                          <a:latin typeface="Calibri"/>
                          <a:ea typeface="Calibri"/>
                          <a:cs typeface="Calibri"/>
                          <a:sym typeface="Calibri"/>
                        </a:rPr>
                        <a:t>Family Member</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48" name="Google Shape;148;p23"/>
          <p:cNvGraphicFramePr/>
          <p:nvPr/>
        </p:nvGraphicFramePr>
        <p:xfrm>
          <a:off x="575972" y="5884435"/>
          <a:ext cx="3000000" cy="3000000"/>
        </p:xfrm>
        <a:graphic>
          <a:graphicData uri="http://schemas.openxmlformats.org/drawingml/2006/table">
            <a:tbl>
              <a:tblPr>
                <a:noFill/>
                <a:tableStyleId>{E9F71D8F-A724-4D61-BDEE-4C672E26D5A8}</a:tableStyleId>
              </a:tblPr>
              <a:tblGrid>
                <a:gridCol w="1657350"/>
                <a:gridCol w="1657350"/>
                <a:gridCol w="1657350"/>
                <a:gridCol w="1657350"/>
              </a:tblGrid>
              <a:tr h="822925">
                <a:tc grid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If someone has never met you and could only describe you based on what they find in your public social media profile or a search engine result, what four words might they use?</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c hMerge="1"/>
                <a:tc hMerge="1"/>
              </a:tr>
              <a:tr h="5252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49" name="Google Shape;149;p23"/>
          <p:cNvGraphicFramePr/>
          <p:nvPr/>
        </p:nvGraphicFramePr>
        <p:xfrm>
          <a:off x="575972" y="7415460"/>
          <a:ext cx="3000000" cy="3000000"/>
        </p:xfrm>
        <a:graphic>
          <a:graphicData uri="http://schemas.openxmlformats.org/drawingml/2006/table">
            <a:tbl>
              <a:tblPr>
                <a:noFill/>
                <a:tableStyleId>{E9F71D8F-A724-4D61-BDEE-4C672E26D5A8}</a:tableStyleId>
              </a:tblPr>
              <a:tblGrid>
                <a:gridCol w="1657350"/>
                <a:gridCol w="1657350"/>
                <a:gridCol w="1657350"/>
                <a:gridCol w="1657350"/>
              </a:tblGrid>
              <a:tr h="203700">
                <a:tc grid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Would you want a potential employer to view your social media accounts? Why or why not?</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c hMerge="1"/>
                <a:tc hMerge="1"/>
              </a:tr>
              <a:tr h="943600">
                <a:tc gridSpan="4">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c h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Preparing for Work</a:t>
            </a:r>
            <a:r>
              <a:rPr lang="en"/>
              <a:t> self-paced module.</a:t>
            </a:r>
            <a:endParaRPr/>
          </a:p>
        </p:txBody>
      </p:sp>
      <p:graphicFrame>
        <p:nvGraphicFramePr>
          <p:cNvPr id="155" name="Google Shape;155;p24"/>
          <p:cNvGraphicFramePr/>
          <p:nvPr/>
        </p:nvGraphicFramePr>
        <p:xfrm>
          <a:off x="575972" y="1508760"/>
          <a:ext cx="3000000" cy="3000000"/>
        </p:xfrm>
        <a:graphic>
          <a:graphicData uri="http://schemas.openxmlformats.org/drawingml/2006/table">
            <a:tbl>
              <a:tblPr>
                <a:noFill/>
                <a:tableStyleId>{E9F71D8F-A724-4D61-BDEE-4C672E26D5A8}</a:tableStyleId>
              </a:tblPr>
              <a:tblGrid>
                <a:gridCol w="1758250"/>
                <a:gridCol w="4871150"/>
              </a:tblGrid>
              <a:tr h="1645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did you learn about the ways technology might impact your job search?</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3788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Technology</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What You Learned</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553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Applicant Tracking Systems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12475">
                <a:tc>
                  <a:txBody>
                    <a:bodyPr/>
                    <a:lstStyle/>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Templates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1247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Website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124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Social Media</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124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Remote Interview</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56" name="Google Shape;156;p24"/>
          <p:cNvGraphicFramePr/>
          <p:nvPr/>
        </p:nvGraphicFramePr>
        <p:xfrm>
          <a:off x="576072" y="5543535"/>
          <a:ext cx="3000000" cy="3000000"/>
        </p:xfrm>
        <a:graphic>
          <a:graphicData uri="http://schemas.openxmlformats.org/drawingml/2006/table">
            <a:tbl>
              <a:tblPr>
                <a:noFill/>
                <a:tableStyleId>{E9F71D8F-A724-4D61-BDEE-4C672E26D5A8}</a:tableStyleId>
              </a:tblPr>
              <a:tblGrid>
                <a:gridCol w="1657350"/>
                <a:gridCol w="1657350"/>
                <a:gridCol w="1657350"/>
                <a:gridCol w="1657350"/>
              </a:tblGrid>
              <a:tr h="203700">
                <a:tc grid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How do you think other forms of technology, such as artificial intelligence (AI), might impact job searches in the future?</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c hMerge="1"/>
                <a:tc hMerge="1"/>
              </a:tr>
              <a:tr h="1646525">
                <a:tc gridSpan="4">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c hMerge="1"/>
              </a:tr>
            </a:tbl>
          </a:graphicData>
        </a:graphic>
      </p:graphicFrame>
      <p:pic>
        <p:nvPicPr>
          <p:cNvPr id="157" name="Google Shape;157;p24"/>
          <p:cNvPicPr preferRelativeResize="0"/>
          <p:nvPr/>
        </p:nvPicPr>
        <p:blipFill>
          <a:blip r:embed="rId4">
            <a:alphaModFix/>
          </a:blip>
          <a:stretch>
            <a:fillRect/>
          </a:stretch>
        </p:blipFill>
        <p:spPr>
          <a:xfrm>
            <a:off x="5236166" y="7982500"/>
            <a:ext cx="1969309" cy="1439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454545"/>
      </a:dk2>
      <a:lt2>
        <a:srgbClr val="EEEEEE"/>
      </a:lt2>
      <a:accent1>
        <a:srgbClr val="FF6000"/>
      </a:accent1>
      <a:accent2>
        <a:srgbClr val="1E2656"/>
      </a:accent2>
      <a:accent3>
        <a:srgbClr val="283772"/>
      </a:accent3>
      <a:accent4>
        <a:srgbClr val="48A9D2"/>
      </a:accent4>
      <a:accent5>
        <a:srgbClr val="A0D9EA"/>
      </a:accent5>
      <a:accent6>
        <a:srgbClr val="EEFF41"/>
      </a:accent6>
      <a:hlink>
        <a:srgbClr val="FF6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CF659410E6A45AEE53BA4746D6574" ma:contentTypeVersion="23" ma:contentTypeDescription="Create a new document." ma:contentTypeScope="" ma:versionID="dced64d7c4122ebcdde07e07b771acc7">
  <xsd:schema xmlns:xsd="http://www.w3.org/2001/XMLSchema" xmlns:xs="http://www.w3.org/2001/XMLSchema" xmlns:p="http://schemas.microsoft.com/office/2006/metadata/properties" xmlns:ns1="http://schemas.microsoft.com/sharepoint/v3" xmlns:ns2="0b5f8546-f232-423b-b5ab-b50858856574" xmlns:ns3="2f80ae54-6d9f-4f2a-b7e8-58987361d6c8" targetNamespace="http://schemas.microsoft.com/office/2006/metadata/properties" ma:root="true" ma:fieldsID="c53bc2a5ae2e15ecaebe90d2f0b18e07" ns1:_="" ns2:_="" ns3:_="">
    <xsd:import namespace="http://schemas.microsoft.com/sharepoint/v3"/>
    <xsd:import namespace="0b5f8546-f232-423b-b5ab-b50858856574"/>
    <xsd:import namespace="2f80ae54-6d9f-4f2a-b7e8-58987361d6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_Flow_SignoffStatus" minOccurs="0"/>
                <xsd:element ref="ns2:Thumbnail" minOccurs="0"/>
                <xsd:element ref="ns2:MediaLengthInSeconds" minOccurs="0"/>
                <xsd:element ref="ns2:lcf76f155ced4ddcb4097134ff3c332f" minOccurs="0"/>
                <xsd:element ref="ns3:TaxCatchAll" minOccurs="0"/>
                <xsd:element ref="ns2:Da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f8546-f232-423b-b5ab-b50858856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Thumbnail" ma:index="2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e2632be-9afe-4413-97a4-1beac40da1be"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80ae54-6d9f-4f2a-b7e8-58987361d6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85331066-9ac8-4d31-8790-2961f3c8780c}" ma:internalName="TaxCatchAll" ma:showField="CatchAllData" ma:web="2f80ae54-6d9f-4f2a-b7e8-58987361d6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0b5f8546-f232-423b-b5ab-b50858856574" xsi:nil="true"/>
    <_ip_UnifiedCompliancePolicyUIAction xmlns="http://schemas.microsoft.com/sharepoint/v3" xsi:nil="true"/>
    <lcf76f155ced4ddcb4097134ff3c332f xmlns="0b5f8546-f232-423b-b5ab-b50858856574">
      <Terms xmlns="http://schemas.microsoft.com/office/infopath/2007/PartnerControls"/>
    </lcf76f155ced4ddcb4097134ff3c332f>
    <Thumbnail xmlns="0b5f8546-f232-423b-b5ab-b50858856574">
      <Url xsi:nil="true"/>
      <Description xsi:nil="true"/>
    </Thumbnail>
    <TaxCatchAll xmlns="2f80ae54-6d9f-4f2a-b7e8-58987361d6c8" xsi:nil="true"/>
    <_ip_UnifiedCompliancePolicyProperties xmlns="http://schemas.microsoft.com/sharepoint/v3" xsi:nil="true"/>
    <_Flow_SignoffStatus xmlns="0b5f8546-f232-423b-b5ab-b50858856574" xsi:nil="true"/>
  </documentManagement>
</p:properties>
</file>

<file path=customXml/itemProps1.xml><?xml version="1.0" encoding="utf-8"?>
<ds:datastoreItem xmlns:ds="http://schemas.openxmlformats.org/officeDocument/2006/customXml" ds:itemID="{BB3FE51C-6896-482F-8F04-AFC296B5727E}"/>
</file>

<file path=customXml/itemProps2.xml><?xml version="1.0" encoding="utf-8"?>
<ds:datastoreItem xmlns:ds="http://schemas.openxmlformats.org/officeDocument/2006/customXml" ds:itemID="{F784C78F-A6D0-42A4-BE18-32CE6BEFB7D2}"/>
</file>

<file path=customXml/itemProps3.xml><?xml version="1.0" encoding="utf-8"?>
<ds:datastoreItem xmlns:ds="http://schemas.openxmlformats.org/officeDocument/2006/customXml" ds:itemID="{533DF801-94CD-4296-974E-D122DAE12FCA}"/>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0x010100560CF659410E6A45AEE53BA4746D6574</vt:lpwstr>
  </property>
</Properties>
</file>