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4A0594-CF6B-4415-A6E8-AE2BB5292999}">
  <a:tblStyle styleId="{644A0594-CF6B-4415-A6E8-AE2BB52929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334"/>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slide" Target="slides/slide33.xml"/><Relationship Id="rId18" Type="http://schemas.openxmlformats.org/officeDocument/2006/relationships/slide" Target="slides/slide12.xml"/><Relationship Id="rId42" Type="http://schemas.openxmlformats.org/officeDocument/2006/relationships/slide" Target="slides/slide36.xml"/><Relationship Id="rId21" Type="http://schemas.openxmlformats.org/officeDocument/2006/relationships/slide" Target="slides/slide15.xml"/><Relationship Id="rId34" Type="http://schemas.openxmlformats.org/officeDocument/2006/relationships/slide" Target="slides/slide28.xml"/><Relationship Id="rId47"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24" Type="http://schemas.openxmlformats.org/officeDocument/2006/relationships/slide" Target="slides/slide18.xml"/><Relationship Id="rId45" Type="http://schemas.openxmlformats.org/officeDocument/2006/relationships/slide" Target="slides/slide39.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slide" Target="slides/slide30.xml"/><Relationship Id="rId44" Type="http://schemas.openxmlformats.org/officeDocument/2006/relationships/slide" Target="slides/slide38.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3" Type="http://schemas.openxmlformats.org/officeDocument/2006/relationships/slide" Target="slides/slide37.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8"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46"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e6fd2ca65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e6fd2ca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3e6fd2ca65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3e6fd2c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55b9c2527e_0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55b9c2527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3e6fd2ca65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3e6fd2ca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3e6fd2ca65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3e6fd2ca6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e5ad7b5af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3e5ad7b5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3e5ad7b5af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3e5ad7b5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3e5ad7b5af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3e5ad7b5a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3e5ad7b5a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3e5ad7b5a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3e5ad7b5af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3e5ad7b5a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e18141270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e1814127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3e5ad7b5af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3e5ad7b5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5b9c2527e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5b9c2527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3e5ad7b5af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3e5ad7b5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e5ad7b5af_0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3e5ad7b5a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e5ad7b5af_0_1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e5ad7b5a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3e5ad7b5af_0_1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3e5ad7b5a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55a7e3ea11_0_1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55a7e3ea1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3f5e56396c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3f5e5639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3f5e56396c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3f5e5639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55a7e3ea11_0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55a7e3ea1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e18141270_1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e1814127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3f5e56396c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3f5e56396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08346098d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408346098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408346098d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408346098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408346098d_1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408346098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408346098d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408346098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55a7e3ea11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55a7e3ea1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5600bc2326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5600bc232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408346098d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408346098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408346098d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408346098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408346098d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40834609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e18141270_4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e1814127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e18141270_4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3e18141270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3e18141270_4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3e18141270_4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e18141270_4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e1814127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3e18141270_4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3e18141270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55b9c2527e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55b9c2527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576075" y="2023590"/>
            <a:ext cx="6629400" cy="15501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p:txBody>
      </p:sp>
      <p:sp>
        <p:nvSpPr>
          <p:cNvPr id="14" name="Google Shape;14;p2"/>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600"/>
              <a:buNone/>
              <a:defRPr b="1" sz="2600"/>
            </a:lvl1pPr>
            <a:lvl2pPr lvl="1" algn="ctr">
              <a:lnSpc>
                <a:spcPct val="100000"/>
              </a:lnSpc>
              <a:spcBef>
                <a:spcPts val="0"/>
              </a:spcBef>
              <a:spcAft>
                <a:spcPts val="0"/>
              </a:spcAft>
              <a:buSzPts val="2800"/>
              <a:buNone/>
              <a:defRPr b="1" sz="2800"/>
            </a:lvl2pPr>
            <a:lvl3pPr lvl="2" algn="ctr">
              <a:lnSpc>
                <a:spcPct val="100000"/>
              </a:lnSpc>
              <a:spcBef>
                <a:spcPts val="0"/>
              </a:spcBef>
              <a:spcAft>
                <a:spcPts val="0"/>
              </a:spcAft>
              <a:buSzPts val="2800"/>
              <a:buNone/>
              <a:defRPr b="1" sz="2800"/>
            </a:lvl3pPr>
            <a:lvl4pPr lvl="3" algn="ctr">
              <a:lnSpc>
                <a:spcPct val="100000"/>
              </a:lnSpc>
              <a:spcBef>
                <a:spcPts val="0"/>
              </a:spcBef>
              <a:spcAft>
                <a:spcPts val="0"/>
              </a:spcAft>
              <a:buSzPts val="2800"/>
              <a:buNone/>
              <a:defRPr b="1" sz="2800"/>
            </a:lvl4pPr>
            <a:lvl5pPr lvl="4" algn="ctr">
              <a:lnSpc>
                <a:spcPct val="100000"/>
              </a:lnSpc>
              <a:spcBef>
                <a:spcPts val="0"/>
              </a:spcBef>
              <a:spcAft>
                <a:spcPts val="0"/>
              </a:spcAft>
              <a:buSzPts val="2800"/>
              <a:buNone/>
              <a:defRPr b="1" sz="2800"/>
            </a:lvl5pPr>
            <a:lvl6pPr lvl="5" algn="ctr">
              <a:lnSpc>
                <a:spcPct val="100000"/>
              </a:lnSpc>
              <a:spcBef>
                <a:spcPts val="0"/>
              </a:spcBef>
              <a:spcAft>
                <a:spcPts val="0"/>
              </a:spcAft>
              <a:buSzPts val="2800"/>
              <a:buNone/>
              <a:defRPr b="1" sz="2800"/>
            </a:lvl6pPr>
            <a:lvl7pPr lvl="6" algn="ctr">
              <a:lnSpc>
                <a:spcPct val="100000"/>
              </a:lnSpc>
              <a:spcBef>
                <a:spcPts val="0"/>
              </a:spcBef>
              <a:spcAft>
                <a:spcPts val="0"/>
              </a:spcAft>
              <a:buSzPts val="2800"/>
              <a:buNone/>
              <a:defRPr b="1" sz="2800"/>
            </a:lvl7pPr>
            <a:lvl8pPr lvl="7" algn="ctr">
              <a:lnSpc>
                <a:spcPct val="100000"/>
              </a:lnSpc>
              <a:spcBef>
                <a:spcPts val="0"/>
              </a:spcBef>
              <a:spcAft>
                <a:spcPts val="0"/>
              </a:spcAft>
              <a:buSzPts val="2800"/>
              <a:buNone/>
              <a:defRPr b="1" sz="2800"/>
            </a:lvl8pPr>
            <a:lvl9pPr lvl="8" algn="ctr">
              <a:lnSpc>
                <a:spcPct val="100000"/>
              </a:lnSpc>
              <a:spcBef>
                <a:spcPts val="0"/>
              </a:spcBef>
              <a:spcAft>
                <a:spcPts val="0"/>
              </a:spcAft>
              <a:buSzPts val="2800"/>
              <a:buNone/>
              <a:defRPr b="1" sz="2800"/>
            </a:lvl9pPr>
          </a:lstStyle>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Title and Body">
  <p:cSld name="TITLE_AND_BODY_1_1_1">
    <p:spTree>
      <p:nvGrpSpPr>
        <p:cNvPr id="61" name="Shape 61"/>
        <p:cNvGrpSpPr/>
        <p:nvPr/>
      </p:nvGrpSpPr>
      <p:grpSpPr>
        <a:xfrm>
          <a:off x="0" y="0"/>
          <a:ext cx="0" cy="0"/>
          <a:chOff x="0" y="0"/>
          <a:chExt cx="0" cy="0"/>
        </a:xfrm>
      </p:grpSpPr>
      <p:sp>
        <p:nvSpPr>
          <p:cNvPr id="62" name="Google Shape;62;p1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1"/>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 name="Google Shape;64;p1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5" name="Google Shape;65;p1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Growing Savings Through Interest</a:t>
            </a: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Section Header">
  <p:cSld name="SECTION_HEADER_1_1_1_1">
    <p:spTree>
      <p:nvGrpSpPr>
        <p:cNvPr id="66" name="Shape 66"/>
        <p:cNvGrpSpPr/>
        <p:nvPr/>
      </p:nvGrpSpPr>
      <p:grpSpPr>
        <a:xfrm>
          <a:off x="0" y="0"/>
          <a:ext cx="0" cy="0"/>
          <a:chOff x="0" y="0"/>
          <a:chExt cx="0" cy="0"/>
        </a:xfrm>
      </p:grpSpPr>
      <p:sp>
        <p:nvSpPr>
          <p:cNvPr id="67" name="Google Shape;67;p12"/>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68" name="Google Shape;68;p1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2"/>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Choosing a Savings Method</a:t>
            </a:r>
            <a:endParaRPr sz="1100">
              <a:solidFill>
                <a:schemeClr val="dk2"/>
              </a:solidFill>
              <a:latin typeface="Calibri"/>
              <a:ea typeface="Calibri"/>
              <a:cs typeface="Calibri"/>
              <a:sym typeface="Calibri"/>
            </a:endParaRPr>
          </a:p>
        </p:txBody>
      </p:sp>
      <p:pic>
        <p:nvPicPr>
          <p:cNvPr id="70" name="Google Shape;70;p12"/>
          <p:cNvPicPr preferRelativeResize="0"/>
          <p:nvPr/>
        </p:nvPicPr>
        <p:blipFill rotWithShape="1">
          <a:blip r:embed="rId2">
            <a:alphaModFix/>
          </a:blip>
          <a:srcRect b="19" l="0" r="0" t="19"/>
          <a:stretch/>
        </p:blipFill>
        <p:spPr>
          <a:xfrm>
            <a:off x="-1" y="5646676"/>
            <a:ext cx="7772403" cy="4411723"/>
          </a:xfrm>
          <a:prstGeom prst="rect">
            <a:avLst/>
          </a:prstGeom>
          <a:noFill/>
          <a:ln>
            <a:noFill/>
          </a:ln>
        </p:spPr>
      </p:pic>
      <p:sp>
        <p:nvSpPr>
          <p:cNvPr id="71" name="Google Shape;71;p12"/>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Title and Body">
  <p:cSld name="TITLE_AND_BODY_1_1_1_1">
    <p:spTree>
      <p:nvGrpSpPr>
        <p:cNvPr id="72" name="Shape 72"/>
        <p:cNvGrpSpPr/>
        <p:nvPr/>
      </p:nvGrpSpPr>
      <p:grpSpPr>
        <a:xfrm>
          <a:off x="0" y="0"/>
          <a:ext cx="0" cy="0"/>
          <a:chOff x="0" y="0"/>
          <a:chExt cx="0" cy="0"/>
        </a:xfrm>
      </p:grpSpPr>
      <p:sp>
        <p:nvSpPr>
          <p:cNvPr id="73" name="Google Shape;73;p1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3"/>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5" name="Google Shape;75;p1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6" name="Google Shape;76;p1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Choosing a Savings Method</a:t>
            </a: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Section Header">
  <p:cSld name="SECTION_HEADER_1_1_1_1_1">
    <p:spTree>
      <p:nvGrpSpPr>
        <p:cNvPr id="77" name="Shape 77"/>
        <p:cNvGrpSpPr/>
        <p:nvPr/>
      </p:nvGrpSpPr>
      <p:grpSpPr>
        <a:xfrm>
          <a:off x="0" y="0"/>
          <a:ext cx="0" cy="0"/>
          <a:chOff x="0" y="0"/>
          <a:chExt cx="0" cy="0"/>
        </a:xfrm>
      </p:grpSpPr>
      <p:sp>
        <p:nvSpPr>
          <p:cNvPr id="78" name="Google Shape;78;p14"/>
          <p:cNvSpPr txBox="1"/>
          <p:nvPr>
            <p:ph type="ctrTitle"/>
          </p:nvPr>
        </p:nvSpPr>
        <p:spPr>
          <a:xfrm>
            <a:off x="521208"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79" name="Google Shape;79;p1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0" name="Google Shape;80;p14"/>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Unit 5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pic>
        <p:nvPicPr>
          <p:cNvPr id="81" name="Google Shape;81;p14"/>
          <p:cNvPicPr preferRelativeResize="0"/>
          <p:nvPr/>
        </p:nvPicPr>
        <p:blipFill rotWithShape="1">
          <a:blip r:embed="rId2">
            <a:alphaModFix/>
          </a:blip>
          <a:srcRect b="19" l="0" r="0" t="19"/>
          <a:stretch/>
        </p:blipFill>
        <p:spPr>
          <a:xfrm>
            <a:off x="-1" y="5646676"/>
            <a:ext cx="7772403" cy="4411723"/>
          </a:xfrm>
          <a:prstGeom prst="rect">
            <a:avLst/>
          </a:prstGeom>
          <a:noFill/>
          <a:ln>
            <a:noFill/>
          </a:ln>
        </p:spPr>
      </p:pic>
    </p:spTree>
  </p:cSld>
  <p:clrMapOvr>
    <a:masterClrMapping/>
  </p:clrMapOvr>
  <p:extLst>
    <p:ext uri="{DCECCB84-F9BA-43D5-87BE-67443E8EF086}">
      <p15:sldGuideLst>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Title and Body">
  <p:cSld name="TITLE_AND_BODY_1_1_1_1_1">
    <p:spTree>
      <p:nvGrpSpPr>
        <p:cNvPr id="82" name="Shape 82"/>
        <p:cNvGrpSpPr/>
        <p:nvPr/>
      </p:nvGrpSpPr>
      <p:grpSpPr>
        <a:xfrm>
          <a:off x="0" y="0"/>
          <a:ext cx="0" cy="0"/>
          <a:chOff x="0" y="0"/>
          <a:chExt cx="0" cy="0"/>
        </a:xfrm>
      </p:grpSpPr>
      <p:sp>
        <p:nvSpPr>
          <p:cNvPr id="83" name="Google Shape;83;p1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5" name="Google Shape;85;p15"/>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5</a:t>
            </a:r>
            <a:r>
              <a:rPr b="1" lang="en">
                <a:solidFill>
                  <a:schemeClr val="dk2"/>
                </a:solidFill>
                <a:latin typeface="Calibri"/>
                <a:ea typeface="Calibri"/>
                <a:cs typeface="Calibri"/>
                <a:sym typeface="Calibri"/>
              </a:rPr>
              <a:t>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18" name="Google Shape;18;p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a:spcBef>
                <a:spcPts val="0"/>
              </a:spcBef>
              <a:spcAft>
                <a:spcPts val="0"/>
              </a:spcAft>
              <a:buSzPts val="16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Deciding to Save Money</a:t>
            </a:r>
            <a:endParaRPr sz="1100">
              <a:solidFill>
                <a:schemeClr val="dk1"/>
              </a:solidFill>
              <a:latin typeface="Calibri"/>
              <a:ea typeface="Calibri"/>
              <a:cs typeface="Calibri"/>
              <a:sym typeface="Calibri"/>
            </a:endParaRPr>
          </a:p>
        </p:txBody>
      </p:sp>
      <p:pic>
        <p:nvPicPr>
          <p:cNvPr id="20" name="Google Shape;20;p3"/>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21" name="Google Shape;21;p3"/>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5" name="Google Shape;25;p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6" name="Google Shape;26;p4"/>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Deciding to Save Money</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ting Started">
  <p:cSld name="TITLE_AND_BODY_2">
    <p:spTree>
      <p:nvGrpSpPr>
        <p:cNvPr id="27" name="Shape 27"/>
        <p:cNvGrpSpPr/>
        <p:nvPr/>
      </p:nvGrpSpPr>
      <p:grpSpPr>
        <a:xfrm>
          <a:off x="0" y="0"/>
          <a:ext cx="0" cy="0"/>
          <a:chOff x="0" y="0"/>
          <a:chExt cx="0" cy="0"/>
        </a:xfrm>
      </p:grpSpPr>
      <p:sp>
        <p:nvSpPr>
          <p:cNvPr id="28" name="Google Shape;28;p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0" name="Google Shape;30;p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1" name="Google Shape;31;p5"/>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Section Header">
  <p:cSld name="SECTION_HEADER_1">
    <p:spTree>
      <p:nvGrpSpPr>
        <p:cNvPr id="33" name="Shape 33"/>
        <p:cNvGrpSpPr/>
        <p:nvPr/>
      </p:nvGrpSpPr>
      <p:grpSpPr>
        <a:xfrm>
          <a:off x="0" y="0"/>
          <a:ext cx="0" cy="0"/>
          <a:chOff x="0" y="0"/>
          <a:chExt cx="0" cy="0"/>
        </a:xfrm>
      </p:grpSpPr>
      <p:sp>
        <p:nvSpPr>
          <p:cNvPr id="34" name="Google Shape;34;p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35" name="Google Shape;35;p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6"/>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Setting Savings Goals</a:t>
            </a:r>
            <a:endParaRPr sz="1100">
              <a:solidFill>
                <a:schemeClr val="dk2"/>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38" name="Google Shape;38;p6"/>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Title and Body">
  <p:cSld name="TITLE_AND_BODY_1">
    <p:spTree>
      <p:nvGrpSpPr>
        <p:cNvPr id="39" name="Shape 39"/>
        <p:cNvGrpSpPr/>
        <p:nvPr/>
      </p:nvGrpSpPr>
      <p:grpSpPr>
        <a:xfrm>
          <a:off x="0" y="0"/>
          <a:ext cx="0" cy="0"/>
          <a:chOff x="0" y="0"/>
          <a:chExt cx="0" cy="0"/>
        </a:xfrm>
      </p:grpSpPr>
      <p:sp>
        <p:nvSpPr>
          <p:cNvPr id="40" name="Google Shape;40;p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3" name="Google Shape;43;p7"/>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Setting Savings Goals</a:t>
            </a:r>
            <a:endParaRPr sz="1100">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Section Header">
  <p:cSld name="SECTION_HEADER_1_1">
    <p:spTree>
      <p:nvGrpSpPr>
        <p:cNvPr id="44" name="Shape 44"/>
        <p:cNvGrpSpPr/>
        <p:nvPr/>
      </p:nvGrpSpPr>
      <p:grpSpPr>
        <a:xfrm>
          <a:off x="0" y="0"/>
          <a:ext cx="0" cy="0"/>
          <a:chOff x="0" y="0"/>
          <a:chExt cx="0" cy="0"/>
        </a:xfrm>
      </p:grpSpPr>
      <p:sp>
        <p:nvSpPr>
          <p:cNvPr id="45" name="Google Shape;45;p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46" name="Google Shape;46;p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7" name="Google Shape;47;p8"/>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Finding Money to Save</a:t>
            </a:r>
            <a:endParaRPr sz="1100">
              <a:solidFill>
                <a:schemeClr val="dk2"/>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49" name="Google Shape;49;p8"/>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Title and Body">
  <p:cSld name="TITLE_AND_BODY_1_1">
    <p:spTree>
      <p:nvGrpSpPr>
        <p:cNvPr id="50" name="Shape 50"/>
        <p:cNvGrpSpPr/>
        <p:nvPr/>
      </p:nvGrpSpPr>
      <p:grpSpPr>
        <a:xfrm>
          <a:off x="0" y="0"/>
          <a:ext cx="0" cy="0"/>
          <a:chOff x="0" y="0"/>
          <a:chExt cx="0" cy="0"/>
        </a:xfrm>
      </p:grpSpPr>
      <p:sp>
        <p:nvSpPr>
          <p:cNvPr id="51" name="Google Shape;51;p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9"/>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3" name="Google Shape;53;p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4" name="Google Shape;54;p9"/>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Finding Money to Save</a:t>
            </a: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Section Header">
  <p:cSld name="SECTION_HEADER_1_1_1">
    <p:spTree>
      <p:nvGrpSpPr>
        <p:cNvPr id="55" name="Shape 55"/>
        <p:cNvGrpSpPr/>
        <p:nvPr/>
      </p:nvGrpSpPr>
      <p:grpSpPr>
        <a:xfrm>
          <a:off x="0" y="0"/>
          <a:ext cx="0" cy="0"/>
          <a:chOff x="0" y="0"/>
          <a:chExt cx="0" cy="0"/>
        </a:xfrm>
      </p:grpSpPr>
      <p:sp>
        <p:nvSpPr>
          <p:cNvPr id="56" name="Google Shape;56;p1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57" name="Google Shape;57;p1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8" name="Google Shape;58;p10"/>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Growing Savings Through Interest</a:t>
            </a:r>
            <a:endParaRPr sz="1100">
              <a:solidFill>
                <a:schemeClr val="dk2"/>
              </a:solidFill>
              <a:latin typeface="Calibri"/>
              <a:ea typeface="Calibri"/>
              <a:cs typeface="Calibri"/>
              <a:sym typeface="Calibri"/>
            </a:endParaRPr>
          </a:p>
        </p:txBody>
      </p:sp>
      <p:pic>
        <p:nvPicPr>
          <p:cNvPr id="59" name="Google Shape;59;p10"/>
          <p:cNvPicPr preferRelativeResize="0"/>
          <p:nvPr/>
        </p:nvPicPr>
        <p:blipFill rotWithShape="1">
          <a:blip r:embed="rId2">
            <a:alphaModFix/>
          </a:blip>
          <a:srcRect b="0" l="49" r="49" t="0"/>
          <a:stretch/>
        </p:blipFill>
        <p:spPr>
          <a:xfrm>
            <a:off x="-1" y="5646676"/>
            <a:ext cx="7772403" cy="4411723"/>
          </a:xfrm>
          <a:prstGeom prst="rect">
            <a:avLst/>
          </a:prstGeom>
          <a:noFill/>
          <a:ln>
            <a:noFill/>
          </a:ln>
        </p:spPr>
      </p:pic>
      <p:sp>
        <p:nvSpPr>
          <p:cNvPr id="60" name="Google Shape;60;p10"/>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6075" y="1371600"/>
            <a:ext cx="6629400" cy="870000"/>
          </a:xfrm>
          <a:prstGeom prst="rect">
            <a:avLst/>
          </a:prstGeom>
          <a:noFill/>
          <a:ln>
            <a:noFill/>
          </a:ln>
        </p:spPr>
        <p:txBody>
          <a:bodyPr anchorCtr="0" anchor="t" bIns="91425" lIns="0" spcFirstLastPara="1" rIns="91425" wrap="square" tIns="91425">
            <a:normAutofit/>
          </a:bodyPr>
          <a:lstStyle>
            <a:lvl1pPr lvl="0">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576075" y="2253725"/>
            <a:ext cx="6629400" cy="6681000"/>
          </a:xfrm>
          <a:prstGeom prst="rect">
            <a:avLst/>
          </a:prstGeom>
          <a:noFill/>
          <a:ln>
            <a:noFill/>
          </a:ln>
        </p:spPr>
        <p:txBody>
          <a:bodyPr anchorCtr="0" anchor="t" bIns="91425" lIns="0"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pic>
        <p:nvPicPr>
          <p:cNvPr id="8" name="Google Shape;8;p1"/>
          <p:cNvPicPr preferRelativeResize="0"/>
          <p:nvPr/>
        </p:nvPicPr>
        <p:blipFill>
          <a:blip r:embed="rId1">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5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indent="0" lvl="0" marL="0" rtl="0" algn="r">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a:t>
            </a:r>
            <a:r>
              <a:rPr lang="en" sz="600">
                <a:solidFill>
                  <a:schemeClr val="dk1"/>
                </a:solidFill>
                <a:latin typeface="Calibri"/>
                <a:ea typeface="Calibri"/>
                <a:cs typeface="Calibri"/>
                <a:sym typeface="Calibri"/>
              </a:rPr>
              <a:t>reserved</a:t>
            </a:r>
            <a:r>
              <a:rPr lang="en" sz="600">
                <a:solidFill>
                  <a:schemeClr val="dk1"/>
                </a:solidFill>
                <a:latin typeface="Calibri"/>
                <a:ea typeface="Calibri"/>
                <a:cs typeface="Calibri"/>
                <a:sym typeface="Calibri"/>
              </a:rPr>
              <a:t>.</a:t>
            </a:r>
            <a:endParaRPr sz="6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37.xml"/><Relationship Id="rId10" Type="http://schemas.openxmlformats.org/officeDocument/2006/relationships/slide" Target="/ppt/slides/slide34.xml"/><Relationship Id="rId13" Type="http://schemas.openxmlformats.org/officeDocument/2006/relationships/slide" Target="/ppt/slides/slide39.xml"/><Relationship Id="rId12" Type="http://schemas.openxmlformats.org/officeDocument/2006/relationships/slide" Target="/ppt/slides/slide38.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28.xml"/><Relationship Id="rId5" Type="http://schemas.openxmlformats.org/officeDocument/2006/relationships/slide" Target="/ppt/slides/slide3.xml"/><Relationship Id="rId6" Type="http://schemas.openxmlformats.org/officeDocument/2006/relationships/slide" Target="/ppt/slides/slide10.xml"/><Relationship Id="rId7" Type="http://schemas.openxmlformats.org/officeDocument/2006/relationships/slide" Target="/ppt/slides/slide16.xml"/><Relationship Id="rId8" Type="http://schemas.openxmlformats.org/officeDocument/2006/relationships/slide" Target="/ppt/slides/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pathwayinschools.com/sites/default/files/discover-5-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pathwayinschools.com/sites/default/files/discover-5-2"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pathwayinschools.com/sites/default/files/discover-5-2" TargetMode="External"/><Relationship Id="rId4" Type="http://schemas.openxmlformats.org/officeDocument/2006/relationships/hyperlink" Target="http://www.dlc.com/PFS-HS5-2-RTU" TargetMode="External"/><Relationship Id="rId9"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hyperlink" Target="https://app.discoveryeducation.com/learn/player/24dd229f-9d02-4ebb-8131-01cfff781be5" TargetMode="External"/><Relationship Id="rId7" Type="http://schemas.openxmlformats.org/officeDocument/2006/relationships/hyperlink" Target="https://app.discoveryeducation.com/learn/player/24dd229f-9d02-4ebb-8131-01cfff781be5" TargetMode="External"/><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pathwayinschools.com/sites/default/files/discover-5-2" TargetMode="External"/><Relationship Id="rId4" Type="http://schemas.openxmlformats.org/officeDocument/2006/relationships/image" Target="../media/image17.png"/><Relationship Id="rId5" Type="http://schemas.openxmlformats.org/officeDocument/2006/relationships/image" Target="../media/image28.png"/><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pathwayinschools.com/sites/default/files/discover-5-3" TargetMode="External"/><Relationship Id="rId4" Type="http://schemas.openxmlformats.org/officeDocument/2006/relationships/hyperlink" Target="http://www.dlc.com/PFS-HS5-3-RTU" TargetMode="External"/><Relationship Id="rId9" Type="http://schemas.openxmlformats.org/officeDocument/2006/relationships/hyperlink" Target="https://app.discoveryeducation.com/learn/player/0b6c8530-e136-4f7a-af9d-298cddd3fa3f" TargetMode="External"/><Relationship Id="rId5" Type="http://schemas.openxmlformats.org/officeDocument/2006/relationships/image" Target="../media/image7.png"/><Relationship Id="rId6" Type="http://schemas.openxmlformats.org/officeDocument/2006/relationships/hyperlink" Target="https://app.discoveryeducation.com/learn/player/0b6c8530-e136-4f7a-af9d-298cddd3fa3f" TargetMode="External"/><Relationship Id="rId7" Type="http://schemas.openxmlformats.org/officeDocument/2006/relationships/image" Target="../media/image25.png"/><Relationship Id="rId8"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pathwayinschools.com/sites/default/files/discover-5-3"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pathwayinschools.com/sites/default/files/discover-5-3"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www.pathwayinschools.com/sites/default/files/discover-5-4"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www.pathwayinschools.com/sites/default/files/discover-5-4" TargetMode="External"/><Relationship Id="rId4" Type="http://schemas.openxmlformats.org/officeDocument/2006/relationships/hyperlink" Target="http://www.dlc.com/PFS-HS5-4-RTU" TargetMode="External"/><Relationship Id="rId9" Type="http://schemas.openxmlformats.org/officeDocument/2006/relationships/image" Target="../media/image34.png"/><Relationship Id="rId5" Type="http://schemas.openxmlformats.org/officeDocument/2006/relationships/image" Target="../media/image7.png"/><Relationship Id="rId6" Type="http://schemas.openxmlformats.org/officeDocument/2006/relationships/hyperlink" Target="https://app.discoveryeducation.com/learn/player/3af2db5d-e1d6-44b1-8076-2915160ab3ed" TargetMode="External"/><Relationship Id="rId7" Type="http://schemas.openxmlformats.org/officeDocument/2006/relationships/hyperlink" Target="https://app.discoveryeducation.com/learn/player/3af2db5d-e1d6-44b1-8076-2915160ab3ed" TargetMode="External"/><Relationship Id="rId8"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s://www.pathwayinschools.com/sites/default/files/discover-5-4"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37.png"/><Relationship Id="rId6" Type="http://schemas.openxmlformats.org/officeDocument/2006/relationships/hyperlink" Target="https://www.pathwayinschools.com/sites/default/files/discover-5-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0"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pathwayinschools.com/sites/default/files/discover-5-5" TargetMode="External"/><Relationship Id="rId4" Type="http://schemas.openxmlformats.org/officeDocument/2006/relationships/hyperlink" Target="http://www.dlc.com/PFS-HS5-5-RTU" TargetMode="External"/><Relationship Id="rId9" Type="http://schemas.openxmlformats.org/officeDocument/2006/relationships/image" Target="../media/image36.png"/><Relationship Id="rId5" Type="http://schemas.openxmlformats.org/officeDocument/2006/relationships/image" Target="../media/image7.png"/><Relationship Id="rId6" Type="http://schemas.openxmlformats.org/officeDocument/2006/relationships/hyperlink" Target="https://app.discoveryeducation.com/learn/player/3b2fb196-4f82-4fee-b36e-bb40bc12d6bd" TargetMode="External"/><Relationship Id="rId7" Type="http://schemas.openxmlformats.org/officeDocument/2006/relationships/hyperlink" Target="https://app.discoveryeducation.com/learn/player/3b2fb196-4f82-4fee-b36e-bb40bc12d6bd" TargetMode="External"/><Relationship Id="rId8"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44.png"/><Relationship Id="rId4" Type="http://schemas.openxmlformats.org/officeDocument/2006/relationships/image" Target="../media/image46.png"/><Relationship Id="rId5" Type="http://schemas.openxmlformats.org/officeDocument/2006/relationships/image" Target="../media/image40.png"/><Relationship Id="rId6" Type="http://schemas.openxmlformats.org/officeDocument/2006/relationships/image" Target="../media/image47.png"/><Relationship Id="rId7" Type="http://schemas.openxmlformats.org/officeDocument/2006/relationships/hyperlink" Target="https://www.pathwayinschools.com/sites/default/files/discover-5-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pathwayinschools.com/sites/default/files/discover-5-5" TargetMode="External"/><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pathwayinschools.com/sites/default/files/discover-5-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hyperlink" Target="https://www.pathwayinschools.com/sites/default/files/discover-5-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pathwayinschools.com/sites/default/files/discover-5-1/"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athwayinschools.com/sites/default/files/discover-5-1" TargetMode="External"/><Relationship Id="rId4" Type="http://schemas.openxmlformats.org/officeDocument/2006/relationships/hyperlink" Target="https://app.discoveryeducation.com/learn/player/c18f4102-e6b6-412d-abb7-a2fff954cd95" TargetMode="External"/><Relationship Id="rId9" Type="http://schemas.openxmlformats.org/officeDocument/2006/relationships/image" Target="../media/image26.png"/><Relationship Id="rId5" Type="http://schemas.openxmlformats.org/officeDocument/2006/relationships/hyperlink" Target="http://www.dlc.com/PFS-HS5-1-RTU" TargetMode="External"/><Relationship Id="rId6" Type="http://schemas.openxmlformats.org/officeDocument/2006/relationships/image" Target="../media/image7.png"/><Relationship Id="rId7" Type="http://schemas.openxmlformats.org/officeDocument/2006/relationships/hyperlink" Target="https://app.discoveryeducation.com/learn/player/c18f4102-e6b6-412d-abb7-a2fff954cd95" TargetMode="External"/><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ctrTitle"/>
          </p:nvPr>
        </p:nvSpPr>
        <p:spPr>
          <a:xfrm>
            <a:off x="576075" y="202359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Paying Yourself First</a:t>
            </a:r>
            <a:endParaRPr/>
          </a:p>
        </p:txBody>
      </p:sp>
      <p:sp>
        <p:nvSpPr>
          <p:cNvPr id="91" name="Google Shape;91;p16"/>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Unit</a:t>
            </a:r>
            <a:r>
              <a:rPr lang="en"/>
              <a:t> 5</a:t>
            </a:r>
            <a:endParaRPr/>
          </a:p>
        </p:txBody>
      </p:sp>
      <p:graphicFrame>
        <p:nvGraphicFramePr>
          <p:cNvPr id="92" name="Google Shape;92;p16"/>
          <p:cNvGraphicFramePr/>
          <p:nvPr/>
        </p:nvGraphicFramePr>
        <p:xfrm>
          <a:off x="576072" y="3733862"/>
          <a:ext cx="3000000" cy="3000000"/>
        </p:xfrm>
        <a:graphic>
          <a:graphicData uri="http://schemas.openxmlformats.org/drawingml/2006/table">
            <a:tbl>
              <a:tblPr>
                <a:noFill/>
                <a:tableStyleId>{644A0594-CF6B-4415-A6E8-AE2BB5292999}</a:tableStyleId>
              </a:tblPr>
              <a:tblGrid>
                <a:gridCol w="6629400"/>
              </a:tblGrid>
              <a:tr h="478325">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3"/>
                        </a:rPr>
                        <a:t>Unit 5</a:t>
                      </a:r>
                      <a:r>
                        <a:rPr b="1" lang="en" u="sng">
                          <a:solidFill>
                            <a:schemeClr val="hlink"/>
                          </a:solidFill>
                          <a:latin typeface="Calibri"/>
                          <a:ea typeface="Calibri"/>
                          <a:cs typeface="Calibri"/>
                          <a:sym typeface="Calibri"/>
                          <a:hlinkClick action="ppaction://hlinksldjump" r:id="rId4"/>
                        </a:rPr>
                        <a:t>: Getting Started</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5"/>
                        </a:rPr>
                        <a:t>Topic 1: Deciding to Save Money</a:t>
                      </a:r>
                      <a:endParaRPr>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What are good money habits and how can you build them?</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6"/>
                        </a:rPr>
                        <a:t>Topic 2: Setting Savings Goals</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Goals are good, but what if you have more than one? How do you balance and prioritize them? </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rgbClr val="000000"/>
                        </a:buClr>
                        <a:buSzPts val="2200"/>
                        <a:buFont typeface="Arial"/>
                        <a:buNone/>
                      </a:pPr>
                      <a:r>
                        <a:rPr b="1" lang="en" u="sng">
                          <a:solidFill>
                            <a:schemeClr val="hlink"/>
                          </a:solidFill>
                          <a:latin typeface="Calibri"/>
                          <a:ea typeface="Calibri"/>
                          <a:cs typeface="Calibri"/>
                          <a:sym typeface="Calibri"/>
                          <a:hlinkClick action="ppaction://hlinksldjump" r:id="rId7"/>
                        </a:rPr>
                        <a:t>Topic 3: Finding Money to Save</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300">
                          <a:solidFill>
                            <a:schemeClr val="dk1"/>
                          </a:solidFill>
                          <a:latin typeface="Calibri"/>
                          <a:ea typeface="Calibri"/>
                          <a:cs typeface="Calibri"/>
                          <a:sym typeface="Calibri"/>
                        </a:rPr>
                        <a:t>How do you find money to save?</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8"/>
                        </a:rPr>
                        <a:t>Topic 4: Growing Savings Through Interest</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Why is it so important to save money early?</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9"/>
                        </a:rPr>
                        <a:t>Topic 5: Choosing a Savings Method</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How do you keep your savings safe? </a:t>
                      </a:r>
                      <a:r>
                        <a:rPr i="1" lang="en" sz="1300">
                          <a:solidFill>
                            <a:schemeClr val="dk1"/>
                          </a:solidFill>
                          <a:latin typeface="Calibri"/>
                          <a:ea typeface="Calibri"/>
                          <a:cs typeface="Calibri"/>
                          <a:sym typeface="Calibri"/>
                        </a:rPr>
                        <a:t>What savings methods earn more interest?</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4125">
                <a:tc>
                  <a:txBody>
                    <a:bodyPr/>
                    <a:lstStyle/>
                    <a:p>
                      <a:pPr indent="0" lvl="0" marL="0" rtl="0" algn="l">
                        <a:lnSpc>
                          <a:spcPct val="115000"/>
                        </a:lnSpc>
                        <a:spcBef>
                          <a:spcPts val="0"/>
                        </a:spcBef>
                        <a:spcAft>
                          <a:spcPts val="0"/>
                        </a:spcAft>
                        <a:buNone/>
                      </a:pPr>
                      <a:r>
                        <a:rPr b="1" lang="en">
                          <a:solidFill>
                            <a:srgbClr val="FF6000"/>
                          </a:solidFill>
                          <a:latin typeface="Calibri"/>
                          <a:ea typeface="Calibri"/>
                          <a:cs typeface="Calibri"/>
                          <a:sym typeface="Calibri"/>
                        </a:rPr>
                        <a:t>Wrap Up</a:t>
                      </a:r>
                      <a:endParaRPr b="1">
                        <a:solidFill>
                          <a:srgbClr val="FF6000"/>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0"/>
                        </a:rPr>
                        <a:t>Glossary of Key Terms</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1"/>
                        </a:rPr>
                        <a:t>Personal Action Plan</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2"/>
                        </a:rPr>
                        <a:t>Continuing the Conversation at Home</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3"/>
                        </a:rPr>
                        <a:t>Dig Deeper</a:t>
                      </a:r>
                      <a:endParaRPr>
                        <a:solidFill>
                          <a:srgbClr val="595959"/>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ctrTitle"/>
          </p:nvPr>
        </p:nvSpPr>
        <p:spPr>
          <a:xfrm>
            <a:off x="530351" y="1691650"/>
            <a:ext cx="48252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Setting Savings Goals</a:t>
            </a:r>
            <a:endParaRPr/>
          </a:p>
        </p:txBody>
      </p:sp>
      <p:sp>
        <p:nvSpPr>
          <p:cNvPr id="170" name="Google Shape;170;p25"/>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Give examples of savings goals you might set for yourself.</a:t>
            </a:r>
            <a:endParaRPr/>
          </a:p>
          <a:p>
            <a:pPr indent="-330200" lvl="0" marL="457200" rtl="0" algn="l">
              <a:spcBef>
                <a:spcPts val="0"/>
              </a:spcBef>
              <a:spcAft>
                <a:spcPts val="0"/>
              </a:spcAft>
              <a:buSzPts val="1600"/>
              <a:buChar char="●"/>
            </a:pPr>
            <a:r>
              <a:rPr lang="en"/>
              <a:t>Describe how setting short-term goals might help you reach a longer-term goal.</a:t>
            </a:r>
            <a:endParaRPr/>
          </a:p>
          <a:p>
            <a:pPr indent="-330200" lvl="0" marL="457200" rtl="0" algn="l">
              <a:spcBef>
                <a:spcPts val="0"/>
              </a:spcBef>
              <a:spcAft>
                <a:spcPts val="0"/>
              </a:spcAft>
              <a:buSzPts val="1600"/>
              <a:buChar char="●"/>
            </a:pPr>
            <a:r>
              <a:rPr lang="en"/>
              <a:t>Evaluate your savings goals and consider strategies to reach them.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Setting Savings Goals</a:t>
            </a:r>
            <a:r>
              <a:rPr lang="en"/>
              <a:t> self-paced module.</a:t>
            </a:r>
            <a:endParaRPr/>
          </a:p>
        </p:txBody>
      </p:sp>
      <p:graphicFrame>
        <p:nvGraphicFramePr>
          <p:cNvPr id="176" name="Google Shape;176;p26"/>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1435500"/>
                <a:gridCol w="5193900"/>
              </a:tblGrid>
              <a:tr h="6095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some financial goals you have for yourself? List at least one current goal and two future goals.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Current</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Future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Future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77" name="Google Shape;177;p26"/>
          <p:cNvGraphicFramePr/>
          <p:nvPr/>
        </p:nvGraphicFramePr>
        <p:xfrm>
          <a:off x="576072" y="4742330"/>
          <a:ext cx="3000000" cy="3000000"/>
        </p:xfrm>
        <a:graphic>
          <a:graphicData uri="http://schemas.openxmlformats.org/drawingml/2006/table">
            <a:tbl>
              <a:tblPr>
                <a:noFill/>
                <a:tableStyleId>{644A0594-CF6B-4415-A6E8-AE2BB5292999}</a:tableStyleId>
              </a:tblPr>
              <a:tblGrid>
                <a:gridCol w="3310125"/>
                <a:gridCol w="3319275"/>
              </a:tblGrid>
              <a:tr h="412800">
                <a:tc>
                  <a:txBody>
                    <a:bodyPr/>
                    <a:lstStyle/>
                    <a:p>
                      <a:pPr indent="0" lvl="0" marL="0" rtl="0" algn="l">
                        <a:spcBef>
                          <a:spcPts val="0"/>
                        </a:spcBef>
                        <a:spcAft>
                          <a:spcPts val="0"/>
                        </a:spcAft>
                        <a:buNone/>
                      </a:pPr>
                      <a:r>
                        <a:rPr b="1" lang="en">
                          <a:latin typeface="Calibri"/>
                          <a:ea typeface="Calibri"/>
                          <a:cs typeface="Calibri"/>
                          <a:sym typeface="Calibri"/>
                        </a:rPr>
                        <a:t>Definition</a:t>
                      </a:r>
                      <a:endParaRPr b="1">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latin typeface="Calibri"/>
                          <a:ea typeface="Calibri"/>
                          <a:cs typeface="Calibri"/>
                          <a:sym typeface="Calibri"/>
                        </a:rPr>
                        <a:t>Example</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9047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9047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412800">
                <a:tc>
                  <a:txBody>
                    <a:bodyPr/>
                    <a:lstStyle/>
                    <a:p>
                      <a:pPr indent="0" lvl="0" marL="0" rtl="0" algn="l">
                        <a:spcBef>
                          <a:spcPts val="0"/>
                        </a:spcBef>
                        <a:spcAft>
                          <a:spcPts val="0"/>
                        </a:spcAft>
                        <a:buNone/>
                      </a:pPr>
                      <a:r>
                        <a:rPr b="1" lang="en">
                          <a:latin typeface="Calibri"/>
                          <a:ea typeface="Calibri"/>
                          <a:cs typeface="Calibri"/>
                          <a:sym typeface="Calibri"/>
                        </a:rPr>
                        <a:t>Reasons to Set Them</a:t>
                      </a:r>
                      <a:endParaRPr b="1">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latin typeface="Calibri"/>
                          <a:ea typeface="Calibri"/>
                          <a:cs typeface="Calibri"/>
                          <a:sym typeface="Calibri"/>
                        </a:rPr>
                        <a:t>Types You Can have</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178" name="Google Shape;178;p26"/>
          <p:cNvSpPr txBox="1"/>
          <p:nvPr/>
        </p:nvSpPr>
        <p:spPr>
          <a:xfrm>
            <a:off x="576075" y="4325400"/>
            <a:ext cx="6629400" cy="298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None/>
            </a:pPr>
            <a:r>
              <a:rPr b="1" lang="en">
                <a:solidFill>
                  <a:srgbClr val="454545"/>
                </a:solidFill>
                <a:latin typeface="Calibri"/>
                <a:ea typeface="Calibri"/>
                <a:cs typeface="Calibri"/>
                <a:sym typeface="Calibri"/>
              </a:rPr>
              <a:t>Fill in the graphic organizer below with information about savings goals.</a:t>
            </a:r>
            <a:endParaRPr b="1">
              <a:solidFill>
                <a:srgbClr val="454545"/>
              </a:solidFill>
              <a:latin typeface="Calibri"/>
              <a:ea typeface="Calibri"/>
              <a:cs typeface="Calibri"/>
              <a:sym typeface="Calibri"/>
            </a:endParaRPr>
          </a:p>
        </p:txBody>
      </p:sp>
      <p:sp>
        <p:nvSpPr>
          <p:cNvPr id="179" name="Google Shape;179;p26"/>
          <p:cNvSpPr txBox="1"/>
          <p:nvPr/>
        </p:nvSpPr>
        <p:spPr>
          <a:xfrm>
            <a:off x="2390775" y="6859775"/>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FFFFFF"/>
                </a:solidFill>
                <a:latin typeface="Calibri"/>
                <a:ea typeface="Calibri"/>
                <a:cs typeface="Calibri"/>
                <a:sym typeface="Calibri"/>
              </a:rPr>
              <a:t>All About Savings Goals</a:t>
            </a:r>
            <a:endParaRPr b="1">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Setting Savings Goals</a:t>
            </a:r>
            <a:r>
              <a:rPr lang="en"/>
              <a:t> self-paced module.</a:t>
            </a:r>
            <a:endParaRPr/>
          </a:p>
        </p:txBody>
      </p:sp>
      <p:graphicFrame>
        <p:nvGraphicFramePr>
          <p:cNvPr id="185" name="Google Shape;185;p27"/>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2573725"/>
                <a:gridCol w="4055675"/>
              </a:tblGrid>
              <a:tr h="3252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five categories of savings goals and examples of each.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3252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Category</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Example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976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86" name="Google Shape;186;p27"/>
          <p:cNvPicPr preferRelativeResize="0"/>
          <p:nvPr/>
        </p:nvPicPr>
        <p:blipFill>
          <a:blip r:embed="rId4">
            <a:alphaModFix/>
          </a:blip>
          <a:stretch>
            <a:fillRect/>
          </a:stretch>
        </p:blipFill>
        <p:spPr>
          <a:xfrm>
            <a:off x="2283371" y="7557399"/>
            <a:ext cx="4922107" cy="1865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Balancing Savings Goals</a:t>
            </a:r>
            <a:endParaRPr/>
          </a:p>
        </p:txBody>
      </p:sp>
      <p:sp>
        <p:nvSpPr>
          <p:cNvPr id="192" name="Google Shape;192;p2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Setting Savings Goals</a:t>
            </a:r>
            <a:r>
              <a:rPr lang="en"/>
              <a:t> self-paced module.</a:t>
            </a:r>
            <a:endParaRPr/>
          </a:p>
        </p:txBody>
      </p:sp>
      <p:pic>
        <p:nvPicPr>
          <p:cNvPr id="193" name="Google Shape;193;p28">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194" name="Google Shape;194;p28"/>
          <p:cNvSpPr txBox="1"/>
          <p:nvPr/>
        </p:nvSpPr>
        <p:spPr>
          <a:xfrm>
            <a:off x="576075" y="2754475"/>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a:t>
            </a:r>
            <a:r>
              <a:rPr lang="en">
                <a:latin typeface="Calibri"/>
                <a:ea typeface="Calibri"/>
                <a:cs typeface="Calibri"/>
                <a:sym typeface="Calibri"/>
              </a:rPr>
              <a:t> or the QR code to the right to replay the video from this module. As you watch it, think of answers to the questions corresponding to each vowel in the abbreviation.</a:t>
            </a:r>
            <a:endParaRPr>
              <a:latin typeface="Calibri"/>
              <a:ea typeface="Calibri"/>
              <a:cs typeface="Calibri"/>
              <a:sym typeface="Calibri"/>
            </a:endParaRPr>
          </a:p>
        </p:txBody>
      </p:sp>
      <p:pic>
        <p:nvPicPr>
          <p:cNvPr id="195" name="Google Shape;195;p28">
            <a:hlinkClick r:id="rId7"/>
          </p:cNvPr>
          <p:cNvPicPr preferRelativeResize="0"/>
          <p:nvPr/>
        </p:nvPicPr>
        <p:blipFill rotWithShape="1">
          <a:blip r:embed="rId8">
            <a:alphaModFix/>
          </a:blip>
          <a:srcRect b="1427" l="0" r="0" t="1437"/>
          <a:stretch/>
        </p:blipFill>
        <p:spPr>
          <a:xfrm>
            <a:off x="2858275" y="2754471"/>
            <a:ext cx="2647911" cy="1449730"/>
          </a:xfrm>
          <a:prstGeom prst="rect">
            <a:avLst/>
          </a:prstGeom>
          <a:noFill/>
          <a:ln>
            <a:noFill/>
          </a:ln>
        </p:spPr>
      </p:pic>
      <p:pic>
        <p:nvPicPr>
          <p:cNvPr id="196" name="Google Shape;196;p28"/>
          <p:cNvPicPr preferRelativeResize="0"/>
          <p:nvPr/>
        </p:nvPicPr>
        <p:blipFill rotWithShape="1">
          <a:blip r:embed="rId9">
            <a:alphaModFix/>
          </a:blip>
          <a:srcRect b="0" l="0" r="0" t="0"/>
          <a:stretch/>
        </p:blipFill>
        <p:spPr>
          <a:xfrm>
            <a:off x="5757375" y="2754471"/>
            <a:ext cx="1448101" cy="1448101"/>
          </a:xfrm>
          <a:prstGeom prst="rect">
            <a:avLst/>
          </a:prstGeom>
          <a:noFill/>
          <a:ln>
            <a:noFill/>
          </a:ln>
        </p:spPr>
      </p:pic>
      <p:sp>
        <p:nvSpPr>
          <p:cNvPr id="197" name="Google Shape;197;p28"/>
          <p:cNvSpPr txBox="1"/>
          <p:nvPr>
            <p:ph idx="1" type="body"/>
          </p:nvPr>
        </p:nvSpPr>
        <p:spPr>
          <a:xfrm>
            <a:off x="576075" y="1828800"/>
            <a:ext cx="6629400" cy="7584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Your first thought when you see the letters AEIOU might be about vowels versus consonants, but in this case it is an abbreviation for an Adjective, Emotion, interesting, Oh, and Um.</a:t>
            </a:r>
            <a:endParaRPr b="1"/>
          </a:p>
        </p:txBody>
      </p:sp>
      <p:graphicFrame>
        <p:nvGraphicFramePr>
          <p:cNvPr id="198" name="Google Shape;198;p28"/>
          <p:cNvGraphicFramePr/>
          <p:nvPr/>
        </p:nvGraphicFramePr>
        <p:xfrm>
          <a:off x="576072" y="4757230"/>
          <a:ext cx="3000000" cy="3000000"/>
        </p:xfrm>
        <a:graphic>
          <a:graphicData uri="http://schemas.openxmlformats.org/drawingml/2006/table">
            <a:tbl>
              <a:tblPr>
                <a:noFill/>
                <a:tableStyleId>{644A0594-CF6B-4415-A6E8-AE2BB5292999}</a:tableStyleId>
              </a:tblPr>
              <a:tblGrid>
                <a:gridCol w="2835200"/>
                <a:gridCol w="3794200"/>
              </a:tblGrid>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A</a:t>
                      </a:r>
                      <a:r>
                        <a:rPr b="1" lang="en">
                          <a:solidFill>
                            <a:srgbClr val="000000"/>
                          </a:solidFill>
                          <a:latin typeface="Calibri"/>
                          <a:ea typeface="Calibri"/>
                          <a:cs typeface="Calibri"/>
                          <a:sym typeface="Calibri"/>
                        </a:rPr>
                        <a:t>—Adjective</a:t>
                      </a:r>
                      <a:endParaRPr b="1">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
                          <a:solidFill>
                            <a:srgbClr val="000000"/>
                          </a:solidFill>
                          <a:latin typeface="Calibri"/>
                          <a:ea typeface="Calibri"/>
                          <a:cs typeface="Calibri"/>
                          <a:sym typeface="Calibri"/>
                        </a:rPr>
                        <a:t>What words describe what you saw?</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Clr>
                          <a:srgbClr val="000000"/>
                        </a:buClr>
                        <a:buSzPts val="1100"/>
                        <a:buFont typeface="Arial"/>
                        <a:buNone/>
                      </a:pPr>
                      <a:r>
                        <a:rPr b="1" lang="en" sz="2000">
                          <a:solidFill>
                            <a:srgbClr val="000000"/>
                          </a:solidFill>
                          <a:latin typeface="Calibri"/>
                          <a:ea typeface="Calibri"/>
                          <a:cs typeface="Calibri"/>
                          <a:sym typeface="Calibri"/>
                        </a:rPr>
                        <a:t>E</a:t>
                      </a:r>
                      <a:r>
                        <a:rPr b="1" lang="en">
                          <a:solidFill>
                            <a:srgbClr val="000000"/>
                          </a:solidFill>
                          <a:latin typeface="Calibri"/>
                          <a:ea typeface="Calibri"/>
                          <a:cs typeface="Calibri"/>
                          <a:sym typeface="Calibri"/>
                        </a:rPr>
                        <a:t>—Emotion</a:t>
                      </a:r>
                      <a:endParaRPr b="1">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How does it make you feel?</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I</a:t>
                      </a:r>
                      <a:r>
                        <a:rPr b="1" lang="en">
                          <a:solidFill>
                            <a:srgbClr val="000000"/>
                          </a:solidFill>
                          <a:latin typeface="Calibri"/>
                          <a:ea typeface="Calibri"/>
                          <a:cs typeface="Calibri"/>
                          <a:sym typeface="Calibri"/>
                        </a:rPr>
                        <a:t>—Interesting Info</a:t>
                      </a:r>
                      <a:endParaRPr b="1">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What do you find interesting?</a:t>
                      </a:r>
                      <a:endParaRPr b="1">
                        <a:solidFill>
                          <a:srgbClr val="000000"/>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O</a:t>
                      </a:r>
                      <a:r>
                        <a:rPr b="1" lang="en">
                          <a:solidFill>
                            <a:srgbClr val="000000"/>
                          </a:solidFill>
                          <a:latin typeface="Calibri"/>
                          <a:ea typeface="Calibri"/>
                          <a:cs typeface="Calibri"/>
                          <a:sym typeface="Calibri"/>
                        </a:rPr>
                        <a:t>—Oh!</a:t>
                      </a:r>
                      <a:endParaRPr b="1">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Did something surprise you?</a:t>
                      </a:r>
                      <a:endParaRPr b="1">
                        <a:solidFill>
                          <a:srgbClr val="000000"/>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U</a:t>
                      </a:r>
                      <a:r>
                        <a:rPr b="1" lang="en">
                          <a:solidFill>
                            <a:srgbClr val="000000"/>
                          </a:solidFill>
                          <a:latin typeface="Calibri"/>
                          <a:ea typeface="Calibri"/>
                          <a:cs typeface="Calibri"/>
                          <a:sym typeface="Calibri"/>
                        </a:rPr>
                        <a:t>—Um?</a:t>
                      </a:r>
                      <a:endParaRPr>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What questions do you have?</a:t>
                      </a:r>
                      <a:endParaRPr b="1">
                        <a:solidFill>
                          <a:srgbClr val="000000"/>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Setting Savings Goals</a:t>
            </a:r>
            <a:r>
              <a:rPr lang="en"/>
              <a:t> self-paced module.</a:t>
            </a:r>
            <a:endParaRPr/>
          </a:p>
        </p:txBody>
      </p:sp>
      <p:graphicFrame>
        <p:nvGraphicFramePr>
          <p:cNvPr id="204" name="Google Shape;204;p29"/>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2573725"/>
                <a:gridCol w="4055675"/>
              </a:tblGrid>
              <a:tr h="3252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does each of the following relate to setting and/or reaching savings goals?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3496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Budgeting</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496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Automation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496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SMART Goals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496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Your Why</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05" name="Google Shape;205;p29"/>
          <p:cNvPicPr preferRelativeResize="0"/>
          <p:nvPr/>
        </p:nvPicPr>
        <p:blipFill>
          <a:blip r:embed="rId4">
            <a:alphaModFix/>
          </a:blip>
          <a:stretch>
            <a:fillRect/>
          </a:stretch>
        </p:blipFill>
        <p:spPr>
          <a:xfrm>
            <a:off x="576075" y="8073503"/>
            <a:ext cx="1578026" cy="1313697"/>
          </a:xfrm>
          <a:prstGeom prst="rect">
            <a:avLst/>
          </a:prstGeom>
          <a:noFill/>
          <a:ln>
            <a:noFill/>
          </a:ln>
        </p:spPr>
      </p:pic>
      <p:pic>
        <p:nvPicPr>
          <p:cNvPr id="206" name="Google Shape;206;p29"/>
          <p:cNvPicPr preferRelativeResize="0"/>
          <p:nvPr/>
        </p:nvPicPr>
        <p:blipFill>
          <a:blip r:embed="rId5">
            <a:alphaModFix/>
          </a:blip>
          <a:stretch>
            <a:fillRect/>
          </a:stretch>
        </p:blipFill>
        <p:spPr>
          <a:xfrm>
            <a:off x="3120702" y="8066800"/>
            <a:ext cx="1540149" cy="1320400"/>
          </a:xfrm>
          <a:prstGeom prst="rect">
            <a:avLst/>
          </a:prstGeom>
          <a:noFill/>
          <a:ln>
            <a:noFill/>
          </a:ln>
        </p:spPr>
      </p:pic>
      <p:pic>
        <p:nvPicPr>
          <p:cNvPr id="207" name="Google Shape;207;p29"/>
          <p:cNvPicPr preferRelativeResize="0"/>
          <p:nvPr/>
        </p:nvPicPr>
        <p:blipFill>
          <a:blip r:embed="rId6">
            <a:alphaModFix/>
          </a:blip>
          <a:stretch>
            <a:fillRect/>
          </a:stretch>
        </p:blipFill>
        <p:spPr>
          <a:xfrm>
            <a:off x="5627450" y="8066800"/>
            <a:ext cx="1578025" cy="132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2: Setting Savings Goals.</a:t>
            </a:r>
            <a:endParaRPr/>
          </a:p>
        </p:txBody>
      </p:sp>
      <p:graphicFrame>
        <p:nvGraphicFramePr>
          <p:cNvPr id="213" name="Google Shape;213;p30"/>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Did this module make you think differently about setting savings goals? Why or why not?</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972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14" name="Google Shape;214;p30"/>
          <p:cNvGraphicFramePr/>
          <p:nvPr/>
        </p:nvGraphicFramePr>
        <p:xfrm>
          <a:off x="576072" y="6272318"/>
          <a:ext cx="3000000" cy="3000000"/>
        </p:xfrm>
        <a:graphic>
          <a:graphicData uri="http://schemas.openxmlformats.org/drawingml/2006/table">
            <a:tbl>
              <a:tblPr>
                <a:noFill/>
                <a:tableStyleId>{644A0594-CF6B-4415-A6E8-AE2BB5292999}</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savings goals I might set for myself.</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how setting short-term goals might help me reach a longer-term goal.</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evaluate my savings goals and consider strategies to reach them.</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15" name="Google Shape;215;p30"/>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type="ctrTitle"/>
          </p:nvPr>
        </p:nvSpPr>
        <p:spPr>
          <a:xfrm>
            <a:off x="530351" y="1691650"/>
            <a:ext cx="44739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Finding Money to Save</a:t>
            </a:r>
            <a:endParaRPr/>
          </a:p>
        </p:txBody>
      </p:sp>
      <p:sp>
        <p:nvSpPr>
          <p:cNvPr id="221" name="Google Shape;221;p31"/>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reasons people save money.</a:t>
            </a:r>
            <a:endParaRPr/>
          </a:p>
          <a:p>
            <a:pPr indent="-330200" lvl="0" marL="457200" rtl="0" algn="l">
              <a:spcBef>
                <a:spcPts val="0"/>
              </a:spcBef>
              <a:spcAft>
                <a:spcPts val="0"/>
              </a:spcAft>
              <a:buSzPts val="1600"/>
              <a:buChar char="●"/>
            </a:pPr>
            <a:r>
              <a:rPr lang="en"/>
              <a:t>Identify a personal savings goal and develop a plan to achieve it.</a:t>
            </a:r>
            <a:endParaRPr/>
          </a:p>
          <a:p>
            <a:pPr indent="-330200" lvl="0" marL="457200" rtl="0" algn="l">
              <a:spcBef>
                <a:spcPts val="0"/>
              </a:spcBef>
              <a:spcAft>
                <a:spcPts val="0"/>
              </a:spcAft>
              <a:buSzPts val="1600"/>
              <a:buChar char="●"/>
            </a:pPr>
            <a:r>
              <a:rPr lang="en"/>
              <a:t>Give examples of ways people can find money to save.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Finding Money to Save</a:t>
            </a:r>
            <a:r>
              <a:rPr lang="en"/>
              <a:t> self-paced module.</a:t>
            </a:r>
            <a:endParaRPr/>
          </a:p>
        </p:txBody>
      </p:sp>
      <p:pic>
        <p:nvPicPr>
          <p:cNvPr id="227" name="Google Shape;227;p32">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pic>
        <p:nvPicPr>
          <p:cNvPr id="228" name="Google Shape;228;p32">
            <a:hlinkClick r:id="rId6"/>
          </p:cNvPr>
          <p:cNvPicPr preferRelativeResize="0"/>
          <p:nvPr/>
        </p:nvPicPr>
        <p:blipFill rotWithShape="1">
          <a:blip r:embed="rId7">
            <a:alphaModFix/>
          </a:blip>
          <a:srcRect b="1427" l="0" r="0" t="1437"/>
          <a:stretch/>
        </p:blipFill>
        <p:spPr>
          <a:xfrm>
            <a:off x="2858275" y="1828796"/>
            <a:ext cx="2647911" cy="1449730"/>
          </a:xfrm>
          <a:prstGeom prst="rect">
            <a:avLst/>
          </a:prstGeom>
          <a:noFill/>
          <a:ln>
            <a:noFill/>
          </a:ln>
        </p:spPr>
      </p:pic>
      <p:pic>
        <p:nvPicPr>
          <p:cNvPr id="229" name="Google Shape;229;p32"/>
          <p:cNvPicPr preferRelativeResize="0"/>
          <p:nvPr/>
        </p:nvPicPr>
        <p:blipFill rotWithShape="1">
          <a:blip r:embed="rId8">
            <a:alphaModFix/>
          </a:blip>
          <a:srcRect b="0" l="0" r="0" t="0"/>
          <a:stretch/>
        </p:blipFill>
        <p:spPr>
          <a:xfrm>
            <a:off x="5757375" y="1828796"/>
            <a:ext cx="1448101" cy="1448101"/>
          </a:xfrm>
          <a:prstGeom prst="rect">
            <a:avLst/>
          </a:prstGeom>
          <a:noFill/>
          <a:ln>
            <a:noFill/>
          </a:ln>
        </p:spPr>
      </p:pic>
      <p:sp>
        <p:nvSpPr>
          <p:cNvPr id="230" name="Google Shape;230;p3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Reasons People Save</a:t>
            </a:r>
            <a:endParaRPr/>
          </a:p>
        </p:txBody>
      </p:sp>
      <p:sp>
        <p:nvSpPr>
          <p:cNvPr id="231" name="Google Shape;231;p32"/>
          <p:cNvSpPr txBox="1"/>
          <p:nvPr/>
        </p:nvSpPr>
        <p:spPr>
          <a:xfrm>
            <a:off x="576075" y="1828796"/>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9"/>
              </a:rPr>
              <a:t>this link</a:t>
            </a:r>
            <a:r>
              <a:rPr lang="en">
                <a:latin typeface="Calibri"/>
                <a:ea typeface="Calibri"/>
                <a:cs typeface="Calibri"/>
                <a:sym typeface="Calibri"/>
              </a:rPr>
              <a:t> or the QR code to the right to replay the video from this module then consider the “would you rather” question below.</a:t>
            </a:r>
            <a:endParaRPr>
              <a:latin typeface="Calibri"/>
              <a:ea typeface="Calibri"/>
              <a:cs typeface="Calibri"/>
              <a:sym typeface="Calibri"/>
            </a:endParaRPr>
          </a:p>
        </p:txBody>
      </p:sp>
      <p:graphicFrame>
        <p:nvGraphicFramePr>
          <p:cNvPr id="232" name="Google Shape;232;p32"/>
          <p:cNvGraphicFramePr/>
          <p:nvPr/>
        </p:nvGraphicFramePr>
        <p:xfrm>
          <a:off x="576063" y="3795060"/>
          <a:ext cx="3000000" cy="3000000"/>
        </p:xfrm>
        <a:graphic>
          <a:graphicData uri="http://schemas.openxmlformats.org/drawingml/2006/table">
            <a:tbl>
              <a:tblPr>
                <a:noFill/>
                <a:tableStyleId>{644A0594-CF6B-4415-A6E8-AE2BB5292999}</a:tableStyleId>
              </a:tblPr>
              <a:tblGrid>
                <a:gridCol w="2873425"/>
                <a:gridCol w="707050"/>
                <a:gridCol w="3048950"/>
              </a:tblGrid>
              <a:tr h="157000">
                <a:tc gridSpan="3">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Would You Rather?</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728750">
                <a:tc>
                  <a:txBody>
                    <a:bodyPr/>
                    <a:lstStyle/>
                    <a:p>
                      <a:pPr indent="0" lvl="0" marL="0" rtl="0" algn="ctr">
                        <a:spcBef>
                          <a:spcPts val="0"/>
                        </a:spcBef>
                        <a:spcAft>
                          <a:spcPts val="0"/>
                        </a:spcAft>
                        <a:buClr>
                          <a:schemeClr val="dk1"/>
                        </a:buClr>
                        <a:buSzPts val="1100"/>
                        <a:buFont typeface="Arial"/>
                        <a:buNone/>
                      </a:pPr>
                      <a:r>
                        <a:rPr b="1" lang="en">
                          <a:latin typeface="Calibri"/>
                          <a:ea typeface="Calibri"/>
                          <a:cs typeface="Calibri"/>
                          <a:sym typeface="Calibri"/>
                        </a:rPr>
                        <a:t>Save for an emergency fund</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Calibri"/>
                          <a:ea typeface="Calibri"/>
                          <a:cs typeface="Calibri"/>
                          <a:sym typeface="Calibri"/>
                        </a:rPr>
                        <a:t>OR</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latin typeface="Calibri"/>
                          <a:ea typeface="Calibri"/>
                          <a:cs typeface="Calibri"/>
                          <a:sym typeface="Calibri"/>
                        </a:rPr>
                        <a:t>Save towards the purchase of a specific item</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33" name="Google Shape;233;p32"/>
          <p:cNvGraphicFramePr/>
          <p:nvPr/>
        </p:nvGraphicFramePr>
        <p:xfrm>
          <a:off x="576075" y="5524475"/>
          <a:ext cx="3000000" cy="3000000"/>
        </p:xfrm>
        <a:graphic>
          <a:graphicData uri="http://schemas.openxmlformats.org/drawingml/2006/table">
            <a:tbl>
              <a:tblPr>
                <a:noFill/>
                <a:tableStyleId>{644A0594-CF6B-4415-A6E8-AE2BB5292999}</a:tableStyleId>
              </a:tblPr>
              <a:tblGrid>
                <a:gridCol w="811050"/>
                <a:gridCol w="2909175"/>
                <a:gridCol w="2909175"/>
              </a:tblGrid>
              <a:tr h="100000">
                <a:tc gridSpan="3">
                  <a:txBody>
                    <a:bodyPr/>
                    <a:lstStyle/>
                    <a:p>
                      <a:pPr indent="0" lvl="0" marL="0" rtl="0" algn="l">
                        <a:spcBef>
                          <a:spcPts val="0"/>
                        </a:spcBef>
                        <a:spcAft>
                          <a:spcPts val="0"/>
                        </a:spcAft>
                        <a:buClr>
                          <a:srgbClr val="000000"/>
                        </a:buClr>
                        <a:buSzPts val="1100"/>
                        <a:buFont typeface="Arial"/>
                        <a:buNone/>
                      </a:pPr>
                      <a:r>
                        <a:rPr b="1" lang="en">
                          <a:solidFill>
                            <a:srgbClr val="FFFFFF"/>
                          </a:solidFill>
                          <a:latin typeface="Calibri"/>
                          <a:ea typeface="Calibri"/>
                          <a:cs typeface="Calibri"/>
                          <a:sym typeface="Calibri"/>
                        </a:rPr>
                        <a:t>Share your choice and explain your decision. </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2332125">
                <a:tc gridSpan="3">
                  <a:txBody>
                    <a:bodyPr/>
                    <a:lstStyle/>
                    <a:p>
                      <a:pPr indent="0" lvl="0" marL="0" rtl="0" algn="l">
                        <a:spcBef>
                          <a:spcPts val="0"/>
                        </a:spcBef>
                        <a:spcAft>
                          <a:spcPts val="0"/>
                        </a:spcAft>
                        <a:buClr>
                          <a:srgbClr val="000000"/>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c hMerge="1"/>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Finding Money to Save</a:t>
            </a:r>
            <a:r>
              <a:rPr lang="en"/>
              <a:t> self-paced module.</a:t>
            </a:r>
            <a:endParaRPr/>
          </a:p>
        </p:txBody>
      </p:sp>
      <p:graphicFrame>
        <p:nvGraphicFramePr>
          <p:cNvPr id="239" name="Google Shape;239;p33"/>
          <p:cNvGraphicFramePr/>
          <p:nvPr/>
        </p:nvGraphicFramePr>
        <p:xfrm>
          <a:off x="576072" y="1508743"/>
          <a:ext cx="3000000" cy="3000000"/>
        </p:xfrm>
        <a:graphic>
          <a:graphicData uri="http://schemas.openxmlformats.org/drawingml/2006/table">
            <a:tbl>
              <a:tblPr>
                <a:noFill/>
                <a:tableStyleId>{644A0594-CF6B-4415-A6E8-AE2BB5292999}</a:tableStyleId>
              </a:tblPr>
              <a:tblGrid>
                <a:gridCol w="3310125"/>
                <a:gridCol w="3319275"/>
              </a:tblGrid>
              <a:tr h="3250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some of your own short- and long-term savings goals?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2002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Short-Term Goals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Long</a:t>
                      </a:r>
                      <a:r>
                        <a:rPr b="1" lang="en">
                          <a:solidFill>
                            <a:schemeClr val="dk1"/>
                          </a:solidFill>
                          <a:latin typeface="Calibri"/>
                          <a:ea typeface="Calibri"/>
                          <a:cs typeface="Calibri"/>
                          <a:sym typeface="Calibri"/>
                        </a:rPr>
                        <a:t>-Term Goals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635475">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240" name="Google Shape;240;p33"/>
          <p:cNvGraphicFramePr/>
          <p:nvPr/>
        </p:nvGraphicFramePr>
        <p:xfrm>
          <a:off x="576072" y="4236735"/>
          <a:ext cx="3000000" cy="3000000"/>
        </p:xfrm>
        <a:graphic>
          <a:graphicData uri="http://schemas.openxmlformats.org/drawingml/2006/table">
            <a:tbl>
              <a:tblPr>
                <a:noFill/>
                <a:tableStyleId>{644A0594-CF6B-4415-A6E8-AE2BB5292999}</a:tableStyleId>
              </a:tblPr>
              <a:tblGrid>
                <a:gridCol w="1435500"/>
                <a:gridCol w="5193900"/>
              </a:tblGrid>
              <a:tr h="1000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the steps to creating a savings plan.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Step 1</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Step 2</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Step 3</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Step 4</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Step 5</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41" name="Google Shape;241;p33"/>
          <p:cNvPicPr preferRelativeResize="0"/>
          <p:nvPr/>
        </p:nvPicPr>
        <p:blipFill>
          <a:blip r:embed="rId4">
            <a:alphaModFix/>
          </a:blip>
          <a:stretch>
            <a:fillRect/>
          </a:stretch>
        </p:blipFill>
        <p:spPr>
          <a:xfrm>
            <a:off x="2861875" y="8331701"/>
            <a:ext cx="4343601" cy="1007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Finding Money to Save</a:t>
            </a:r>
            <a:r>
              <a:rPr lang="en"/>
              <a:t> self-paced module.</a:t>
            </a:r>
            <a:endParaRPr/>
          </a:p>
        </p:txBody>
      </p:sp>
      <p:graphicFrame>
        <p:nvGraphicFramePr>
          <p:cNvPr id="247" name="Google Shape;247;p34"/>
          <p:cNvGraphicFramePr/>
          <p:nvPr/>
        </p:nvGraphicFramePr>
        <p:xfrm>
          <a:off x="571497" y="1508760"/>
          <a:ext cx="3000000" cy="3000000"/>
        </p:xfrm>
        <a:graphic>
          <a:graphicData uri="http://schemas.openxmlformats.org/drawingml/2006/table">
            <a:tbl>
              <a:tblPr>
                <a:noFill/>
                <a:tableStyleId>{644A0594-CF6B-4415-A6E8-AE2BB5292999}</a:tableStyleId>
              </a:tblPr>
              <a:tblGrid>
                <a:gridCol w="1657350"/>
                <a:gridCol w="1657350"/>
                <a:gridCol w="1657350"/>
                <a:gridCol w="1657350"/>
              </a:tblGrid>
              <a:tr h="142625">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these four strategies for finding money to save.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r>
              <a:tr h="10000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Separate Your Money</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Make Savings Automatic</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Pay </a:t>
                      </a:r>
                      <a:r>
                        <a:rPr b="1" lang="en">
                          <a:solidFill>
                            <a:schemeClr val="dk1"/>
                          </a:solidFill>
                          <a:latin typeface="Calibri"/>
                          <a:ea typeface="Calibri"/>
                          <a:cs typeface="Calibri"/>
                          <a:sym typeface="Calibri"/>
                        </a:rPr>
                        <a:t>Yourself</a:t>
                      </a:r>
                      <a:r>
                        <a:rPr b="1" lang="en">
                          <a:solidFill>
                            <a:schemeClr val="dk1"/>
                          </a:solidFill>
                          <a:latin typeface="Calibri"/>
                          <a:ea typeface="Calibri"/>
                          <a:cs typeface="Calibri"/>
                          <a:sym typeface="Calibri"/>
                        </a:rPr>
                        <a:t> </a:t>
                      </a:r>
                      <a:br>
                        <a:rPr b="1"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First</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Earn Extra </a:t>
                      </a:r>
                      <a:br>
                        <a:rPr b="1"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Income</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710750">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48" name="Google Shape;248;p34"/>
          <p:cNvGraphicFramePr/>
          <p:nvPr/>
        </p:nvGraphicFramePr>
        <p:xfrm>
          <a:off x="571497" y="4408185"/>
          <a:ext cx="3000000" cy="3000000"/>
        </p:xfrm>
        <a:graphic>
          <a:graphicData uri="http://schemas.openxmlformats.org/drawingml/2006/table">
            <a:tbl>
              <a:tblPr>
                <a:noFill/>
                <a:tableStyleId>{644A0594-CF6B-4415-A6E8-AE2BB5292999}</a:tableStyleId>
              </a:tblPr>
              <a:tblGrid>
                <a:gridCol w="3314700"/>
                <a:gridCol w="3314700"/>
              </a:tblGrid>
              <a:tr h="2926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much do experts recommend saving for each?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40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Insurance Type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Notes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8035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Retirement</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35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Emergency Savings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035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By Age 30</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49" name="Google Shape;249;p34"/>
          <p:cNvPicPr preferRelativeResize="0"/>
          <p:nvPr/>
        </p:nvPicPr>
        <p:blipFill>
          <a:blip r:embed="rId4">
            <a:alphaModFix/>
          </a:blip>
          <a:stretch>
            <a:fillRect/>
          </a:stretch>
        </p:blipFill>
        <p:spPr>
          <a:xfrm>
            <a:off x="4627850" y="7794125"/>
            <a:ext cx="2573050" cy="159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5</a:t>
            </a:r>
            <a:r>
              <a:rPr lang="en"/>
              <a:t>: Getting Started</a:t>
            </a:r>
            <a:endParaRPr/>
          </a:p>
        </p:txBody>
      </p:sp>
      <p:graphicFrame>
        <p:nvGraphicFramePr>
          <p:cNvPr id="98" name="Google Shape;98;p17"/>
          <p:cNvGraphicFramePr/>
          <p:nvPr/>
        </p:nvGraphicFramePr>
        <p:xfrm>
          <a:off x="576072" y="2572200"/>
          <a:ext cx="3000000" cy="3000000"/>
        </p:xfrm>
        <a:graphic>
          <a:graphicData uri="http://schemas.openxmlformats.org/drawingml/2006/table">
            <a:tbl>
              <a:tblPr>
                <a:noFill/>
                <a:tableStyleId>{644A0594-CF6B-4415-A6E8-AE2BB5292999}</a:tableStyleId>
              </a:tblPr>
              <a:tblGrid>
                <a:gridCol w="4376200"/>
                <a:gridCol w="814450"/>
                <a:gridCol w="748375"/>
                <a:gridCol w="748375"/>
              </a:tblGrid>
              <a:tr h="721100">
                <a:tc>
                  <a:txBody>
                    <a:bodyPr/>
                    <a:lstStyle/>
                    <a:p>
                      <a:pPr indent="0" lvl="0" marL="0" rtl="0" algn="l">
                        <a:lnSpc>
                          <a:spcPct val="115000"/>
                        </a:lnSpc>
                        <a:spcBef>
                          <a:spcPts val="0"/>
                        </a:spcBef>
                        <a:spcAft>
                          <a:spcPts val="0"/>
                        </a:spcAft>
                        <a:buClr>
                          <a:srgbClr val="000000"/>
                        </a:buClr>
                        <a:buSzPts val="1100"/>
                        <a:buFont typeface="Arial"/>
                        <a:buNone/>
                      </a:pPr>
                      <a:r>
                        <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372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1: Deciding to Save Money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What are good money habits and how can you build them?</a:t>
                      </a:r>
                      <a:r>
                        <a:rPr lang="en" sz="1200">
                          <a:solidFill>
                            <a:schemeClr val="dk1"/>
                          </a:solidFill>
                          <a:latin typeface="Calibri"/>
                          <a:ea typeface="Calibri"/>
                          <a:cs typeface="Calibri"/>
                          <a:sym typeface="Calibri"/>
                        </a:rPr>
                        <a:t> Find out why you should save at least some of the money you receive or earn.</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40635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2: Setting Savings Goals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Goals are good, but what if you have more than one? How do you balance and prioritize them? </a:t>
                      </a:r>
                      <a:r>
                        <a:rPr lang="en" sz="1200">
                          <a:solidFill>
                            <a:schemeClr val="dk1"/>
                          </a:solidFill>
                          <a:latin typeface="Calibri"/>
                          <a:ea typeface="Calibri"/>
                          <a:cs typeface="Calibri"/>
                          <a:sym typeface="Calibri"/>
                        </a:rPr>
                        <a:t>Explore different ways you can think about savings goals, including various categories in which they might fall, how long they will take to achieve, and how to balance multiple savings goals.</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37200">
                <a:tc>
                  <a:txBody>
                    <a:bodyPr/>
                    <a:lstStyle/>
                    <a:p>
                      <a:pPr indent="0" lvl="0" marL="0" rtl="0" algn="l">
                        <a:lnSpc>
                          <a:spcPct val="115000"/>
                        </a:lnSpc>
                        <a:spcBef>
                          <a:spcPts val="0"/>
                        </a:spcBef>
                        <a:spcAft>
                          <a:spcPts val="0"/>
                        </a:spcAft>
                        <a:buClr>
                          <a:schemeClr val="dk1"/>
                        </a:buClr>
                        <a:buSzPts val="2200"/>
                        <a:buFont typeface="Arial"/>
                        <a:buNone/>
                      </a:pPr>
                      <a:r>
                        <a:rPr b="1" lang="en" sz="1200">
                          <a:solidFill>
                            <a:schemeClr val="dk1"/>
                          </a:solidFill>
                          <a:latin typeface="Calibri"/>
                          <a:ea typeface="Calibri"/>
                          <a:cs typeface="Calibri"/>
                          <a:sym typeface="Calibri"/>
                        </a:rPr>
                        <a:t>Topic 3: Finding Money to Save</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200">
                          <a:solidFill>
                            <a:schemeClr val="dk1"/>
                          </a:solidFill>
                          <a:latin typeface="Calibri"/>
                          <a:ea typeface="Calibri"/>
                          <a:cs typeface="Calibri"/>
                          <a:sym typeface="Calibri"/>
                        </a:rPr>
                        <a:t>How do you find money to save?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Learn about the importance of saving and strategies to help you save more</a:t>
                      </a:r>
                      <a:r>
                        <a:rPr b="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372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4: Growing Savings Through Interest</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Why is it so important to save money early? </a:t>
                      </a:r>
                      <a:r>
                        <a:rPr lang="en" sz="1200">
                          <a:solidFill>
                            <a:schemeClr val="dk1"/>
                          </a:solidFill>
                          <a:latin typeface="Calibri"/>
                          <a:ea typeface="Calibri"/>
                          <a:cs typeface="Calibri"/>
                          <a:sym typeface="Calibri"/>
                        </a:rPr>
                        <a:t>Examine how savings can grow through the power of compound interest</a:t>
                      </a:r>
                      <a:r>
                        <a:rPr i="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372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5: Choosing a Savings Method</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do you keep your savings safe? </a:t>
                      </a:r>
                      <a:r>
                        <a:rPr i="1" lang="en" sz="1200">
                          <a:solidFill>
                            <a:schemeClr val="dk1"/>
                          </a:solidFill>
                          <a:latin typeface="Calibri"/>
                          <a:ea typeface="Calibri"/>
                          <a:cs typeface="Calibri"/>
                          <a:sym typeface="Calibri"/>
                        </a:rPr>
                        <a:t>What savings methods earn more interest?</a:t>
                      </a:r>
                      <a:r>
                        <a:rPr lang="en" sz="1200">
                          <a:solidFill>
                            <a:schemeClr val="dk1"/>
                          </a:solidFill>
                          <a:latin typeface="Calibri"/>
                          <a:ea typeface="Calibri"/>
                          <a:cs typeface="Calibri"/>
                          <a:sym typeface="Calibri"/>
                        </a:rPr>
                        <a:t> Consider various savings methods, including savings accounts, certificates of deposit, and money market accounts.</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99" name="Google Shape;99;p17"/>
          <p:cNvSpPr txBox="1"/>
          <p:nvPr>
            <p:ph idx="1" type="body"/>
          </p:nvPr>
        </p:nvSpPr>
        <p:spPr>
          <a:xfrm>
            <a:off x="576075" y="1828800"/>
            <a:ext cx="6687300" cy="743400"/>
          </a:xfrm>
          <a:prstGeom prst="rect">
            <a:avLst/>
          </a:prstGeom>
        </p:spPr>
        <p:txBody>
          <a:bodyPr anchorCtr="0" anchor="t" bIns="0" lIns="0" spcFirstLastPara="1" rIns="0" wrap="square" tIns="0">
            <a:noAutofit/>
          </a:bodyPr>
          <a:lstStyle/>
          <a:p>
            <a:pPr indent="0" lvl="0" marL="0" rtl="0" algn="l">
              <a:spcBef>
                <a:spcPts val="0"/>
              </a:spcBef>
              <a:spcAft>
                <a:spcPts val="1200"/>
              </a:spcAft>
              <a:buClr>
                <a:schemeClr val="dk1"/>
              </a:buClr>
              <a:buSzPts val="1100"/>
              <a:buFont typeface="Arial"/>
              <a:buNone/>
            </a:pPr>
            <a:r>
              <a:rPr lang="en"/>
              <a:t>This unit explores a wide variety of personal finance topics within the theme of </a:t>
            </a:r>
            <a:r>
              <a:rPr b="1" lang="en"/>
              <a:t>Paying Yourself First</a:t>
            </a:r>
            <a:r>
              <a:rPr lang="en"/>
              <a:t>. Going into this unit, how much do you already know about each topic?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3: Finding Money to Save.</a:t>
            </a:r>
            <a:endParaRPr/>
          </a:p>
        </p:txBody>
      </p:sp>
      <p:graphicFrame>
        <p:nvGraphicFramePr>
          <p:cNvPr id="255" name="Google Shape;255;p35"/>
          <p:cNvGraphicFramePr/>
          <p:nvPr/>
        </p:nvGraphicFramePr>
        <p:xfrm>
          <a:off x="576072" y="6272318"/>
          <a:ext cx="3000000" cy="3000000"/>
        </p:xfrm>
        <a:graphic>
          <a:graphicData uri="http://schemas.openxmlformats.org/drawingml/2006/table">
            <a:tbl>
              <a:tblPr>
                <a:noFill/>
                <a:tableStyleId>{644A0594-CF6B-4415-A6E8-AE2BB5292999}</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the reasons why people save money.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identify a personal savings goal and develop a plan to achieve 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give examples of ways people can find money to save.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56" name="Google Shape;256;p35"/>
          <p:cNvPicPr preferRelativeResize="0"/>
          <p:nvPr/>
        </p:nvPicPr>
        <p:blipFill>
          <a:blip r:embed="rId3">
            <a:alphaModFix/>
          </a:blip>
          <a:stretch>
            <a:fillRect/>
          </a:stretch>
        </p:blipFill>
        <p:spPr>
          <a:xfrm>
            <a:off x="576075" y="5262425"/>
            <a:ext cx="3486014" cy="896625"/>
          </a:xfrm>
          <a:prstGeom prst="rect">
            <a:avLst/>
          </a:prstGeom>
          <a:noFill/>
          <a:ln>
            <a:noFill/>
          </a:ln>
        </p:spPr>
      </p:pic>
      <p:graphicFrame>
        <p:nvGraphicFramePr>
          <p:cNvPr id="257" name="Google Shape;257;p35"/>
          <p:cNvGraphicFramePr/>
          <p:nvPr/>
        </p:nvGraphicFramePr>
        <p:xfrm>
          <a:off x="571497" y="1508760"/>
          <a:ext cx="3000000" cy="3000000"/>
        </p:xfrm>
        <a:graphic>
          <a:graphicData uri="http://schemas.openxmlformats.org/drawingml/2006/table">
            <a:tbl>
              <a:tblPr>
                <a:noFill/>
                <a:tableStyleId>{644A0594-CF6B-4415-A6E8-AE2BB5292999}</a:tableStyleId>
              </a:tblPr>
              <a:tblGrid>
                <a:gridCol w="1435500"/>
                <a:gridCol w="5193900"/>
              </a:tblGrid>
              <a:tr h="6004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your thoughts on saving for each of the following purposes. Do you think it is important? When might you start saving for each?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868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Emergency Savings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68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The Purchase of a Specific Item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68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Retirement</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6"/>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Savings App Research</a:t>
            </a:r>
            <a:endParaRPr/>
          </a:p>
        </p:txBody>
      </p:sp>
      <p:sp>
        <p:nvSpPr>
          <p:cNvPr id="263" name="Google Shape;263;p36"/>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Research a savings app and answer each of the questions.</a:t>
            </a:r>
            <a:endParaRPr/>
          </a:p>
        </p:txBody>
      </p:sp>
      <p:sp>
        <p:nvSpPr>
          <p:cNvPr id="264" name="Google Shape;264;p3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b="1" lang="en"/>
              <a:t>Saving Made Easy</a:t>
            </a:r>
            <a:r>
              <a:rPr lang="en"/>
              <a:t> classroom activity.</a:t>
            </a:r>
            <a:endParaRPr/>
          </a:p>
        </p:txBody>
      </p:sp>
      <p:graphicFrame>
        <p:nvGraphicFramePr>
          <p:cNvPr id="265" name="Google Shape;265;p36"/>
          <p:cNvGraphicFramePr/>
          <p:nvPr/>
        </p:nvGraphicFramePr>
        <p:xfrm>
          <a:off x="576075" y="2230481"/>
          <a:ext cx="3000000" cy="3000000"/>
        </p:xfrm>
        <a:graphic>
          <a:graphicData uri="http://schemas.openxmlformats.org/drawingml/2006/table">
            <a:tbl>
              <a:tblPr>
                <a:noFill/>
                <a:tableStyleId>{644A0594-CF6B-4415-A6E8-AE2BB5292999}</a:tableStyleId>
              </a:tblPr>
              <a:tblGrid>
                <a:gridCol w="3310125"/>
                <a:gridCol w="3319275"/>
              </a:tblGrid>
              <a:tr h="1418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App Name: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8625">
                <a:tc>
                  <a:txBody>
                    <a:bodyPr/>
                    <a:lstStyle/>
                    <a:p>
                      <a:pPr indent="0" lvl="0" marL="0" rtl="0" algn="l">
                        <a:spcBef>
                          <a:spcPts val="820"/>
                        </a:spcBef>
                        <a:spcAft>
                          <a:spcPts val="0"/>
                        </a:spcAft>
                        <a:buNone/>
                      </a:pPr>
                      <a:r>
                        <a:rPr b="1" lang="en" sz="1200">
                          <a:solidFill>
                            <a:schemeClr val="dk1"/>
                          </a:solidFill>
                          <a:latin typeface="Calibri"/>
                          <a:ea typeface="Calibri"/>
                          <a:cs typeface="Calibri"/>
                          <a:sym typeface="Calibri"/>
                        </a:rPr>
                        <a:t>How does the app work?</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810"/>
                        </a:spcBef>
                        <a:spcAft>
                          <a:spcPts val="0"/>
                        </a:spcAft>
                        <a:buNone/>
                      </a:pPr>
                      <a:r>
                        <a:rPr b="1" lang="en" sz="1200">
                          <a:solidFill>
                            <a:schemeClr val="dk1"/>
                          </a:solidFill>
                          <a:latin typeface="Calibri"/>
                          <a:ea typeface="Calibri"/>
                          <a:cs typeface="Calibri"/>
                          <a:sym typeface="Calibri"/>
                        </a:rPr>
                        <a:t>What services does the app provide?</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785"/>
                        </a:spcBef>
                        <a:spcAft>
                          <a:spcPts val="0"/>
                        </a:spcAft>
                        <a:buNone/>
                      </a:pPr>
                      <a:r>
                        <a:rPr b="1" lang="en" sz="1200">
                          <a:solidFill>
                            <a:schemeClr val="dk1"/>
                          </a:solidFill>
                          <a:latin typeface="Calibri"/>
                          <a:ea typeface="Calibri"/>
                          <a:cs typeface="Calibri"/>
                          <a:sym typeface="Calibri"/>
                        </a:rPr>
                        <a:t>Who could benefit from using this app?</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marR="295275" rtl="0" algn="l">
                        <a:spcBef>
                          <a:spcPts val="810"/>
                        </a:spcBef>
                        <a:spcAft>
                          <a:spcPts val="0"/>
                        </a:spcAft>
                        <a:buNone/>
                      </a:pPr>
                      <a:r>
                        <a:rPr b="1" lang="en" sz="1200">
                          <a:solidFill>
                            <a:schemeClr val="dk1"/>
                          </a:solidFill>
                          <a:latin typeface="Calibri"/>
                          <a:ea typeface="Calibri"/>
                          <a:cs typeface="Calibri"/>
                          <a:sym typeface="Calibri"/>
                        </a:rPr>
                        <a:t>Are there any fees to use the app (sign up and/or ongoing)? If so, what are they?</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marR="295275" rtl="0" algn="l">
                        <a:spcBef>
                          <a:spcPts val="795"/>
                        </a:spcBef>
                        <a:spcAft>
                          <a:spcPts val="0"/>
                        </a:spcAft>
                        <a:buNone/>
                      </a:pPr>
                      <a:r>
                        <a:rPr b="1" lang="en" sz="1200">
                          <a:solidFill>
                            <a:schemeClr val="dk1"/>
                          </a:solidFill>
                          <a:latin typeface="Calibri"/>
                          <a:ea typeface="Calibri"/>
                          <a:cs typeface="Calibri"/>
                          <a:sym typeface="Calibri"/>
                        </a:rPr>
                        <a:t>What do you need to do to use the app?</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marR="295275" rtl="0" algn="l">
                        <a:spcBef>
                          <a:spcPts val="795"/>
                        </a:spcBef>
                        <a:spcAft>
                          <a:spcPts val="0"/>
                        </a:spcAft>
                        <a:buNone/>
                      </a:pPr>
                      <a:r>
                        <a:rPr b="1" lang="en" sz="1200">
                          <a:solidFill>
                            <a:schemeClr val="dk1"/>
                          </a:solidFill>
                          <a:latin typeface="Calibri"/>
                          <a:ea typeface="Calibri"/>
                          <a:cs typeface="Calibri"/>
                          <a:sym typeface="Calibri"/>
                        </a:rPr>
                        <a:t>Is the service associated with a specific bank or credit union or can you use your own?</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marR="295275" rtl="0" algn="l">
                        <a:spcBef>
                          <a:spcPts val="795"/>
                        </a:spcBef>
                        <a:spcAft>
                          <a:spcPts val="0"/>
                        </a:spcAft>
                        <a:buNone/>
                      </a:pPr>
                      <a:r>
                        <a:rPr b="1" lang="en" sz="1200">
                          <a:solidFill>
                            <a:schemeClr val="dk1"/>
                          </a:solidFill>
                          <a:latin typeface="Calibri"/>
                          <a:ea typeface="Calibri"/>
                          <a:cs typeface="Calibri"/>
                          <a:sym typeface="Calibri"/>
                        </a:rPr>
                        <a:t>Does the app seem like it would be easy to use?</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marR="295275" rtl="0" algn="l">
                        <a:spcBef>
                          <a:spcPts val="795"/>
                        </a:spcBef>
                        <a:spcAft>
                          <a:spcPts val="0"/>
                        </a:spcAft>
                        <a:buNone/>
                      </a:pPr>
                      <a:r>
                        <a:rPr b="1" lang="en" sz="1200">
                          <a:solidFill>
                            <a:schemeClr val="dk1"/>
                          </a:solidFill>
                          <a:latin typeface="Calibri"/>
                          <a:ea typeface="Calibri"/>
                          <a:cs typeface="Calibri"/>
                          <a:sym typeface="Calibri"/>
                        </a:rPr>
                        <a:t>Are there any reviews of the app? If so, are they positive or negative?</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marR="295275" rtl="0" algn="l">
                        <a:spcBef>
                          <a:spcPts val="795"/>
                        </a:spcBef>
                        <a:spcAft>
                          <a:spcPts val="0"/>
                        </a:spcAft>
                        <a:buNone/>
                      </a:pPr>
                      <a:r>
                        <a:rPr b="1" lang="en" sz="1200">
                          <a:solidFill>
                            <a:schemeClr val="dk1"/>
                          </a:solidFill>
                          <a:latin typeface="Calibri"/>
                          <a:ea typeface="Calibri"/>
                          <a:cs typeface="Calibri"/>
                          <a:sym typeface="Calibri"/>
                        </a:rPr>
                        <a:t>Would you use this app? Why or why not?</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marR="295275" rtl="0" algn="l">
                        <a:spcBef>
                          <a:spcPts val="795"/>
                        </a:spcBef>
                        <a:spcAft>
                          <a:spcPts val="0"/>
                        </a:spcAft>
                        <a:buNone/>
                      </a:pPr>
                      <a:r>
                        <a:rPr b="1" lang="en" sz="1200">
                          <a:solidFill>
                            <a:schemeClr val="dk1"/>
                          </a:solidFill>
                          <a:latin typeface="Calibri"/>
                          <a:ea typeface="Calibri"/>
                          <a:cs typeface="Calibri"/>
                          <a:sym typeface="Calibri"/>
                        </a:rPr>
                        <a:t>What is one thing that could improve this app?</a:t>
                      </a:r>
                      <a:endParaRPr b="1" sz="1200">
                        <a:solidFill>
                          <a:schemeClr val="dk1"/>
                        </a:solidFill>
                        <a:latin typeface="Calibri"/>
                        <a:ea typeface="Calibri"/>
                        <a:cs typeface="Calibri"/>
                        <a:sym typeface="Calibri"/>
                      </a:endParaRPr>
                    </a:p>
                  </a:txBody>
                  <a:tcPr marT="91425" marB="91425" marR="91425" marL="91425">
                    <a:lnL cap="flat" cmpd="sng" w="6350">
                      <a:solidFill>
                        <a:schemeClr val="dk2"/>
                      </a:solidFill>
                      <a:prstDash val="solid"/>
                      <a:round/>
                      <a:headEnd len="sm" w="sm" type="none"/>
                      <a:tailEnd len="sm" w="sm" type="none"/>
                    </a:lnL>
                    <a:lnR cap="flat" cmpd="sng" w="6350">
                      <a:solidFill>
                        <a:schemeClr val="dk2"/>
                      </a:solidFill>
                      <a:prstDash val="solid"/>
                      <a:round/>
                      <a:headEnd len="sm" w="sm" type="none"/>
                      <a:tailEnd len="sm" w="sm" type="none"/>
                    </a:lnR>
                    <a:lnT cap="flat" cmpd="sng" w="6350">
                      <a:solidFill>
                        <a:schemeClr val="dk2"/>
                      </a:solidFill>
                      <a:prstDash val="solid"/>
                      <a:round/>
                      <a:headEnd len="sm" w="sm" type="none"/>
                      <a:tailEnd len="sm" w="sm" type="none"/>
                    </a:lnT>
                    <a:lnB cap="flat" cmpd="sng" w="6350">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a:p>
                  </a:txBody>
                  <a:tcPr marT="91425" marB="91425" marR="91425" marL="91425">
                    <a:lnL cap="flat" cmpd="sng" w="635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66" name="Google Shape;266;p36"/>
          <p:cNvPicPr preferRelativeResize="0"/>
          <p:nvPr/>
        </p:nvPicPr>
        <p:blipFill>
          <a:blip r:embed="rId3">
            <a:alphaModFix/>
          </a:blip>
          <a:stretch>
            <a:fillRect/>
          </a:stretch>
        </p:blipFill>
        <p:spPr>
          <a:xfrm>
            <a:off x="6075196" y="8370700"/>
            <a:ext cx="1130274" cy="1016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7"/>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Growing Savings Through Interest</a:t>
            </a:r>
            <a:endParaRPr/>
          </a:p>
        </p:txBody>
      </p:sp>
      <p:sp>
        <p:nvSpPr>
          <p:cNvPr id="272" name="Google Shape;272;p37"/>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what interest is and how it benefits savers.</a:t>
            </a:r>
            <a:endParaRPr/>
          </a:p>
          <a:p>
            <a:pPr indent="-330200" lvl="0" marL="457200" rtl="0" algn="l">
              <a:spcBef>
                <a:spcPts val="0"/>
              </a:spcBef>
              <a:spcAft>
                <a:spcPts val="0"/>
              </a:spcAft>
              <a:buSzPts val="1600"/>
              <a:buChar char="●"/>
            </a:pPr>
            <a:r>
              <a:rPr lang="en"/>
              <a:t>Cite reasons young people should consider saving money at an early age.</a:t>
            </a:r>
            <a:endParaRPr/>
          </a:p>
          <a:p>
            <a:pPr indent="-330200" lvl="0" marL="457200" rtl="0" algn="l">
              <a:spcBef>
                <a:spcPts val="0"/>
              </a:spcBef>
              <a:spcAft>
                <a:spcPts val="0"/>
              </a:spcAft>
              <a:buSzPts val="1600"/>
              <a:buChar char="●"/>
            </a:pPr>
            <a:r>
              <a:rPr lang="en"/>
              <a:t>Identify the relationship between risk and rates of return.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Growing Savings Through Interest</a:t>
            </a:r>
            <a:r>
              <a:rPr lang="en"/>
              <a:t> self-paced module.</a:t>
            </a:r>
            <a:endParaRPr/>
          </a:p>
        </p:txBody>
      </p:sp>
      <p:graphicFrame>
        <p:nvGraphicFramePr>
          <p:cNvPr id="278" name="Google Shape;278;p38"/>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Where do you view yourself in 50 years?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8794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79" name="Google Shape;279;p38"/>
          <p:cNvGraphicFramePr/>
          <p:nvPr/>
        </p:nvGraphicFramePr>
        <p:xfrm>
          <a:off x="576072" y="3967260"/>
          <a:ext cx="3000000" cy="3000000"/>
        </p:xfrm>
        <a:graphic>
          <a:graphicData uri="http://schemas.openxmlformats.org/drawingml/2006/table">
            <a:tbl>
              <a:tblPr>
                <a:noFill/>
                <a:tableStyleId>{644A0594-CF6B-4415-A6E8-AE2BB5292999}</a:tableStyleId>
              </a:tblPr>
              <a:tblGrid>
                <a:gridCol w="3314700"/>
                <a:gridCol w="33147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At what age do you hope to retire?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age do you think you </a:t>
                      </a:r>
                      <a:r>
                        <a:rPr b="1" lang="en">
                          <a:solidFill>
                            <a:schemeClr val="lt1"/>
                          </a:solidFill>
                          <a:latin typeface="Calibri"/>
                          <a:ea typeface="Calibri"/>
                          <a:cs typeface="Calibri"/>
                          <a:sym typeface="Calibri"/>
                        </a:rPr>
                        <a:t>need</a:t>
                      </a:r>
                      <a:r>
                        <a:rPr b="1" lang="en">
                          <a:solidFill>
                            <a:schemeClr val="lt1"/>
                          </a:solidFill>
                          <a:latin typeface="Calibri"/>
                          <a:ea typeface="Calibri"/>
                          <a:cs typeface="Calibri"/>
                          <a:sym typeface="Calibri"/>
                        </a:rPr>
                        <a:t> to start saving in order to do that?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523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80" name="Google Shape;280;p38"/>
          <p:cNvGraphicFramePr/>
          <p:nvPr/>
        </p:nvGraphicFramePr>
        <p:xfrm>
          <a:off x="576072" y="5212085"/>
          <a:ext cx="3000000" cy="3000000"/>
        </p:xfrm>
        <a:graphic>
          <a:graphicData uri="http://schemas.openxmlformats.org/drawingml/2006/table">
            <a:tbl>
              <a:tblPr>
                <a:noFill/>
                <a:tableStyleId>{644A0594-CF6B-4415-A6E8-AE2BB5292999}</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do you already know about compound interest (before this module)?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8794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281" name="Google Shape;281;p38"/>
          <p:cNvPicPr preferRelativeResize="0"/>
          <p:nvPr/>
        </p:nvPicPr>
        <p:blipFill>
          <a:blip r:embed="rId4">
            <a:alphaModFix/>
          </a:blip>
          <a:stretch>
            <a:fillRect/>
          </a:stretch>
        </p:blipFill>
        <p:spPr>
          <a:xfrm>
            <a:off x="4060883" y="7670574"/>
            <a:ext cx="3144593" cy="17166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What is Compound Interest?</a:t>
            </a:r>
            <a:endParaRPr/>
          </a:p>
        </p:txBody>
      </p:sp>
      <p:sp>
        <p:nvSpPr>
          <p:cNvPr id="287" name="Google Shape;287;p3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Growing Savings Through Interest</a:t>
            </a:r>
            <a:r>
              <a:rPr lang="en"/>
              <a:t> self-paced module.</a:t>
            </a:r>
            <a:endParaRPr/>
          </a:p>
        </p:txBody>
      </p:sp>
      <p:pic>
        <p:nvPicPr>
          <p:cNvPr id="288" name="Google Shape;288;p39">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289" name="Google Shape;289;p39"/>
          <p:cNvSpPr txBox="1"/>
          <p:nvPr/>
        </p:nvSpPr>
        <p:spPr>
          <a:xfrm>
            <a:off x="576075" y="1828800"/>
            <a:ext cx="22821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right to watch the video from this module and answer the questions </a:t>
            </a:r>
            <a:r>
              <a:rPr lang="en">
                <a:latin typeface="Calibri"/>
                <a:ea typeface="Calibri"/>
                <a:cs typeface="Calibri"/>
                <a:sym typeface="Calibri"/>
              </a:rPr>
              <a:t>below</a:t>
            </a:r>
            <a:r>
              <a:rPr lang="en">
                <a:latin typeface="Calibri"/>
                <a:ea typeface="Calibri"/>
                <a:cs typeface="Calibri"/>
                <a:sym typeface="Calibri"/>
              </a:rPr>
              <a:t>. You’ll end up watching it three times— looking for something different each time.</a:t>
            </a:r>
            <a:endParaRPr>
              <a:latin typeface="Calibri"/>
              <a:ea typeface="Calibri"/>
              <a:cs typeface="Calibri"/>
              <a:sym typeface="Calibri"/>
            </a:endParaRPr>
          </a:p>
        </p:txBody>
      </p:sp>
      <p:pic>
        <p:nvPicPr>
          <p:cNvPr id="290" name="Google Shape;290;p39">
            <a:hlinkClick r:id="rId7"/>
          </p:cNvPr>
          <p:cNvPicPr preferRelativeResize="0"/>
          <p:nvPr/>
        </p:nvPicPr>
        <p:blipFill rotWithShape="1">
          <a:blip r:embed="rId8">
            <a:alphaModFix/>
          </a:blip>
          <a:srcRect b="1427" l="0" r="0" t="1437"/>
          <a:stretch/>
        </p:blipFill>
        <p:spPr>
          <a:xfrm>
            <a:off x="2983825" y="1828796"/>
            <a:ext cx="2647911" cy="1449730"/>
          </a:xfrm>
          <a:prstGeom prst="rect">
            <a:avLst/>
          </a:prstGeom>
          <a:noFill/>
          <a:ln>
            <a:noFill/>
          </a:ln>
        </p:spPr>
      </p:pic>
      <p:pic>
        <p:nvPicPr>
          <p:cNvPr id="291" name="Google Shape;291;p39"/>
          <p:cNvPicPr preferRelativeResize="0"/>
          <p:nvPr/>
        </p:nvPicPr>
        <p:blipFill rotWithShape="1">
          <a:blip r:embed="rId9">
            <a:alphaModFix/>
          </a:blip>
          <a:srcRect b="0" l="0" r="0" t="0"/>
          <a:stretch/>
        </p:blipFill>
        <p:spPr>
          <a:xfrm>
            <a:off x="5757375" y="1828796"/>
            <a:ext cx="1448101" cy="1448101"/>
          </a:xfrm>
          <a:prstGeom prst="rect">
            <a:avLst/>
          </a:prstGeom>
          <a:noFill/>
          <a:ln>
            <a:noFill/>
          </a:ln>
        </p:spPr>
      </p:pic>
      <p:graphicFrame>
        <p:nvGraphicFramePr>
          <p:cNvPr id="292" name="Google Shape;292;p39"/>
          <p:cNvGraphicFramePr/>
          <p:nvPr/>
        </p:nvGraphicFramePr>
        <p:xfrm>
          <a:off x="576072" y="3672197"/>
          <a:ext cx="3000000" cy="3000000"/>
        </p:xfrm>
        <a:graphic>
          <a:graphicData uri="http://schemas.openxmlformats.org/drawingml/2006/table">
            <a:tbl>
              <a:tblPr>
                <a:noFill/>
                <a:tableStyleId>{644A0594-CF6B-4415-A6E8-AE2BB5292999}</a:tableStyleId>
              </a:tblPr>
              <a:tblGrid>
                <a:gridCol w="6629400"/>
              </a:tblGrid>
              <a:tr h="3832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Identify key ideas and details from the video and write them below.</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278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93" name="Google Shape;293;p39"/>
          <p:cNvGraphicFramePr/>
          <p:nvPr/>
        </p:nvGraphicFramePr>
        <p:xfrm>
          <a:off x="576072" y="7598155"/>
          <a:ext cx="3000000" cy="3000000"/>
        </p:xfrm>
        <a:graphic>
          <a:graphicData uri="http://schemas.openxmlformats.org/drawingml/2006/table">
            <a:tbl>
              <a:tblPr>
                <a:noFill/>
                <a:tableStyleId>{644A0594-CF6B-4415-A6E8-AE2BB5292999}</a:tableStyleId>
              </a:tblPr>
              <a:tblGrid>
                <a:gridCol w="6629400"/>
              </a:tblGrid>
              <a:tr h="5314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a third and final time. How does the video connect to what you already knew about compound interest?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445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94" name="Google Shape;294;p39"/>
          <p:cNvGraphicFramePr/>
          <p:nvPr/>
        </p:nvGraphicFramePr>
        <p:xfrm>
          <a:off x="576072" y="5502389"/>
          <a:ext cx="3000000" cy="3000000"/>
        </p:xfrm>
        <a:graphic>
          <a:graphicData uri="http://schemas.openxmlformats.org/drawingml/2006/table">
            <a:tbl>
              <a:tblPr>
                <a:noFill/>
                <a:tableStyleId>{644A0594-CF6B-4415-A6E8-AE2BB5292999}</a:tableStyleId>
              </a:tblPr>
              <a:tblGrid>
                <a:gridCol w="2282200"/>
                <a:gridCol w="4347200"/>
              </a:tblGrid>
              <a:tr h="792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Watch the video a second time. Identify and define three key vocabulary terms.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253775">
                <a:tc>
                  <a:txBody>
                    <a:bodyPr/>
                    <a:lstStyle/>
                    <a:p>
                      <a:pPr indent="0" lvl="0" marL="0" rtl="0" algn="l">
                        <a:lnSpc>
                          <a:spcPct val="115000"/>
                        </a:lnSpc>
                        <a:spcBef>
                          <a:spcPts val="0"/>
                        </a:spcBef>
                        <a:spcAft>
                          <a:spcPts val="0"/>
                        </a:spcAft>
                        <a:buNone/>
                      </a:pPr>
                      <a:r>
                        <a:rPr b="1" lang="en">
                          <a:solidFill>
                            <a:schemeClr val="dk1"/>
                          </a:solidFill>
                          <a:latin typeface="Calibri"/>
                          <a:ea typeface="Calibri"/>
                          <a:cs typeface="Calibri"/>
                          <a:sym typeface="Calibri"/>
                        </a:rPr>
                        <a:t>Term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rPr b="1" lang="en">
                          <a:solidFill>
                            <a:schemeClr val="dk1"/>
                          </a:solidFill>
                          <a:latin typeface="Calibri"/>
                          <a:ea typeface="Calibri"/>
                          <a:cs typeface="Calibri"/>
                          <a:sym typeface="Calibri"/>
                        </a:rPr>
                        <a:t>Definition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537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537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5377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Growing Savings Through Interest</a:t>
            </a:r>
            <a:r>
              <a:rPr lang="en"/>
              <a:t> self-paced module.</a:t>
            </a:r>
            <a:endParaRPr/>
          </a:p>
        </p:txBody>
      </p:sp>
      <p:graphicFrame>
        <p:nvGraphicFramePr>
          <p:cNvPr id="300" name="Google Shape;300;p40"/>
          <p:cNvGraphicFramePr/>
          <p:nvPr/>
        </p:nvGraphicFramePr>
        <p:xfrm>
          <a:off x="571497" y="1508760"/>
          <a:ext cx="3000000" cy="3000000"/>
        </p:xfrm>
        <a:graphic>
          <a:graphicData uri="http://schemas.openxmlformats.org/drawingml/2006/table">
            <a:tbl>
              <a:tblPr>
                <a:noFill/>
                <a:tableStyleId>{644A0594-CF6B-4415-A6E8-AE2BB5292999}</a:tableStyleId>
              </a:tblPr>
              <a:tblGrid>
                <a:gridCol w="2209800"/>
                <a:gridCol w="2209800"/>
                <a:gridCol w="2209800"/>
              </a:tblGrid>
              <a:tr h="36907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Complete the table with information about Kim and Brad’s approaches to saving.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r>
              <a:tr h="369075">
                <a:tc>
                  <a:txBody>
                    <a:bodyPr/>
                    <a:lstStyle/>
                    <a:p>
                      <a:pPr indent="0" lvl="0" marL="0" marR="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Kim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Brad</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36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Age When Savings Began</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6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Amount Saved Each Month</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6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Amount Saved Each Year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678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Number of Years They Saved</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6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Total Amount Saved</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6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Interest Earned</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6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Value of Savings at Age 65</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01" name="Google Shape;301;p40"/>
          <p:cNvGraphicFramePr/>
          <p:nvPr/>
        </p:nvGraphicFramePr>
        <p:xfrm>
          <a:off x="571497" y="5515530"/>
          <a:ext cx="3000000" cy="3000000"/>
        </p:xfrm>
        <a:graphic>
          <a:graphicData uri="http://schemas.openxmlformats.org/drawingml/2006/table">
            <a:tbl>
              <a:tblPr>
                <a:noFill/>
                <a:tableStyleId>{644A0594-CF6B-4415-A6E8-AE2BB5292999}</a:tableStyleId>
              </a:tblPr>
              <a:tblGrid>
                <a:gridCol w="6629400"/>
              </a:tblGrid>
              <a:tr h="1297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Summarize the differences between how Kim and Brad saved and the results for each.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445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02" name="Google Shape;302;p40"/>
          <p:cNvPicPr preferRelativeResize="0"/>
          <p:nvPr/>
        </p:nvPicPr>
        <p:blipFill>
          <a:blip r:embed="rId4">
            <a:alphaModFix/>
          </a:blip>
          <a:stretch>
            <a:fillRect/>
          </a:stretch>
        </p:blipFill>
        <p:spPr>
          <a:xfrm>
            <a:off x="2986449" y="7488849"/>
            <a:ext cx="4219025" cy="1798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41"/>
          <p:cNvPicPr preferRelativeResize="0"/>
          <p:nvPr/>
        </p:nvPicPr>
        <p:blipFill>
          <a:blip r:embed="rId3">
            <a:alphaModFix/>
          </a:blip>
          <a:stretch>
            <a:fillRect/>
          </a:stretch>
        </p:blipFill>
        <p:spPr>
          <a:xfrm>
            <a:off x="2449500" y="6869264"/>
            <a:ext cx="751601" cy="703300"/>
          </a:xfrm>
          <a:prstGeom prst="rect">
            <a:avLst/>
          </a:prstGeom>
          <a:noFill/>
          <a:ln>
            <a:noFill/>
          </a:ln>
        </p:spPr>
      </p:pic>
      <p:pic>
        <p:nvPicPr>
          <p:cNvPr id="308" name="Google Shape;308;p41"/>
          <p:cNvPicPr preferRelativeResize="0"/>
          <p:nvPr/>
        </p:nvPicPr>
        <p:blipFill>
          <a:blip r:embed="rId4">
            <a:alphaModFix/>
          </a:blip>
          <a:stretch>
            <a:fillRect/>
          </a:stretch>
        </p:blipFill>
        <p:spPr>
          <a:xfrm>
            <a:off x="2449500" y="7741696"/>
            <a:ext cx="751601" cy="656919"/>
          </a:xfrm>
          <a:prstGeom prst="rect">
            <a:avLst/>
          </a:prstGeom>
          <a:noFill/>
          <a:ln>
            <a:noFill/>
          </a:ln>
        </p:spPr>
      </p:pic>
      <p:pic>
        <p:nvPicPr>
          <p:cNvPr id="309" name="Google Shape;309;p41"/>
          <p:cNvPicPr preferRelativeResize="0"/>
          <p:nvPr/>
        </p:nvPicPr>
        <p:blipFill>
          <a:blip r:embed="rId5">
            <a:alphaModFix/>
          </a:blip>
          <a:stretch>
            <a:fillRect/>
          </a:stretch>
        </p:blipFill>
        <p:spPr>
          <a:xfrm>
            <a:off x="2471589" y="8571359"/>
            <a:ext cx="751600" cy="589791"/>
          </a:xfrm>
          <a:prstGeom prst="rect">
            <a:avLst/>
          </a:prstGeom>
          <a:noFill/>
          <a:ln>
            <a:noFill/>
          </a:ln>
        </p:spPr>
      </p:pic>
      <p:sp>
        <p:nvSpPr>
          <p:cNvPr id="310" name="Google Shape;310;p4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6"/>
              </a:rPr>
              <a:t>Growing Savings Through Interest</a:t>
            </a:r>
            <a:r>
              <a:rPr lang="en"/>
              <a:t> self-paced module.</a:t>
            </a:r>
            <a:endParaRPr/>
          </a:p>
        </p:txBody>
      </p:sp>
      <p:graphicFrame>
        <p:nvGraphicFramePr>
          <p:cNvPr id="311" name="Google Shape;311;p41"/>
          <p:cNvGraphicFramePr/>
          <p:nvPr/>
        </p:nvGraphicFramePr>
        <p:xfrm>
          <a:off x="571497" y="1508760"/>
          <a:ext cx="3000000" cy="3000000"/>
        </p:xfrm>
        <a:graphic>
          <a:graphicData uri="http://schemas.openxmlformats.org/drawingml/2006/table">
            <a:tbl>
              <a:tblPr>
                <a:noFill/>
                <a:tableStyleId>{644A0594-CF6B-4415-A6E8-AE2BB5292999}</a:tableStyleId>
              </a:tblPr>
              <a:tblGrid>
                <a:gridCol w="1325850"/>
                <a:gridCol w="1325850"/>
                <a:gridCol w="1325850"/>
                <a:gridCol w="1325850"/>
                <a:gridCol w="1325850"/>
              </a:tblGrid>
              <a:tr h="452575">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If you set a retirement savings goal of $1 million at the age of 25, how much do you need to save to reach your goal based on each interest rate?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c hMerge="1"/>
              </a:tr>
              <a:tr h="314775">
                <a:tc>
                  <a:txBody>
                    <a:bodyPr/>
                    <a:lstStyle/>
                    <a:p>
                      <a:pPr indent="0" lvl="0" marL="0" marR="0" rtl="0" algn="l">
                        <a:spcBef>
                          <a:spcPts val="0"/>
                        </a:spcBef>
                        <a:spcAft>
                          <a:spcPts val="0"/>
                        </a:spcAft>
                        <a:buNone/>
                      </a:pPr>
                      <a:r>
                        <a:rPr b="1" lang="en">
                          <a:solidFill>
                            <a:schemeClr val="dk1"/>
                          </a:solidFill>
                          <a:latin typeface="Calibri"/>
                          <a:ea typeface="Calibri"/>
                          <a:cs typeface="Calibri"/>
                          <a:sym typeface="Calibri"/>
                        </a:rPr>
                        <a:t>Amount</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spcBef>
                          <a:spcPts val="0"/>
                        </a:spcBef>
                        <a:spcAft>
                          <a:spcPts val="0"/>
                        </a:spcAft>
                        <a:buNone/>
                      </a:pPr>
                      <a:r>
                        <a:rPr b="1" lang="en">
                          <a:solidFill>
                            <a:schemeClr val="dk1"/>
                          </a:solidFill>
                          <a:latin typeface="Calibri"/>
                          <a:ea typeface="Calibri"/>
                          <a:cs typeface="Calibri"/>
                          <a:sym typeface="Calibri"/>
                        </a:rPr>
                        <a:t>4%</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spcBef>
                          <a:spcPts val="0"/>
                        </a:spcBef>
                        <a:spcAft>
                          <a:spcPts val="0"/>
                        </a:spcAft>
                        <a:buNone/>
                      </a:pPr>
                      <a:r>
                        <a:rPr b="1" lang="en">
                          <a:solidFill>
                            <a:schemeClr val="dk1"/>
                          </a:solidFill>
                          <a:latin typeface="Calibri"/>
                          <a:ea typeface="Calibri"/>
                          <a:cs typeface="Calibri"/>
                          <a:sym typeface="Calibri"/>
                        </a:rPr>
                        <a:t>6%</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spcBef>
                          <a:spcPts val="0"/>
                        </a:spcBef>
                        <a:spcAft>
                          <a:spcPts val="0"/>
                        </a:spcAft>
                        <a:buNone/>
                      </a:pPr>
                      <a:r>
                        <a:rPr b="1" lang="en">
                          <a:solidFill>
                            <a:schemeClr val="dk1"/>
                          </a:solidFill>
                          <a:latin typeface="Calibri"/>
                          <a:ea typeface="Calibri"/>
                          <a:cs typeface="Calibri"/>
                          <a:sym typeface="Calibri"/>
                        </a:rPr>
                        <a:t>8%</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spcBef>
                          <a:spcPts val="0"/>
                        </a:spcBef>
                        <a:spcAft>
                          <a:spcPts val="0"/>
                        </a:spcAft>
                        <a:buNone/>
                      </a:pPr>
                      <a:r>
                        <a:rPr b="1" lang="en">
                          <a:solidFill>
                            <a:schemeClr val="dk1"/>
                          </a:solidFill>
                          <a:latin typeface="Calibri"/>
                          <a:ea typeface="Calibri"/>
                          <a:cs typeface="Calibri"/>
                          <a:sym typeface="Calibri"/>
                        </a:rPr>
                        <a:t>10%</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427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Per Day</a:t>
                      </a:r>
                      <a:endParaRPr b="1">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27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Per Month</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27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Per year</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12" name="Google Shape;312;p41"/>
          <p:cNvGraphicFramePr/>
          <p:nvPr/>
        </p:nvGraphicFramePr>
        <p:xfrm>
          <a:off x="571497" y="4059480"/>
          <a:ext cx="3000000" cy="3000000"/>
        </p:xfrm>
        <a:graphic>
          <a:graphicData uri="http://schemas.openxmlformats.org/drawingml/2006/table">
            <a:tbl>
              <a:tblPr>
                <a:noFill/>
                <a:tableStyleId>{644A0594-CF6B-4415-A6E8-AE2BB5292999}</a:tableStyleId>
              </a:tblPr>
              <a:tblGrid>
                <a:gridCol w="6629400"/>
              </a:tblGrid>
              <a:tr h="5018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the relationship between risk and rates of return.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5762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13" name="Google Shape;313;p41"/>
          <p:cNvGraphicFramePr/>
          <p:nvPr/>
        </p:nvGraphicFramePr>
        <p:xfrm>
          <a:off x="571497" y="6426510"/>
          <a:ext cx="3000000" cy="3000000"/>
        </p:xfrm>
        <a:graphic>
          <a:graphicData uri="http://schemas.openxmlformats.org/drawingml/2006/table">
            <a:tbl>
              <a:tblPr>
                <a:noFill/>
                <a:tableStyleId>{644A0594-CF6B-4415-A6E8-AE2BB5292999}</a:tableStyleId>
              </a:tblPr>
              <a:tblGrid>
                <a:gridCol w="2912950"/>
                <a:gridCol w="3716300"/>
              </a:tblGrid>
              <a:tr h="2022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How much risk is involved with saving or investing in each of these methods?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826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Savings Accounts</a:t>
                      </a:r>
                      <a:endParaRPr b="1">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6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Government Bonds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06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Stocks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4: Growing Savings Through Interest. </a:t>
            </a:r>
            <a:endParaRPr/>
          </a:p>
        </p:txBody>
      </p:sp>
      <p:graphicFrame>
        <p:nvGraphicFramePr>
          <p:cNvPr id="319" name="Google Shape;319;p42"/>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Would you rather take a small amount of risk and be likely to earn less on your savings or take more risk in the hope that your money will grow even more? Explain your rationale.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972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20" name="Google Shape;320;p42"/>
          <p:cNvGraphicFramePr/>
          <p:nvPr/>
        </p:nvGraphicFramePr>
        <p:xfrm>
          <a:off x="576072" y="6272318"/>
          <a:ext cx="3000000" cy="3000000"/>
        </p:xfrm>
        <a:graphic>
          <a:graphicData uri="http://schemas.openxmlformats.org/drawingml/2006/table">
            <a:tbl>
              <a:tblPr>
                <a:noFill/>
                <a:tableStyleId>{644A0594-CF6B-4415-A6E8-AE2BB5292999}</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what interest is and how it benefits savers.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cite reasons young people should consider saving money at an early age.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the relationship between risk and rates of return.</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21" name="Google Shape;321;p42"/>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Choosing a Savings Method</a:t>
            </a:r>
            <a:endParaRPr/>
          </a:p>
        </p:txBody>
      </p:sp>
      <p:sp>
        <p:nvSpPr>
          <p:cNvPr id="327" name="Google Shape;327;p4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the differences between various savings methods, including savings accounts, certificates of deposit, and money market accounts.</a:t>
            </a:r>
            <a:endParaRPr/>
          </a:p>
          <a:p>
            <a:pPr indent="-330200" lvl="0" marL="457200" rtl="0" algn="l">
              <a:spcBef>
                <a:spcPts val="0"/>
              </a:spcBef>
              <a:spcAft>
                <a:spcPts val="0"/>
              </a:spcAft>
              <a:buSzPts val="1600"/>
              <a:buChar char="●"/>
            </a:pPr>
            <a:r>
              <a:rPr lang="en"/>
              <a:t>Identify ways government agencies help to protect savers.</a:t>
            </a:r>
            <a:endParaRPr/>
          </a:p>
          <a:p>
            <a:pPr indent="-330200" lvl="0" marL="457200" rtl="0" algn="l">
              <a:spcBef>
                <a:spcPts val="0"/>
              </a:spcBef>
              <a:spcAft>
                <a:spcPts val="0"/>
              </a:spcAft>
              <a:buSzPts val="1600"/>
              <a:buChar char="●"/>
            </a:pPr>
            <a:r>
              <a:rPr lang="en"/>
              <a:t>List factors you should consider before choosing a savings method.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Thinking About Savings</a:t>
            </a:r>
            <a:endParaRPr/>
          </a:p>
        </p:txBody>
      </p:sp>
      <p:sp>
        <p:nvSpPr>
          <p:cNvPr id="333" name="Google Shape;333;p4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Choosing a Savings Method</a:t>
            </a:r>
            <a:r>
              <a:rPr lang="en"/>
              <a:t> self-paced module.</a:t>
            </a:r>
            <a:endParaRPr/>
          </a:p>
        </p:txBody>
      </p:sp>
      <p:pic>
        <p:nvPicPr>
          <p:cNvPr id="334" name="Google Shape;334;p44">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335" name="Google Shape;335;p44"/>
          <p:cNvSpPr txBox="1"/>
          <p:nvPr/>
        </p:nvSpPr>
        <p:spPr>
          <a:xfrm>
            <a:off x="576075" y="1836150"/>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a:t>
            </a:r>
            <a:r>
              <a:rPr lang="en">
                <a:latin typeface="Calibri"/>
                <a:ea typeface="Calibri"/>
                <a:cs typeface="Calibri"/>
                <a:sym typeface="Calibri"/>
              </a:rPr>
              <a:t>right</a:t>
            </a:r>
            <a:r>
              <a:rPr lang="en">
                <a:latin typeface="Calibri"/>
                <a:ea typeface="Calibri"/>
                <a:cs typeface="Calibri"/>
                <a:sym typeface="Calibri"/>
              </a:rPr>
              <a:t> to watch the video from this module. As you watch, categorize information as being a plus, minus, or interesting.</a:t>
            </a:r>
            <a:endParaRPr>
              <a:latin typeface="Calibri"/>
              <a:ea typeface="Calibri"/>
              <a:cs typeface="Calibri"/>
              <a:sym typeface="Calibri"/>
            </a:endParaRPr>
          </a:p>
        </p:txBody>
      </p:sp>
      <p:pic>
        <p:nvPicPr>
          <p:cNvPr id="336" name="Google Shape;336;p44">
            <a:hlinkClick r:id="rId7"/>
          </p:cNvPr>
          <p:cNvPicPr preferRelativeResize="0"/>
          <p:nvPr/>
        </p:nvPicPr>
        <p:blipFill rotWithShape="1">
          <a:blip r:embed="rId8">
            <a:alphaModFix/>
          </a:blip>
          <a:srcRect b="1427" l="0" r="0" t="1437"/>
          <a:stretch/>
        </p:blipFill>
        <p:spPr>
          <a:xfrm>
            <a:off x="2858275" y="1836146"/>
            <a:ext cx="2647911" cy="1449730"/>
          </a:xfrm>
          <a:prstGeom prst="rect">
            <a:avLst/>
          </a:prstGeom>
          <a:noFill/>
          <a:ln>
            <a:noFill/>
          </a:ln>
        </p:spPr>
      </p:pic>
      <p:pic>
        <p:nvPicPr>
          <p:cNvPr id="337" name="Google Shape;337;p44"/>
          <p:cNvPicPr preferRelativeResize="0"/>
          <p:nvPr/>
        </p:nvPicPr>
        <p:blipFill rotWithShape="1">
          <a:blip r:embed="rId9">
            <a:alphaModFix/>
          </a:blip>
          <a:srcRect b="0" l="0" r="0" t="0"/>
          <a:stretch/>
        </p:blipFill>
        <p:spPr>
          <a:xfrm>
            <a:off x="5757375" y="1836146"/>
            <a:ext cx="1448101" cy="1448101"/>
          </a:xfrm>
          <a:prstGeom prst="rect">
            <a:avLst/>
          </a:prstGeom>
          <a:noFill/>
          <a:ln>
            <a:noFill/>
          </a:ln>
        </p:spPr>
      </p:pic>
      <p:graphicFrame>
        <p:nvGraphicFramePr>
          <p:cNvPr id="338" name="Google Shape;338;p44"/>
          <p:cNvGraphicFramePr/>
          <p:nvPr/>
        </p:nvGraphicFramePr>
        <p:xfrm>
          <a:off x="576075" y="3654400"/>
          <a:ext cx="3000000" cy="3000000"/>
        </p:xfrm>
        <a:graphic>
          <a:graphicData uri="http://schemas.openxmlformats.org/drawingml/2006/table">
            <a:tbl>
              <a:tblPr>
                <a:noFill/>
                <a:tableStyleId>{644A0594-CF6B-4415-A6E8-AE2BB5292999}</a:tableStyleId>
              </a:tblPr>
              <a:tblGrid>
                <a:gridCol w="2209800"/>
                <a:gridCol w="2209800"/>
                <a:gridCol w="2209800"/>
              </a:tblGrid>
              <a:tr h="845700">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Plus</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a:solidFill>
                            <a:srgbClr val="FFFFFF"/>
                          </a:solidFill>
                          <a:latin typeface="Calibri"/>
                          <a:ea typeface="Calibri"/>
                          <a:cs typeface="Calibri"/>
                          <a:sym typeface="Calibri"/>
                        </a:rPr>
                        <a:t>Information that seems to be a plus, or positive, to you.</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Minus</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a:solidFill>
                            <a:srgbClr val="FFFFFF"/>
                          </a:solidFill>
                          <a:latin typeface="Calibri"/>
                          <a:ea typeface="Calibri"/>
                          <a:cs typeface="Calibri"/>
                          <a:sym typeface="Calibri"/>
                        </a:rPr>
                        <a:t>Information that seems to be a minus, or negative, to you.</a:t>
                      </a:r>
                      <a:endParaRPr>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Interesting</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lang="en">
                          <a:solidFill>
                            <a:srgbClr val="FFFFFF"/>
                          </a:solidFill>
                          <a:latin typeface="Calibri"/>
                          <a:ea typeface="Calibri"/>
                          <a:cs typeface="Calibri"/>
                          <a:sym typeface="Calibri"/>
                        </a:rPr>
                        <a:t>Information that is neither a plus nor a minus, but is interesting to you.</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1326450">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339" name="Google Shape;339;p44"/>
          <p:cNvPicPr preferRelativeResize="0"/>
          <p:nvPr/>
        </p:nvPicPr>
        <p:blipFill>
          <a:blip r:embed="rId10">
            <a:alphaModFix/>
          </a:blip>
          <a:stretch>
            <a:fillRect/>
          </a:stretch>
        </p:blipFill>
        <p:spPr>
          <a:xfrm>
            <a:off x="3886200" y="8110793"/>
            <a:ext cx="3319276" cy="1270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ctrTitle"/>
          </p:nvPr>
        </p:nvSpPr>
        <p:spPr>
          <a:xfrm>
            <a:off x="530351" y="1691650"/>
            <a:ext cx="40218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Deciding to Save Money</a:t>
            </a:r>
            <a:endParaRPr/>
          </a:p>
        </p:txBody>
      </p:sp>
      <p:sp>
        <p:nvSpPr>
          <p:cNvPr id="105" name="Google Shape;105;p1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Identify the opportunity cost of a choice or decision you have made.</a:t>
            </a:r>
            <a:endParaRPr/>
          </a:p>
          <a:p>
            <a:pPr indent="-330200" lvl="0" marL="457200" rtl="0" algn="l">
              <a:spcBef>
                <a:spcPts val="0"/>
              </a:spcBef>
              <a:spcAft>
                <a:spcPts val="0"/>
              </a:spcAft>
              <a:buSzPts val="1600"/>
              <a:buChar char="●"/>
            </a:pPr>
            <a:r>
              <a:rPr lang="en"/>
              <a:t>Cite common reasons people put off saving for retirement and the potential consequences of waiting to save.</a:t>
            </a:r>
            <a:endParaRPr/>
          </a:p>
          <a:p>
            <a:pPr indent="-330200" lvl="0" marL="457200" rtl="0" algn="l">
              <a:spcBef>
                <a:spcPts val="0"/>
              </a:spcBef>
              <a:spcAft>
                <a:spcPts val="0"/>
              </a:spcAft>
              <a:buSzPts val="1600"/>
              <a:buChar char="●"/>
            </a:pPr>
            <a:r>
              <a:rPr lang="en"/>
              <a:t>Explain the impact inflation can have on your savings.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5"/>
          <p:cNvPicPr preferRelativeResize="0"/>
          <p:nvPr/>
        </p:nvPicPr>
        <p:blipFill>
          <a:blip r:embed="rId3">
            <a:alphaModFix/>
          </a:blip>
          <a:stretch>
            <a:fillRect/>
          </a:stretch>
        </p:blipFill>
        <p:spPr>
          <a:xfrm>
            <a:off x="2253134" y="7856725"/>
            <a:ext cx="1352157" cy="854650"/>
          </a:xfrm>
          <a:prstGeom prst="rect">
            <a:avLst/>
          </a:prstGeom>
          <a:noFill/>
          <a:ln>
            <a:noFill/>
          </a:ln>
        </p:spPr>
      </p:pic>
      <p:pic>
        <p:nvPicPr>
          <p:cNvPr id="345" name="Google Shape;345;p45"/>
          <p:cNvPicPr preferRelativeResize="0"/>
          <p:nvPr/>
        </p:nvPicPr>
        <p:blipFill>
          <a:blip r:embed="rId4">
            <a:alphaModFix/>
          </a:blip>
          <a:stretch>
            <a:fillRect/>
          </a:stretch>
        </p:blipFill>
        <p:spPr>
          <a:xfrm>
            <a:off x="2369018" y="6708175"/>
            <a:ext cx="1120389" cy="938900"/>
          </a:xfrm>
          <a:prstGeom prst="rect">
            <a:avLst/>
          </a:prstGeom>
          <a:noFill/>
          <a:ln>
            <a:noFill/>
          </a:ln>
        </p:spPr>
      </p:pic>
      <p:pic>
        <p:nvPicPr>
          <p:cNvPr id="346" name="Google Shape;346;p45"/>
          <p:cNvPicPr preferRelativeResize="0"/>
          <p:nvPr/>
        </p:nvPicPr>
        <p:blipFill>
          <a:blip r:embed="rId5">
            <a:alphaModFix/>
          </a:blip>
          <a:stretch>
            <a:fillRect/>
          </a:stretch>
        </p:blipFill>
        <p:spPr>
          <a:xfrm>
            <a:off x="2268208" y="5538199"/>
            <a:ext cx="1322009" cy="960325"/>
          </a:xfrm>
          <a:prstGeom prst="rect">
            <a:avLst/>
          </a:prstGeom>
          <a:noFill/>
          <a:ln>
            <a:noFill/>
          </a:ln>
        </p:spPr>
      </p:pic>
      <p:pic>
        <p:nvPicPr>
          <p:cNvPr id="347" name="Google Shape;347;p45"/>
          <p:cNvPicPr preferRelativeResize="0"/>
          <p:nvPr/>
        </p:nvPicPr>
        <p:blipFill>
          <a:blip r:embed="rId6">
            <a:alphaModFix/>
          </a:blip>
          <a:stretch>
            <a:fillRect/>
          </a:stretch>
        </p:blipFill>
        <p:spPr>
          <a:xfrm>
            <a:off x="2268213" y="4473900"/>
            <a:ext cx="1321999" cy="854662"/>
          </a:xfrm>
          <a:prstGeom prst="rect">
            <a:avLst/>
          </a:prstGeom>
          <a:noFill/>
          <a:ln>
            <a:noFill/>
          </a:ln>
        </p:spPr>
      </p:pic>
      <p:sp>
        <p:nvSpPr>
          <p:cNvPr id="348" name="Google Shape;348;p4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Choosing a Savings Method</a:t>
            </a:r>
            <a:r>
              <a:rPr lang="en"/>
              <a:t> self-paced module.</a:t>
            </a:r>
            <a:endParaRPr/>
          </a:p>
        </p:txBody>
      </p:sp>
      <p:graphicFrame>
        <p:nvGraphicFramePr>
          <p:cNvPr id="349" name="Google Shape;349;p45"/>
          <p:cNvGraphicFramePr/>
          <p:nvPr/>
        </p:nvGraphicFramePr>
        <p:xfrm>
          <a:off x="576072" y="3485193"/>
          <a:ext cx="3000000" cy="3000000"/>
        </p:xfrm>
        <a:graphic>
          <a:graphicData uri="http://schemas.openxmlformats.org/drawingml/2006/table">
            <a:tbl>
              <a:tblPr>
                <a:noFill/>
                <a:tableStyleId>{644A0594-CF6B-4415-A6E8-AE2BB5292999}</a:tableStyleId>
              </a:tblPr>
              <a:tblGrid>
                <a:gridCol w="3207400"/>
                <a:gridCol w="2095925"/>
                <a:gridCol w="1326050"/>
              </a:tblGrid>
              <a:tr h="1302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some of the benefits and tradeoffs of each way to save?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13950">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Benefits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Tradeoffs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1485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Savings Accounts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485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Money Market </a:t>
                      </a:r>
                      <a:br>
                        <a:rPr b="1"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Accounts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485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Certificates of </a:t>
                      </a:r>
                      <a:br>
                        <a:rPr b="1"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Deposit</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485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Investments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50" name="Google Shape;350;p45"/>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400"/>
              </a:tblGrid>
              <a:tr h="2823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does APY stand for and how is it used when comparing savings options?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9735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a Savings Method</a:t>
            </a:r>
            <a:r>
              <a:rPr lang="en"/>
              <a:t> self-paced module.</a:t>
            </a:r>
            <a:endParaRPr/>
          </a:p>
        </p:txBody>
      </p:sp>
      <p:graphicFrame>
        <p:nvGraphicFramePr>
          <p:cNvPr id="356" name="Google Shape;356;p46"/>
          <p:cNvGraphicFramePr/>
          <p:nvPr/>
        </p:nvGraphicFramePr>
        <p:xfrm>
          <a:off x="575972" y="1508760"/>
          <a:ext cx="3000000" cy="3000000"/>
        </p:xfrm>
        <a:graphic>
          <a:graphicData uri="http://schemas.openxmlformats.org/drawingml/2006/table">
            <a:tbl>
              <a:tblPr>
                <a:noFill/>
                <a:tableStyleId>{644A0594-CF6B-4415-A6E8-AE2BB5292999}</a:tableStyleId>
              </a:tblPr>
              <a:tblGrid>
                <a:gridCol w="3310225"/>
                <a:gridCol w="3319175"/>
              </a:tblGrid>
              <a:tr h="3701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role does each government entity play when it comes to saving or investing?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7369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Congress and State </a:t>
                      </a:r>
                      <a:br>
                        <a:rPr b="1" lang="en">
                          <a:solidFill>
                            <a:schemeClr val="dk1"/>
                          </a:solidFill>
                          <a:latin typeface="Calibri"/>
                          <a:ea typeface="Calibri"/>
                          <a:cs typeface="Calibri"/>
                          <a:sym typeface="Calibri"/>
                        </a:rPr>
                      </a:br>
                      <a:r>
                        <a:rPr b="1" lang="en">
                          <a:solidFill>
                            <a:schemeClr val="dk1"/>
                          </a:solidFill>
                          <a:latin typeface="Calibri"/>
                          <a:ea typeface="Calibri"/>
                          <a:cs typeface="Calibri"/>
                          <a:sym typeface="Calibri"/>
                        </a:rPr>
                        <a:t>Legislatures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27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FDIC and NCUA</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27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Federal Reserve System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57" name="Google Shape;357;p46"/>
          <p:cNvGraphicFramePr/>
          <p:nvPr/>
        </p:nvGraphicFramePr>
        <p:xfrm>
          <a:off x="576072" y="7219910"/>
          <a:ext cx="3000000" cy="3000000"/>
        </p:xfrm>
        <a:graphic>
          <a:graphicData uri="http://schemas.openxmlformats.org/drawingml/2006/table">
            <a:tbl>
              <a:tblPr>
                <a:noFill/>
                <a:tableStyleId>{644A0594-CF6B-4415-A6E8-AE2BB5292999}</a:tableStyleId>
              </a:tblPr>
              <a:tblGrid>
                <a:gridCol w="1657350"/>
                <a:gridCol w="1657350"/>
                <a:gridCol w="1657350"/>
                <a:gridCol w="1657350"/>
              </a:tblGrid>
              <a:tr h="2037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Why might you have more than one type of savings account or have accounts at more than one financial institution?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c hMerge="1"/>
              </a:tr>
              <a:tr h="1646525">
                <a:tc gridSpan="4">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r>
            </a:tbl>
          </a:graphicData>
        </a:graphic>
      </p:graphicFrame>
      <p:graphicFrame>
        <p:nvGraphicFramePr>
          <p:cNvPr id="358" name="Google Shape;358;p46"/>
          <p:cNvGraphicFramePr/>
          <p:nvPr/>
        </p:nvGraphicFramePr>
        <p:xfrm>
          <a:off x="576072" y="4524210"/>
          <a:ext cx="3000000" cy="3000000"/>
        </p:xfrm>
        <a:graphic>
          <a:graphicData uri="http://schemas.openxmlformats.org/drawingml/2006/table">
            <a:tbl>
              <a:tblPr>
                <a:noFill/>
                <a:tableStyleId>{644A0594-CF6B-4415-A6E8-AE2BB5292999}</a:tableStyleId>
              </a:tblPr>
              <a:tblGrid>
                <a:gridCol w="2209800"/>
                <a:gridCol w="2209800"/>
                <a:gridCol w="2209800"/>
              </a:tblGrid>
              <a:tr h="24530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should you know about each factor when selecting a savings method?</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c hMerge="1"/>
              </a:tr>
              <a:tr h="2407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Interest Rates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rPr b="1" lang="en">
                          <a:solidFill>
                            <a:schemeClr val="dk1"/>
                          </a:solidFill>
                          <a:latin typeface="Calibri"/>
                          <a:ea typeface="Calibri"/>
                          <a:cs typeface="Calibri"/>
                          <a:sym typeface="Calibri"/>
                        </a:rPr>
                        <a:t>Terms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Convenience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646525">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359" name="Google Shape;359;p46"/>
          <p:cNvPicPr preferRelativeResize="0"/>
          <p:nvPr/>
        </p:nvPicPr>
        <p:blipFill>
          <a:blip r:embed="rId4">
            <a:alphaModFix/>
          </a:blip>
          <a:stretch>
            <a:fillRect/>
          </a:stretch>
        </p:blipFill>
        <p:spPr>
          <a:xfrm>
            <a:off x="2776034" y="1981175"/>
            <a:ext cx="673879" cy="555375"/>
          </a:xfrm>
          <a:prstGeom prst="rect">
            <a:avLst/>
          </a:prstGeom>
          <a:noFill/>
          <a:ln>
            <a:noFill/>
          </a:ln>
        </p:spPr>
      </p:pic>
      <p:pic>
        <p:nvPicPr>
          <p:cNvPr id="360" name="Google Shape;360;p46"/>
          <p:cNvPicPr preferRelativeResize="0"/>
          <p:nvPr/>
        </p:nvPicPr>
        <p:blipFill>
          <a:blip r:embed="rId5">
            <a:alphaModFix/>
          </a:blip>
          <a:stretch>
            <a:fillRect/>
          </a:stretch>
        </p:blipFill>
        <p:spPr>
          <a:xfrm>
            <a:off x="2415950" y="2771197"/>
            <a:ext cx="1394049" cy="612475"/>
          </a:xfrm>
          <a:prstGeom prst="rect">
            <a:avLst/>
          </a:prstGeom>
          <a:noFill/>
          <a:ln>
            <a:noFill/>
          </a:ln>
        </p:spPr>
      </p:pic>
      <p:pic>
        <p:nvPicPr>
          <p:cNvPr id="361" name="Google Shape;361;p46"/>
          <p:cNvPicPr preferRelativeResize="0"/>
          <p:nvPr/>
        </p:nvPicPr>
        <p:blipFill>
          <a:blip r:embed="rId6">
            <a:alphaModFix/>
          </a:blip>
          <a:stretch>
            <a:fillRect/>
          </a:stretch>
        </p:blipFill>
        <p:spPr>
          <a:xfrm>
            <a:off x="2776035" y="3517373"/>
            <a:ext cx="673875" cy="673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5: Choosing a Savings Method.</a:t>
            </a:r>
            <a:endParaRPr/>
          </a:p>
        </p:txBody>
      </p:sp>
      <p:graphicFrame>
        <p:nvGraphicFramePr>
          <p:cNvPr id="367" name="Google Shape;367;p47"/>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400"/>
              </a:tblGrid>
              <a:tr h="5624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what you learned in this module about the types of accounts available to savers, the benefits and tradeoffs of each option, and what to consider when selecting accounts.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533425">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68" name="Google Shape;368;p47"/>
          <p:cNvGraphicFramePr/>
          <p:nvPr/>
        </p:nvGraphicFramePr>
        <p:xfrm>
          <a:off x="576072" y="6272318"/>
          <a:ext cx="3000000" cy="3000000"/>
        </p:xfrm>
        <a:graphic>
          <a:graphicData uri="http://schemas.openxmlformats.org/drawingml/2006/table">
            <a:tbl>
              <a:tblPr>
                <a:noFill/>
                <a:tableStyleId>{644A0594-CF6B-4415-A6E8-AE2BB5292999}</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this topic?</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the differences between various savings methods, including savings accounts, certificates of deposit, and money market accounts.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identify ways government agencies help to protect savers.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list factors you should consider before choosing a savings method.</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69" name="Google Shape;369;p47"/>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8"/>
          <p:cNvSpPr txBox="1"/>
          <p:nvPr>
            <p:ph type="ctrTitle"/>
          </p:nvPr>
        </p:nvSpPr>
        <p:spPr>
          <a:xfrm>
            <a:off x="521208"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Pa</a:t>
            </a:r>
            <a:r>
              <a:rPr lang="en"/>
              <a:t>ying Yourself First</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
              <a:t>Wrap Up</a:t>
            </a:r>
            <a:endParaRPr b="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5</a:t>
            </a:r>
            <a:r>
              <a:rPr lang="en"/>
              <a:t>: Glossary of Key Terms</a:t>
            </a:r>
            <a:endParaRPr/>
          </a:p>
        </p:txBody>
      </p:sp>
      <p:graphicFrame>
        <p:nvGraphicFramePr>
          <p:cNvPr id="380" name="Google Shape;380;p49"/>
          <p:cNvGraphicFramePr/>
          <p:nvPr/>
        </p:nvGraphicFramePr>
        <p:xfrm>
          <a:off x="576075" y="1828806"/>
          <a:ext cx="3000000" cy="3000000"/>
        </p:xfrm>
        <a:graphic>
          <a:graphicData uri="http://schemas.openxmlformats.org/drawingml/2006/table">
            <a:tbl>
              <a:tblPr>
                <a:noFill/>
                <a:tableStyleId>{644A0594-CF6B-4415-A6E8-AE2BB5292999}</a:tableStyleId>
              </a:tblPr>
              <a:tblGrid>
                <a:gridCol w="1199400"/>
                <a:gridCol w="2411900"/>
                <a:gridCol w="3018100"/>
              </a:tblGrid>
              <a:tr h="2971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972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Annual Percentage Yield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effective annual rate of return taking into account the effect of compounding interest; also known as the APY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2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Bonds</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loan given to a corporation or government in exchange for an agreed-upon payment of interest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2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Certificate of Deposit</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certificate issued by a bank to a person depositing money for a specified length of time and interest rate</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2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Compound Interest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Interest that is earned or paid on both the principal and previously earned interest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2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Emergency Savings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that is saved for unexpected costs in the future; also known as “saving for a rainy day”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2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FDIC</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government agency that regulates banks and insures money deposited in regulated institutions; stands for Federal Deposit Insurance Corporation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0"/>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5</a:t>
            </a:r>
            <a:r>
              <a:rPr lang="en"/>
              <a:t>: Glossary of Key Terms</a:t>
            </a:r>
            <a:r>
              <a:rPr lang="en"/>
              <a:t> (continued)</a:t>
            </a:r>
            <a:endParaRPr/>
          </a:p>
          <a:p>
            <a:pPr indent="0" lvl="0" marL="0" rtl="0" algn="l">
              <a:spcBef>
                <a:spcPts val="0"/>
              </a:spcBef>
              <a:spcAft>
                <a:spcPts val="0"/>
              </a:spcAft>
              <a:buNone/>
            </a:pPr>
            <a:r>
              <a:t/>
            </a:r>
            <a:endParaRPr/>
          </a:p>
        </p:txBody>
      </p:sp>
      <p:graphicFrame>
        <p:nvGraphicFramePr>
          <p:cNvPr id="386" name="Google Shape;386;p50"/>
          <p:cNvGraphicFramePr/>
          <p:nvPr/>
        </p:nvGraphicFramePr>
        <p:xfrm>
          <a:off x="576075" y="1828806"/>
          <a:ext cx="3000000" cy="3000000"/>
        </p:xfrm>
        <a:graphic>
          <a:graphicData uri="http://schemas.openxmlformats.org/drawingml/2006/table">
            <a:tbl>
              <a:tblPr>
                <a:noFill/>
                <a:tableStyleId>{644A0594-CF6B-4415-A6E8-AE2BB5292999}</a:tableStyleId>
              </a:tblPr>
              <a:tblGrid>
                <a:gridCol w="1199400"/>
                <a:gridCol w="2411900"/>
                <a:gridCol w="3018100"/>
              </a:tblGrid>
              <a:tr h="3963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512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Inflation</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general increase in the price of goods and services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Interest</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paid at a specified rate for money that is borrowed, deposited in a bank, or owed to a lender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Interest Rate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of interest being paid or charged; generally expressed as a percent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IRA</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Traditional and Roth IRA accounts offer specific tax advantages for individuals saving for retirement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5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NCUA</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government agency that regulates credit unions and insures money deposited in regulated institutions; stands for National Credit Union Administration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Opportunity Cost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next best thing that is given up when a choice is made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Principal</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sum of money originally invested or borrowed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Real Return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real return on a financial asset is lower than its nominal return because of inflation</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5: Glossary of Key Terms (continued)</a:t>
            </a:r>
            <a:endParaRPr/>
          </a:p>
          <a:p>
            <a:pPr indent="0" lvl="0" marL="0" rtl="0" algn="l">
              <a:spcBef>
                <a:spcPts val="0"/>
              </a:spcBef>
              <a:spcAft>
                <a:spcPts val="0"/>
              </a:spcAft>
              <a:buNone/>
            </a:pPr>
            <a:r>
              <a:t/>
            </a:r>
            <a:endParaRPr/>
          </a:p>
        </p:txBody>
      </p:sp>
      <p:graphicFrame>
        <p:nvGraphicFramePr>
          <p:cNvPr id="392" name="Google Shape;392;p51"/>
          <p:cNvGraphicFramePr/>
          <p:nvPr/>
        </p:nvGraphicFramePr>
        <p:xfrm>
          <a:off x="576075" y="1828806"/>
          <a:ext cx="3000000" cy="3000000"/>
        </p:xfrm>
        <a:graphic>
          <a:graphicData uri="http://schemas.openxmlformats.org/drawingml/2006/table">
            <a:tbl>
              <a:tblPr>
                <a:noFill/>
                <a:tableStyleId>{644A0594-CF6B-4415-A6E8-AE2BB5292999}</a:tableStyleId>
              </a:tblPr>
              <a:tblGrid>
                <a:gridCol w="1199400"/>
                <a:gridCol w="2411900"/>
                <a:gridCol w="3018100"/>
              </a:tblGrid>
              <a:tr h="3963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Rule of 72</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simplified formula in which 72 is divided by the expected rate of return to give the number of years it will take an amount of money to double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Savings Account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account with a financial institution that typically pays interest in exchange for limited withdrawals and a minimum account balance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Savings Goal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reason a person saves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Savings Plan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plan used to reach a savings goal; involves determining the cost of the savings goal and how much time the person has to save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Simple Interest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Interest that is earned or paid on the principal only; calculated using the formula I = prt</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512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Stock</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An ownership share in a company that you can sell later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5</a:t>
            </a:r>
            <a:r>
              <a:rPr lang="en"/>
              <a:t>: Personal Action Plan</a:t>
            </a:r>
            <a:endParaRPr/>
          </a:p>
        </p:txBody>
      </p:sp>
      <p:graphicFrame>
        <p:nvGraphicFramePr>
          <p:cNvPr id="398" name="Google Shape;398;p52"/>
          <p:cNvGraphicFramePr/>
          <p:nvPr/>
        </p:nvGraphicFramePr>
        <p:xfrm>
          <a:off x="576075" y="1828806"/>
          <a:ext cx="3000000" cy="3000000"/>
        </p:xfrm>
        <a:graphic>
          <a:graphicData uri="http://schemas.openxmlformats.org/drawingml/2006/table">
            <a:tbl>
              <a:tblPr>
                <a:noFill/>
                <a:tableStyleId>{644A0594-CF6B-4415-A6E8-AE2BB5292999}</a:tableStyleId>
              </a:tblPr>
              <a:tblGrid>
                <a:gridCol w="3990600"/>
                <a:gridCol w="879575"/>
                <a:gridCol w="879575"/>
                <a:gridCol w="879575"/>
              </a:tblGrid>
              <a:tr h="706725">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Consider each of the topics addressed in this unit. Which actions will you take to </a:t>
                      </a:r>
                      <a:r>
                        <a:rPr b="1" lang="en">
                          <a:solidFill>
                            <a:schemeClr val="lt1"/>
                          </a:solidFill>
                          <a:latin typeface="Calibri"/>
                          <a:ea typeface="Calibri"/>
                          <a:cs typeface="Calibri"/>
                          <a:sym typeface="Calibri"/>
                        </a:rPr>
                        <a:t>pay</a:t>
                      </a:r>
                      <a:r>
                        <a:rPr b="1" lang="en">
                          <a:solidFill>
                            <a:schemeClr val="lt1"/>
                          </a:solidFill>
                          <a:latin typeface="Calibri"/>
                          <a:ea typeface="Calibri"/>
                          <a:cs typeface="Calibri"/>
                          <a:sym typeface="Calibri"/>
                        </a:rPr>
                        <a:t> yourself first?</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set short-term savings goals for myself.</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established several long-term savings goals.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create a plan for reaching my savings goals.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explore ways to earn interest on my savings.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open a savings account and deposit money into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compare interest rates for different savings accounts or other ways to save.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99" name="Google Shape;399;p52"/>
          <p:cNvGraphicFramePr/>
          <p:nvPr/>
        </p:nvGraphicFramePr>
        <p:xfrm>
          <a:off x="576072" y="6170800"/>
          <a:ext cx="3000000" cy="3000000"/>
        </p:xfrm>
        <a:graphic>
          <a:graphicData uri="http://schemas.openxmlformats.org/drawingml/2006/table">
            <a:tbl>
              <a:tblPr>
                <a:noFill/>
                <a:tableStyleId>{644A0594-CF6B-4415-A6E8-AE2BB5292999}</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553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5</a:t>
            </a:r>
            <a:r>
              <a:rPr lang="en"/>
              <a:t>: Continuing the Conversation at Home</a:t>
            </a:r>
            <a:endParaRPr/>
          </a:p>
        </p:txBody>
      </p:sp>
      <p:sp>
        <p:nvSpPr>
          <p:cNvPr id="405" name="Google Shape;405;p53"/>
          <p:cNvSpPr txBox="1"/>
          <p:nvPr>
            <p:ph idx="1" type="body"/>
          </p:nvPr>
        </p:nvSpPr>
        <p:spPr>
          <a:xfrm>
            <a:off x="576075" y="1828800"/>
            <a:ext cx="6629400" cy="1047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solidFill>
                  <a:schemeClr val="dk1"/>
                </a:solidFill>
              </a:rPr>
              <a:t>Families often approach conversations about money very differently. Some might welcome them, while others avoid the topic as much as possible. Review the conversation starters below. With whom could you have each conversation? How might you approach the conversations?</a:t>
            </a:r>
            <a:endParaRPr b="1">
              <a:solidFill>
                <a:schemeClr val="dk1"/>
              </a:solidFill>
            </a:endParaRPr>
          </a:p>
        </p:txBody>
      </p:sp>
      <p:graphicFrame>
        <p:nvGraphicFramePr>
          <p:cNvPr id="406" name="Google Shape;406;p53"/>
          <p:cNvGraphicFramePr/>
          <p:nvPr/>
        </p:nvGraphicFramePr>
        <p:xfrm>
          <a:off x="576083" y="3076512"/>
          <a:ext cx="3000000" cy="3000000"/>
        </p:xfrm>
        <a:graphic>
          <a:graphicData uri="http://schemas.openxmlformats.org/drawingml/2006/table">
            <a:tbl>
              <a:tblPr>
                <a:noFill/>
                <a:tableStyleId>{644A0594-CF6B-4415-A6E8-AE2BB5292999}</a:tableStyleId>
              </a:tblPr>
              <a:tblGrid>
                <a:gridCol w="4350900"/>
                <a:gridCol w="2278500"/>
              </a:tblGrid>
              <a:tr h="35740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649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Savings Goals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savings goals did you have when you were my age?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a:t>
                      </a:r>
                      <a:r>
                        <a:rPr lang="en" sz="1200">
                          <a:solidFill>
                            <a:schemeClr val="dk1"/>
                          </a:solidFill>
                          <a:latin typeface="Calibri"/>
                          <a:ea typeface="Calibri"/>
                          <a:cs typeface="Calibri"/>
                          <a:sym typeface="Calibri"/>
                        </a:rPr>
                        <a:t>hat savings goals do you have now?</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strategies do you use to reach your goals?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have any regrets about saving money, like wishing you’d started saving earlier or more?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feel like you are on track to reach your savings goals?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savings goals do you think I should consider?</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8248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Money to Save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tips do you have for finding money to save?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 you encourage yourself to save money when you’d rather use it now?</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154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Earning Interest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save money in an account that earns interest?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know how much interest your money is earning now?</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 you feel about taking more risk with your savings in hopes of earning a greater rate of return?</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4846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Ways to Save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financial institution(s) do you use for saving money?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Where do you think I should save my money?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When do you think I should set up a savings account and where?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Can you help me to compare financial institutions and accounts to make sure I get the best possible interest rates and avoid paying unnecessary fees?</a:t>
                      </a:r>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5</a:t>
            </a:r>
            <a:r>
              <a:rPr lang="en"/>
              <a:t>: Dig Deeper</a:t>
            </a:r>
            <a:endParaRPr/>
          </a:p>
        </p:txBody>
      </p:sp>
      <p:sp>
        <p:nvSpPr>
          <p:cNvPr id="412" name="Google Shape;412;p54"/>
          <p:cNvSpPr txBox="1"/>
          <p:nvPr>
            <p:ph idx="1" type="body"/>
          </p:nvPr>
        </p:nvSpPr>
        <p:spPr>
          <a:xfrm>
            <a:off x="576075" y="1828800"/>
            <a:ext cx="6629400" cy="615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Interested in learning more about the topics covered in this unit? Consider exploring one or more of the following questions.</a:t>
            </a:r>
            <a:endParaRPr b="1"/>
          </a:p>
        </p:txBody>
      </p:sp>
      <p:graphicFrame>
        <p:nvGraphicFramePr>
          <p:cNvPr id="413" name="Google Shape;413;p54"/>
          <p:cNvGraphicFramePr/>
          <p:nvPr/>
        </p:nvGraphicFramePr>
        <p:xfrm>
          <a:off x="576083" y="2443687"/>
          <a:ext cx="3000000" cy="3000000"/>
        </p:xfrm>
        <a:graphic>
          <a:graphicData uri="http://schemas.openxmlformats.org/drawingml/2006/table">
            <a:tbl>
              <a:tblPr>
                <a:noFill/>
                <a:tableStyleId>{644A0594-CF6B-4415-A6E8-AE2BB5292999}</a:tableStyleId>
              </a:tblPr>
              <a:tblGrid>
                <a:gridCol w="4350925"/>
                <a:gridCol w="2278475"/>
              </a:tblGrid>
              <a:tr h="33555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8006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Savings Goals</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savings goals are appropriate for someone my age?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apps or other tools are available to help track progress towards a savings goal?</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much would I need to save in order to achieve some of my goals?</a:t>
                      </a:r>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3939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Money to Save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opportunities are there in my community for me to earn more money and increase my ability to save?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I track my spending and establish a budget in order to find money to save?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apps could I use to encourage me to save?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3939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Earning Interest</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causes interest rates to go up and down?</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much interest are accounts at banks and credit unions earning now?</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makes some savings accounts “high yield?”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Why do some financial institutions pay more in interest than others?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promotional interest rates and what should I understand about them?</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2390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Ways to Save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the age limits for savings accounts, certificates of deposits, and money market accounts at financial institutions near me? What about at ones that are online-only?</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does the amount I deposit in an account influence the interest rate </a:t>
                      </a:r>
                      <a:r>
                        <a:rPr lang="en" sz="1200">
                          <a:solidFill>
                            <a:schemeClr val="dk1"/>
                          </a:solidFill>
                          <a:latin typeface="Calibri"/>
                          <a:ea typeface="Calibri"/>
                          <a:cs typeface="Calibri"/>
                          <a:sym typeface="Calibri"/>
                        </a:rPr>
                        <a:t>I</a:t>
                      </a:r>
                      <a:r>
                        <a:rPr lang="en" sz="1200">
                          <a:solidFill>
                            <a:schemeClr val="dk1"/>
                          </a:solidFill>
                          <a:latin typeface="Calibri"/>
                          <a:ea typeface="Calibri"/>
                          <a:cs typeface="Calibri"/>
                          <a:sym typeface="Calibri"/>
                        </a:rPr>
                        <a:t> might earn?</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6031300" y="3112925"/>
            <a:ext cx="1059750" cy="836200"/>
          </a:xfrm>
          <a:prstGeom prst="rect">
            <a:avLst/>
          </a:prstGeom>
          <a:noFill/>
          <a:ln>
            <a:noFill/>
          </a:ln>
        </p:spPr>
      </p:pic>
      <p:graphicFrame>
        <p:nvGraphicFramePr>
          <p:cNvPr id="111" name="Google Shape;111;p19"/>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375"/>
              </a:tblGrid>
              <a:tr h="3200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a decision you have made about money and later regretted. What was the decision about? What made you regret it later? What might have been the outcome if you’d made a different decision?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69880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2" name="Google Shape;112;p19"/>
          <p:cNvGraphicFramePr/>
          <p:nvPr/>
        </p:nvGraphicFramePr>
        <p:xfrm>
          <a:off x="576063" y="4316136"/>
          <a:ext cx="3000000" cy="3000000"/>
        </p:xfrm>
        <a:graphic>
          <a:graphicData uri="http://schemas.openxmlformats.org/drawingml/2006/table">
            <a:tbl>
              <a:tblPr>
                <a:noFill/>
                <a:tableStyleId>{644A0594-CF6B-4415-A6E8-AE2BB5292999}</a:tableStyleId>
              </a:tblPr>
              <a:tblGrid>
                <a:gridCol w="2209775"/>
                <a:gridCol w="2209775"/>
                <a:gridCol w="2209775"/>
              </a:tblGrid>
              <a:tr h="19967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Complete the table with information about opportunity costs.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3162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Define the term</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Give an example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How does it apply to savings?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52050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13" name="Google Shape;113;p1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4"/>
              </a:rPr>
              <a:t>Deciding to Save Money</a:t>
            </a:r>
            <a:r>
              <a:rPr lang="en"/>
              <a:t> self-paced module.</a:t>
            </a:r>
            <a:endParaRPr/>
          </a:p>
        </p:txBody>
      </p:sp>
      <p:graphicFrame>
        <p:nvGraphicFramePr>
          <p:cNvPr id="114" name="Google Shape;114;p19"/>
          <p:cNvGraphicFramePr/>
          <p:nvPr/>
        </p:nvGraphicFramePr>
        <p:xfrm>
          <a:off x="576072" y="7123530"/>
          <a:ext cx="3000000" cy="3000000"/>
        </p:xfrm>
        <a:graphic>
          <a:graphicData uri="http://schemas.openxmlformats.org/drawingml/2006/table">
            <a:tbl>
              <a:tblPr>
                <a:noFill/>
                <a:tableStyleId>{644A0594-CF6B-4415-A6E8-AE2BB5292999}</a:tableStyleId>
              </a:tblPr>
              <a:tblGrid>
                <a:gridCol w="4151775"/>
              </a:tblGrid>
              <a:tr h="60957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Why might picturing yourself at a future age help you save?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7540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15" name="Google Shape;115;p19"/>
          <p:cNvSpPr txBox="1"/>
          <p:nvPr/>
        </p:nvSpPr>
        <p:spPr>
          <a:xfrm>
            <a:off x="4995625" y="7123525"/>
            <a:ext cx="2209800" cy="2363700"/>
          </a:xfrm>
          <a:prstGeom prst="rect">
            <a:avLst/>
          </a:prstGeom>
          <a:solidFill>
            <a:schemeClr val="accent5"/>
          </a:solidFill>
          <a:ln>
            <a:noFill/>
          </a:ln>
        </p:spPr>
        <p:txBody>
          <a:bodyPr anchorCtr="0" anchor="ctr" bIns="91425" lIns="365750" spcFirstLastPara="1" rIns="365750" wrap="square" tIns="91425">
            <a:noAutofit/>
          </a:bodyPr>
          <a:lstStyle/>
          <a:p>
            <a:pPr indent="0" lvl="0" marL="0" rtl="0" algn="ctr">
              <a:spcBef>
                <a:spcPts val="0"/>
              </a:spcBef>
              <a:spcAft>
                <a:spcPts val="0"/>
              </a:spcAft>
              <a:buNone/>
            </a:pPr>
            <a:r>
              <a:rPr i="1" lang="en" sz="1200">
                <a:latin typeface="Calibri"/>
                <a:ea typeface="Calibri"/>
                <a:cs typeface="Calibri"/>
                <a:sym typeface="Calibri"/>
              </a:rPr>
              <a:t>Optional: </a:t>
            </a:r>
            <a:br>
              <a:rPr i="1" lang="en" sz="1200">
                <a:latin typeface="Calibri"/>
                <a:ea typeface="Calibri"/>
                <a:cs typeface="Calibri"/>
                <a:sym typeface="Calibri"/>
              </a:rPr>
            </a:br>
            <a:r>
              <a:rPr i="1" lang="en" sz="1200">
                <a:latin typeface="Calibri"/>
                <a:ea typeface="Calibri"/>
                <a:cs typeface="Calibri"/>
                <a:sym typeface="Calibri"/>
              </a:rPr>
              <a:t>Use</a:t>
            </a:r>
            <a:r>
              <a:rPr i="1" lang="en" sz="1200">
                <a:latin typeface="Calibri"/>
                <a:ea typeface="Calibri"/>
                <a:cs typeface="Calibri"/>
                <a:sym typeface="Calibri"/>
              </a:rPr>
              <a:t> an app or filter to age yourself. Insert the image here.</a:t>
            </a:r>
            <a:endParaRPr i="1" sz="1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0"/>
          <p:cNvPicPr preferRelativeResize="0"/>
          <p:nvPr/>
        </p:nvPicPr>
        <p:blipFill>
          <a:blip r:embed="rId3">
            <a:alphaModFix/>
          </a:blip>
          <a:stretch>
            <a:fillRect/>
          </a:stretch>
        </p:blipFill>
        <p:spPr>
          <a:xfrm>
            <a:off x="2521875" y="4667590"/>
            <a:ext cx="1211925" cy="867925"/>
          </a:xfrm>
          <a:prstGeom prst="rect">
            <a:avLst/>
          </a:prstGeom>
          <a:noFill/>
          <a:ln>
            <a:noFill/>
          </a:ln>
        </p:spPr>
      </p:pic>
      <p:pic>
        <p:nvPicPr>
          <p:cNvPr id="121" name="Google Shape;121;p20"/>
          <p:cNvPicPr preferRelativeResize="0"/>
          <p:nvPr/>
        </p:nvPicPr>
        <p:blipFill>
          <a:blip r:embed="rId4">
            <a:alphaModFix/>
          </a:blip>
          <a:stretch>
            <a:fillRect/>
          </a:stretch>
        </p:blipFill>
        <p:spPr>
          <a:xfrm>
            <a:off x="2521875" y="5858042"/>
            <a:ext cx="1211925" cy="755423"/>
          </a:xfrm>
          <a:prstGeom prst="rect">
            <a:avLst/>
          </a:prstGeom>
          <a:noFill/>
          <a:ln>
            <a:noFill/>
          </a:ln>
        </p:spPr>
      </p:pic>
      <p:pic>
        <p:nvPicPr>
          <p:cNvPr id="122" name="Google Shape;122;p20"/>
          <p:cNvPicPr preferRelativeResize="0"/>
          <p:nvPr/>
        </p:nvPicPr>
        <p:blipFill>
          <a:blip r:embed="rId5">
            <a:alphaModFix/>
          </a:blip>
          <a:stretch>
            <a:fillRect/>
          </a:stretch>
        </p:blipFill>
        <p:spPr>
          <a:xfrm>
            <a:off x="2521875" y="6990009"/>
            <a:ext cx="1211926" cy="701401"/>
          </a:xfrm>
          <a:prstGeom prst="rect">
            <a:avLst/>
          </a:prstGeom>
          <a:noFill/>
          <a:ln>
            <a:noFill/>
          </a:ln>
        </p:spPr>
      </p:pic>
      <p:pic>
        <p:nvPicPr>
          <p:cNvPr id="123" name="Google Shape;123;p20"/>
          <p:cNvPicPr preferRelativeResize="0"/>
          <p:nvPr/>
        </p:nvPicPr>
        <p:blipFill>
          <a:blip r:embed="rId6">
            <a:alphaModFix/>
          </a:blip>
          <a:stretch>
            <a:fillRect/>
          </a:stretch>
        </p:blipFill>
        <p:spPr>
          <a:xfrm>
            <a:off x="2521875" y="8028677"/>
            <a:ext cx="1211925" cy="816888"/>
          </a:xfrm>
          <a:prstGeom prst="rect">
            <a:avLst/>
          </a:prstGeom>
          <a:noFill/>
          <a:ln>
            <a:noFill/>
          </a:ln>
        </p:spPr>
      </p:pic>
      <p:sp>
        <p:nvSpPr>
          <p:cNvPr id="124" name="Google Shape;124;p2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7"/>
              </a:rPr>
              <a:t>Deciding to Save Money</a:t>
            </a:r>
            <a:r>
              <a:rPr lang="en"/>
              <a:t> self-paced module.</a:t>
            </a:r>
            <a:endParaRPr/>
          </a:p>
        </p:txBody>
      </p:sp>
      <p:graphicFrame>
        <p:nvGraphicFramePr>
          <p:cNvPr id="125" name="Google Shape;125;p20"/>
          <p:cNvGraphicFramePr/>
          <p:nvPr/>
        </p:nvGraphicFramePr>
        <p:xfrm>
          <a:off x="576072" y="3604200"/>
          <a:ext cx="3000000" cy="3000000"/>
        </p:xfrm>
        <a:graphic>
          <a:graphicData uri="http://schemas.openxmlformats.org/drawingml/2006/table">
            <a:tbl>
              <a:tblPr>
                <a:noFill/>
                <a:tableStyleId>{644A0594-CF6B-4415-A6E8-AE2BB5292999}</a:tableStyleId>
              </a:tblPr>
              <a:tblGrid>
                <a:gridCol w="3310125"/>
                <a:gridCol w="3319275"/>
              </a:tblGrid>
              <a:tr h="2730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is the effect of each action? What effects can you think of that aren’t mentioned in the module?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r>
              <a:tr h="1280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Cause</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Effect</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0779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Not putting money in an emergency fund</a:t>
                      </a:r>
                      <a:endParaRPr b="1">
                        <a:solidFill>
                          <a:schemeClr val="dk1"/>
                        </a:solidFill>
                        <a:latin typeface="Calibri"/>
                        <a:ea typeface="Calibri"/>
                        <a:cs typeface="Calibri"/>
                        <a:sym typeface="Calibri"/>
                      </a:endParaRPr>
                    </a:p>
                  </a:txBody>
                  <a:tcPr marT="91425" marB="91425" marR="17373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79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Buying a large item on credit</a:t>
                      </a:r>
                      <a:endParaRPr b="1">
                        <a:solidFill>
                          <a:schemeClr val="dk1"/>
                        </a:solidFill>
                        <a:latin typeface="Calibri"/>
                        <a:ea typeface="Calibri"/>
                        <a:cs typeface="Calibri"/>
                        <a:sym typeface="Calibri"/>
                      </a:endParaRPr>
                    </a:p>
                  </a:txBody>
                  <a:tcPr marT="91425" marB="91425" marR="17373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79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Waiting to save for retirement</a:t>
                      </a:r>
                      <a:endParaRPr b="1">
                        <a:solidFill>
                          <a:schemeClr val="dk1"/>
                        </a:solidFill>
                        <a:latin typeface="Calibri"/>
                        <a:ea typeface="Calibri"/>
                        <a:cs typeface="Calibri"/>
                        <a:sym typeface="Calibri"/>
                      </a:endParaRPr>
                    </a:p>
                  </a:txBody>
                  <a:tcPr marT="91425" marB="91425" marR="17373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79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Wishing you’d saved more</a:t>
                      </a:r>
                      <a:endParaRPr b="1">
                        <a:solidFill>
                          <a:schemeClr val="dk1"/>
                        </a:solidFill>
                        <a:latin typeface="Calibri"/>
                        <a:ea typeface="Calibri"/>
                        <a:cs typeface="Calibri"/>
                        <a:sym typeface="Calibri"/>
                      </a:endParaRPr>
                    </a:p>
                  </a:txBody>
                  <a:tcPr marT="91425" marB="91425" marR="1737350"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26" name="Google Shape;126;p20"/>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400"/>
              </a:tblGrid>
              <a:tr h="3200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Name three strategies for reminding yourself of a savings goal.</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4590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590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590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Deciding to Save Money</a:t>
            </a:r>
            <a:r>
              <a:rPr lang="en"/>
              <a:t> self-paced module.</a:t>
            </a:r>
            <a:endParaRPr/>
          </a:p>
        </p:txBody>
      </p:sp>
      <p:graphicFrame>
        <p:nvGraphicFramePr>
          <p:cNvPr id="132" name="Google Shape;132;p21"/>
          <p:cNvGraphicFramePr/>
          <p:nvPr/>
        </p:nvGraphicFramePr>
        <p:xfrm>
          <a:off x="575972" y="1508760"/>
          <a:ext cx="3000000" cy="3000000"/>
        </p:xfrm>
        <a:graphic>
          <a:graphicData uri="http://schemas.openxmlformats.org/drawingml/2006/table">
            <a:tbl>
              <a:tblPr>
                <a:noFill/>
                <a:tableStyleId>{644A0594-CF6B-4415-A6E8-AE2BB5292999}</a:tableStyleId>
              </a:tblPr>
              <a:tblGrid>
                <a:gridCol w="6629400"/>
              </a:tblGrid>
              <a:tr h="3758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five ways your thoughts on saving for retirement might change over time?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r>
              <a:tr h="4495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95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95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95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95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33" name="Google Shape;133;p21"/>
          <p:cNvGraphicFramePr/>
          <p:nvPr/>
        </p:nvGraphicFramePr>
        <p:xfrm>
          <a:off x="571497" y="4477747"/>
          <a:ext cx="3000000" cy="3000000"/>
        </p:xfrm>
        <a:graphic>
          <a:graphicData uri="http://schemas.openxmlformats.org/drawingml/2006/table">
            <a:tbl>
              <a:tblPr>
                <a:noFill/>
                <a:tableStyleId>{644A0594-CF6B-4415-A6E8-AE2BB5292999}</a:tableStyleId>
              </a:tblPr>
              <a:tblGrid>
                <a:gridCol w="3314700"/>
                <a:gridCol w="3314700"/>
              </a:tblGrid>
              <a:tr h="1897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List four advantages of starting to save at an early age.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solidFill>
                  </a:tcPr>
                </a:tc>
                <a:tc hMerge="1"/>
              </a:tr>
              <a:tr h="1265375">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95375">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134" name="Google Shape;134;p21"/>
          <p:cNvPicPr preferRelativeResize="0"/>
          <p:nvPr/>
        </p:nvPicPr>
        <p:blipFill>
          <a:blip r:embed="rId4">
            <a:alphaModFix/>
          </a:blip>
          <a:stretch>
            <a:fillRect/>
          </a:stretch>
        </p:blipFill>
        <p:spPr>
          <a:xfrm>
            <a:off x="5273601" y="7859600"/>
            <a:ext cx="1931873" cy="1562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Growing Your Money</a:t>
            </a:r>
            <a:endParaRPr/>
          </a:p>
        </p:txBody>
      </p:sp>
      <p:sp>
        <p:nvSpPr>
          <p:cNvPr id="140" name="Google Shape;140;p2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Deciding to Save Money</a:t>
            </a:r>
            <a:r>
              <a:rPr lang="en"/>
              <a:t> self-paced module.</a:t>
            </a:r>
            <a:endParaRPr/>
          </a:p>
        </p:txBody>
      </p:sp>
      <p:sp>
        <p:nvSpPr>
          <p:cNvPr id="141" name="Google Shape;141;p22"/>
          <p:cNvSpPr txBox="1"/>
          <p:nvPr/>
        </p:nvSpPr>
        <p:spPr>
          <a:xfrm>
            <a:off x="576075" y="1828800"/>
            <a:ext cx="21351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 </a:t>
            </a:r>
            <a:r>
              <a:rPr lang="en">
                <a:latin typeface="Calibri"/>
                <a:ea typeface="Calibri"/>
                <a:cs typeface="Calibri"/>
                <a:sym typeface="Calibri"/>
              </a:rPr>
              <a:t>or the QR code to the right to play the video from the module. Pause as needed to complete the graphic organizer below.</a:t>
            </a:r>
            <a:endParaRPr>
              <a:latin typeface="Calibri"/>
              <a:ea typeface="Calibri"/>
              <a:cs typeface="Calibri"/>
              <a:sym typeface="Calibri"/>
            </a:endParaRPr>
          </a:p>
        </p:txBody>
      </p:sp>
      <p:pic>
        <p:nvPicPr>
          <p:cNvPr id="142" name="Google Shape;142;p22">
            <a:hlinkClick r:id="rId5"/>
          </p:cNvPr>
          <p:cNvPicPr preferRelativeResize="0"/>
          <p:nvPr/>
        </p:nvPicPr>
        <p:blipFill>
          <a:blip r:embed="rId6">
            <a:alphaModFix/>
          </a:blip>
          <a:stretch>
            <a:fillRect/>
          </a:stretch>
        </p:blipFill>
        <p:spPr>
          <a:xfrm>
            <a:off x="6413335" y="9690525"/>
            <a:ext cx="792140" cy="274200"/>
          </a:xfrm>
          <a:prstGeom prst="rect">
            <a:avLst/>
          </a:prstGeom>
          <a:noFill/>
          <a:ln>
            <a:noFill/>
          </a:ln>
        </p:spPr>
      </p:pic>
      <p:pic>
        <p:nvPicPr>
          <p:cNvPr id="143" name="Google Shape;143;p22">
            <a:hlinkClick r:id="rId7"/>
          </p:cNvPr>
          <p:cNvPicPr preferRelativeResize="0"/>
          <p:nvPr/>
        </p:nvPicPr>
        <p:blipFill rotWithShape="1">
          <a:blip r:embed="rId8">
            <a:alphaModFix/>
          </a:blip>
          <a:srcRect b="1427" l="0" r="0" t="1437"/>
          <a:stretch/>
        </p:blipFill>
        <p:spPr>
          <a:xfrm>
            <a:off x="2858275" y="1828796"/>
            <a:ext cx="2647911" cy="1449730"/>
          </a:xfrm>
          <a:prstGeom prst="rect">
            <a:avLst/>
          </a:prstGeom>
          <a:noFill/>
          <a:ln>
            <a:noFill/>
          </a:ln>
        </p:spPr>
      </p:pic>
      <p:pic>
        <p:nvPicPr>
          <p:cNvPr id="144" name="Google Shape;144;p22"/>
          <p:cNvPicPr preferRelativeResize="0"/>
          <p:nvPr/>
        </p:nvPicPr>
        <p:blipFill rotWithShape="1">
          <a:blip r:embed="rId9">
            <a:alphaModFix/>
          </a:blip>
          <a:srcRect b="0" l="0" r="0" t="0"/>
          <a:stretch/>
        </p:blipFill>
        <p:spPr>
          <a:xfrm>
            <a:off x="5757375" y="1828796"/>
            <a:ext cx="1448101" cy="1448101"/>
          </a:xfrm>
          <a:prstGeom prst="rect">
            <a:avLst/>
          </a:prstGeom>
          <a:noFill/>
          <a:ln>
            <a:noFill/>
          </a:ln>
        </p:spPr>
      </p:pic>
      <p:graphicFrame>
        <p:nvGraphicFramePr>
          <p:cNvPr id="145" name="Google Shape;145;p22"/>
          <p:cNvGraphicFramePr/>
          <p:nvPr/>
        </p:nvGraphicFramePr>
        <p:xfrm>
          <a:off x="576075" y="3795048"/>
          <a:ext cx="3000000" cy="3000000"/>
        </p:xfrm>
        <a:graphic>
          <a:graphicData uri="http://schemas.openxmlformats.org/drawingml/2006/table">
            <a:tbl>
              <a:tblPr>
                <a:noFill/>
                <a:tableStyleId>{644A0594-CF6B-4415-A6E8-AE2BB5292999}</a:tableStyleId>
              </a:tblPr>
              <a:tblGrid>
                <a:gridCol w="2364250"/>
                <a:gridCol w="2031050"/>
                <a:gridCol w="2234100"/>
              </a:tblGrid>
              <a:tr h="540425">
                <a:tc gridSpan="3">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three interesting facts about the topic.</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10568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146" name="Google Shape;146;p22"/>
          <p:cNvGraphicFramePr/>
          <p:nvPr/>
        </p:nvGraphicFramePr>
        <p:xfrm>
          <a:off x="576075" y="5685748"/>
          <a:ext cx="3000000" cy="3000000"/>
        </p:xfrm>
        <a:graphic>
          <a:graphicData uri="http://schemas.openxmlformats.org/drawingml/2006/table">
            <a:tbl>
              <a:tblPr>
                <a:noFill/>
                <a:tableStyleId>{644A0594-CF6B-4415-A6E8-AE2BB5292999}</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Share two reasons the information in the video is important.</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0410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147" name="Google Shape;147;p22"/>
          <p:cNvGraphicFramePr/>
          <p:nvPr/>
        </p:nvGraphicFramePr>
        <p:xfrm>
          <a:off x="576075" y="7560698"/>
          <a:ext cx="3000000" cy="3000000"/>
        </p:xfrm>
        <a:graphic>
          <a:graphicData uri="http://schemas.openxmlformats.org/drawingml/2006/table">
            <a:tbl>
              <a:tblPr>
                <a:noFill/>
                <a:tableStyleId>{644A0594-CF6B-4415-A6E8-AE2BB5292999}</a:tableStyleId>
              </a:tblPr>
              <a:tblGrid>
                <a:gridCol w="3291850"/>
                <a:gridCol w="3337550"/>
              </a:tblGrid>
              <a:tr h="540425">
                <a:tc gridSpan="2">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Write a one-sentence summary of what you learned.</a:t>
                      </a:r>
                      <a:endParaRPr b="1">
                        <a:solidFill>
                          <a:srgbClr val="FFFFFF"/>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915900">
                <a:tc gridSpan="2">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1: Preparing for Work.</a:t>
            </a:r>
            <a:endParaRPr/>
          </a:p>
        </p:txBody>
      </p:sp>
      <p:graphicFrame>
        <p:nvGraphicFramePr>
          <p:cNvPr id="153" name="Google Shape;153;p23"/>
          <p:cNvGraphicFramePr/>
          <p:nvPr/>
        </p:nvGraphicFramePr>
        <p:xfrm>
          <a:off x="576072" y="1508760"/>
          <a:ext cx="3000000" cy="3000000"/>
        </p:xfrm>
        <a:graphic>
          <a:graphicData uri="http://schemas.openxmlformats.org/drawingml/2006/table">
            <a:tbl>
              <a:tblPr>
                <a:noFill/>
                <a:tableStyleId>{644A0594-CF6B-4415-A6E8-AE2BB5292999}</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your personal thoughts on saving money? Do you already put money aside for the future? Is that hard to do? Explain where you stand now when it comes to saving and whether this is something you want to change.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2875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54" name="Google Shape;154;p23"/>
          <p:cNvGraphicFramePr/>
          <p:nvPr/>
        </p:nvGraphicFramePr>
        <p:xfrm>
          <a:off x="576072" y="6058943"/>
          <a:ext cx="3000000" cy="3000000"/>
        </p:xfrm>
        <a:graphic>
          <a:graphicData uri="http://schemas.openxmlformats.org/drawingml/2006/table">
            <a:tbl>
              <a:tblPr>
                <a:noFill/>
                <a:tableStyleId>{644A0594-CF6B-4415-A6E8-AE2BB5292999}</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one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identify the opportunity cost of a choice or decision I have made.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cite common reasons people put off saving for retirement and the potential consequences of waiting to save.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the impact inflation can have on my savings.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55" name="Google Shape;155;p23"/>
          <p:cNvPicPr preferRelativeResize="0"/>
          <p:nvPr/>
        </p:nvPicPr>
        <p:blipFill>
          <a:blip r:embed="rId3">
            <a:alphaModFix/>
          </a:blip>
          <a:stretch>
            <a:fillRect/>
          </a:stretch>
        </p:blipFill>
        <p:spPr>
          <a:xfrm>
            <a:off x="576075" y="5049050"/>
            <a:ext cx="3486014" cy="89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Future Spending</a:t>
            </a:r>
            <a:endParaRPr/>
          </a:p>
        </p:txBody>
      </p:sp>
      <p:sp>
        <p:nvSpPr>
          <p:cNvPr id="161" name="Google Shape;161;p2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What will your life look like 5, 25, and 50 years from now? Complete the table with information for each timeframe.</a:t>
            </a:r>
            <a:endParaRPr/>
          </a:p>
        </p:txBody>
      </p:sp>
      <p:sp>
        <p:nvSpPr>
          <p:cNvPr id="162" name="Google Shape;162;p2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b="1" lang="en"/>
              <a:t>Spend Now or Spend Later?</a:t>
            </a:r>
            <a:r>
              <a:rPr lang="en"/>
              <a:t> classroom activity.</a:t>
            </a:r>
            <a:endParaRPr/>
          </a:p>
        </p:txBody>
      </p:sp>
      <p:graphicFrame>
        <p:nvGraphicFramePr>
          <p:cNvPr id="163" name="Google Shape;163;p24"/>
          <p:cNvGraphicFramePr/>
          <p:nvPr/>
        </p:nvGraphicFramePr>
        <p:xfrm>
          <a:off x="576247" y="2445718"/>
          <a:ext cx="3000000" cy="3000000"/>
        </p:xfrm>
        <a:graphic>
          <a:graphicData uri="http://schemas.openxmlformats.org/drawingml/2006/table">
            <a:tbl>
              <a:tblPr>
                <a:noFill/>
                <a:tableStyleId>{644A0594-CF6B-4415-A6E8-AE2BB5292999}</a:tableStyleId>
              </a:tblPr>
              <a:tblGrid>
                <a:gridCol w="2212175"/>
                <a:gridCol w="1472400"/>
                <a:gridCol w="1472400"/>
                <a:gridCol w="1472400"/>
              </a:tblGrid>
              <a:tr h="190100">
                <a:tc>
                  <a:txBody>
                    <a:bodyPr/>
                    <a:lstStyle/>
                    <a:p>
                      <a:pPr indent="0" lvl="0" marL="0" rtl="0" algn="ctr">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5 Years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2</a:t>
                      </a:r>
                      <a:r>
                        <a:rPr b="1" lang="en">
                          <a:solidFill>
                            <a:schemeClr val="lt1"/>
                          </a:solidFill>
                          <a:latin typeface="Calibri"/>
                          <a:ea typeface="Calibri"/>
                          <a:cs typeface="Calibri"/>
                          <a:sym typeface="Calibri"/>
                        </a:rPr>
                        <a:t>5 Years</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lt1"/>
                          </a:solidFill>
                          <a:latin typeface="Calibri"/>
                          <a:ea typeface="Calibri"/>
                          <a:cs typeface="Calibri"/>
                          <a:sym typeface="Calibri"/>
                        </a:rPr>
                        <a:t>50</a:t>
                      </a:r>
                      <a:r>
                        <a:rPr b="1" lang="en">
                          <a:solidFill>
                            <a:schemeClr val="lt1"/>
                          </a:solidFill>
                          <a:latin typeface="Calibri"/>
                          <a:ea typeface="Calibri"/>
                          <a:cs typeface="Calibri"/>
                          <a:sym typeface="Calibri"/>
                        </a:rPr>
                        <a:t> Years</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39825">
                <a:tc>
                  <a:txBody>
                    <a:bodyPr/>
                    <a:lstStyle/>
                    <a:p>
                      <a:pPr indent="0" lvl="0" marL="0" marR="0" rtl="0" algn="l">
                        <a:spcBef>
                          <a:spcPts val="820"/>
                        </a:spcBef>
                        <a:spcAft>
                          <a:spcPts val="0"/>
                        </a:spcAft>
                        <a:buNone/>
                      </a:pPr>
                      <a:r>
                        <a:rPr b="1" lang="en">
                          <a:solidFill>
                            <a:schemeClr val="dk1"/>
                          </a:solidFill>
                          <a:latin typeface="Calibri"/>
                          <a:ea typeface="Calibri"/>
                          <a:cs typeface="Calibri"/>
                          <a:sym typeface="Calibri"/>
                        </a:rPr>
                        <a:t>How old will you </a:t>
                      </a:r>
                      <a:r>
                        <a:rPr b="1" lang="en">
                          <a:solidFill>
                            <a:schemeClr val="dk1"/>
                          </a:solidFill>
                          <a:latin typeface="Calibri"/>
                          <a:ea typeface="Calibri"/>
                          <a:cs typeface="Calibri"/>
                          <a:sym typeface="Calibri"/>
                        </a:rPr>
                        <a:t>be</a:t>
                      </a:r>
                      <a:r>
                        <a:rPr b="1" lang="en">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9825">
                <a:tc>
                  <a:txBody>
                    <a:bodyPr/>
                    <a:lstStyle/>
                    <a:p>
                      <a:pPr indent="0" lvl="0" marL="0" marR="0" rtl="0" algn="l">
                        <a:spcBef>
                          <a:spcPts val="810"/>
                        </a:spcBef>
                        <a:spcAft>
                          <a:spcPts val="0"/>
                        </a:spcAft>
                        <a:buNone/>
                      </a:pPr>
                      <a:r>
                        <a:rPr b="1" lang="en">
                          <a:solidFill>
                            <a:schemeClr val="dk1"/>
                          </a:solidFill>
                          <a:latin typeface="Calibri"/>
                          <a:ea typeface="Calibri"/>
                          <a:cs typeface="Calibri"/>
                          <a:sym typeface="Calibri"/>
                        </a:rPr>
                        <a:t>Where will you live?</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1162875">
                <a:tc>
                  <a:txBody>
                    <a:bodyPr/>
                    <a:lstStyle/>
                    <a:p>
                      <a:pPr indent="0" lvl="0" marL="0" marR="0" rtl="0" algn="l">
                        <a:spcBef>
                          <a:spcPts val="785"/>
                        </a:spcBef>
                        <a:spcAft>
                          <a:spcPts val="0"/>
                        </a:spcAft>
                        <a:buNone/>
                      </a:pPr>
                      <a:r>
                        <a:rPr b="1" lang="en">
                          <a:solidFill>
                            <a:schemeClr val="dk1"/>
                          </a:solidFill>
                          <a:latin typeface="Calibri"/>
                          <a:ea typeface="Calibri"/>
                          <a:cs typeface="Calibri"/>
                          <a:sym typeface="Calibri"/>
                        </a:rPr>
                        <a:t>How will you earn money?</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1162875">
                <a:tc>
                  <a:txBody>
                    <a:bodyPr/>
                    <a:lstStyle/>
                    <a:p>
                      <a:pPr indent="0" lvl="0" marL="0" marR="0" rtl="0" algn="l">
                        <a:spcBef>
                          <a:spcPts val="810"/>
                        </a:spcBef>
                        <a:spcAft>
                          <a:spcPts val="0"/>
                        </a:spcAft>
                        <a:buNone/>
                      </a:pPr>
                      <a:r>
                        <a:rPr b="1" lang="en">
                          <a:solidFill>
                            <a:schemeClr val="dk1"/>
                          </a:solidFill>
                          <a:latin typeface="Calibri"/>
                          <a:ea typeface="Calibri"/>
                          <a:cs typeface="Calibri"/>
                          <a:sym typeface="Calibri"/>
                        </a:rPr>
                        <a:t>What will you do with your time?</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1162875">
                <a:tc>
                  <a:txBody>
                    <a:bodyPr/>
                    <a:lstStyle/>
                    <a:p>
                      <a:pPr indent="0" lvl="0" marL="0" marR="0" rtl="0" algn="l">
                        <a:spcBef>
                          <a:spcPts val="795"/>
                        </a:spcBef>
                        <a:spcAft>
                          <a:spcPts val="0"/>
                        </a:spcAft>
                        <a:buNone/>
                      </a:pPr>
                      <a:r>
                        <a:rPr b="1" lang="en">
                          <a:solidFill>
                            <a:schemeClr val="dk1"/>
                          </a:solidFill>
                          <a:latin typeface="Calibri"/>
                          <a:ea typeface="Calibri"/>
                          <a:cs typeface="Calibri"/>
                          <a:sym typeface="Calibri"/>
                        </a:rPr>
                        <a:t>How will you spend your money?</a:t>
                      </a:r>
                      <a:endParaRPr b="1">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64" name="Google Shape;164;p24"/>
          <p:cNvPicPr preferRelativeResize="0"/>
          <p:nvPr/>
        </p:nvPicPr>
        <p:blipFill>
          <a:blip r:embed="rId3">
            <a:alphaModFix/>
          </a:blip>
          <a:stretch>
            <a:fillRect/>
          </a:stretch>
        </p:blipFill>
        <p:spPr>
          <a:xfrm>
            <a:off x="2509825" y="7557397"/>
            <a:ext cx="4695798" cy="1865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27D186EE-0B53-425D-A0DA-430297A0FB69}"/>
</file>

<file path=customXml/itemProps2.xml><?xml version="1.0" encoding="utf-8"?>
<ds:datastoreItem xmlns:ds="http://schemas.openxmlformats.org/officeDocument/2006/customXml" ds:itemID="{90BB40E5-9FAB-487C-941E-4DE23E6C3459}"/>
</file>

<file path=customXml/itemProps3.xml><?xml version="1.0" encoding="utf-8"?>
<ds:datastoreItem xmlns:ds="http://schemas.openxmlformats.org/officeDocument/2006/customXml" ds:itemID="{17AFAB96-F5CA-44EA-8294-7B264A7D5AC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