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guide id="3" pos="33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DF48C3-8CFF-43E2-AEF8-4A9DE9B11827}">
  <a:tblStyle styleId="{D7DF48C3-8CFF-43E2-AEF8-4A9DE9B1182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334"/>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3.xml"/><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42" Type="http://schemas.openxmlformats.org/officeDocument/2006/relationships/slide" Target="slides/slide36.xml"/><Relationship Id="rId47" Type="http://schemas.openxmlformats.org/officeDocument/2006/relationships/slide" Target="slides/slide41.xml"/><Relationship Id="rId34" Type="http://schemas.openxmlformats.org/officeDocument/2006/relationships/slide" Target="slides/slide28.xml"/><Relationship Id="rId21" Type="http://schemas.openxmlformats.org/officeDocument/2006/relationships/slide" Target="slides/slide15.xml"/><Relationship Id="rId50" Type="http://schemas.openxmlformats.org/officeDocument/2006/relationships/slide" Target="slides/slide44.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45" Type="http://schemas.openxmlformats.org/officeDocument/2006/relationships/slide" Target="slides/slide39.xml"/><Relationship Id="rId32" Type="http://schemas.openxmlformats.org/officeDocument/2006/relationships/slide" Target="slides/slide26.xml"/><Relationship Id="rId37" Type="http://schemas.openxmlformats.org/officeDocument/2006/relationships/slide" Target="slides/slide31.xml"/><Relationship Id="rId24" Type="http://schemas.openxmlformats.org/officeDocument/2006/relationships/slide" Target="slides/slide18.xml"/><Relationship Id="rId11" Type="http://schemas.openxmlformats.org/officeDocument/2006/relationships/slide" Target="slides/slide5.xml"/><Relationship Id="rId53" Type="http://schemas.openxmlformats.org/officeDocument/2006/relationships/customXml" Target="../customXml/item3.xml"/><Relationship Id="rId5" Type="http://schemas.openxmlformats.org/officeDocument/2006/relationships/slideMaster" Target="slideMasters/slideMaster1.xml"/><Relationship Id="rId44" Type="http://schemas.openxmlformats.org/officeDocument/2006/relationships/slide" Target="slides/slide38.xml"/><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52" Type="http://schemas.openxmlformats.org/officeDocument/2006/relationships/customXml" Target="../customXml/item2.xml"/><Relationship Id="rId43" Type="http://schemas.openxmlformats.org/officeDocument/2006/relationships/slide" Target="slides/slide37.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30" Type="http://schemas.openxmlformats.org/officeDocument/2006/relationships/slide" Target="slides/slide24.xml"/><Relationship Id="rId35" Type="http://schemas.openxmlformats.org/officeDocument/2006/relationships/slide" Target="slides/slide29.xml"/><Relationship Id="rId22" Type="http://schemas.openxmlformats.org/officeDocument/2006/relationships/slide" Target="slides/slide16.xml"/><Relationship Id="rId27" Type="http://schemas.openxmlformats.org/officeDocument/2006/relationships/slide" Target="slides/slide21.xml"/><Relationship Id="rId14" Type="http://schemas.openxmlformats.org/officeDocument/2006/relationships/slide" Target="slides/slide8.xml"/><Relationship Id="rId8" Type="http://schemas.openxmlformats.org/officeDocument/2006/relationships/slide" Target="slides/slide2.xml"/><Relationship Id="rId51" Type="http://schemas.openxmlformats.org/officeDocument/2006/relationships/customXml" Target="../customXml/item1.xml"/><Relationship Id="rId3" Type="http://schemas.openxmlformats.org/officeDocument/2006/relationships/presProps" Target="presProps.xml"/><Relationship Id="rId46" Type="http://schemas.openxmlformats.org/officeDocument/2006/relationships/slide" Target="slides/slide40.xml"/><Relationship Id="rId33" Type="http://schemas.openxmlformats.org/officeDocument/2006/relationships/slide" Target="slides/slide27.xml"/><Relationship Id="rId38" Type="http://schemas.openxmlformats.org/officeDocument/2006/relationships/slide" Target="slides/slide32.xml"/><Relationship Id="rId25" Type="http://schemas.openxmlformats.org/officeDocument/2006/relationships/slide" Target="slides/slide19.xml"/><Relationship Id="rId12" Type="http://schemas.openxmlformats.org/officeDocument/2006/relationships/slide" Target="slides/slide6.xml"/><Relationship Id="rId17" Type="http://schemas.openxmlformats.org/officeDocument/2006/relationships/slide" Target="slides/slide11.xml"/><Relationship Id="rId41" Type="http://schemas.openxmlformats.org/officeDocument/2006/relationships/slide" Target="slides/slide35.xml"/><Relationship Id="rId20" Type="http://schemas.openxmlformats.org/officeDocument/2006/relationships/slide" Target="slides/slide14.xml"/><Relationship Id="rId1" Type="http://schemas.openxmlformats.org/officeDocument/2006/relationships/theme" Target="theme/theme2.xml"/><Relationship Id="rId6" Type="http://schemas.openxmlformats.org/officeDocument/2006/relationships/notesMaster" Target="notesMasters/notesMaster1.xml"/><Relationship Id="rId49" Type="http://schemas.openxmlformats.org/officeDocument/2006/relationships/slide" Target="slides/slide43.xml"/><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15"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3e18141270_4_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3e18141270_4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3e6fd2ca65_0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3e6fd2ca6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3e6fd2ca65_0_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3e6fd2ca6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5a2361419f_1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5a2361419f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3e6fd2ca65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3e6fd2ca6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55b9c2527e_0_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55b9c2527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3e5ad7b5af_0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3e5ad7b5a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3e5ad7b5af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3e5ad7b5a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5a2361419f_1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5a2361419f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5a2361419f_1_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5a2361419f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3e18141270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3e1814127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3e5ad7b5af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3e5ad7b5a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3e5ad7b5af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3e5ad7b5a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3e5ad7b5af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3e5ad7b5a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3e5ad7b5af_0_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3e5ad7b5a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3e5ad7b5af_0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3e5ad7b5a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3e5ad7b5af_0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3e5ad7b5a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3e5ad7b5af_0_1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3e5ad7b5af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3e5ad7b5af_0_1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3e5ad7b5af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55a7e3ea11_0_1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55a7e3ea1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5a2bd73e77_4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5a2bd73e77_4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3e18141270_1_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3e18141270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3f5e56396c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3f5e56396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3f5e56396c_0_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3f5e56396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3f5e56396c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3f5e56396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408346098d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408346098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55a7e3ea11_0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55a7e3ea1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5a2bd73e77_4_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5a2bd73e77_4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408346098d_1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408346098d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408346098d_1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408346098d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408346098d_1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408346098d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55a7e3ea11_0_1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55a7e3ea11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3e18141270_4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3e18141270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5a2bd73e77_4_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5a2bd73e77_4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5600bc2326_0_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5600bc232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408346098d_2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2408346098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408346098d_2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408346098d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408346098d_2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408346098d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3e18141270_4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3e18141270_4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3e18141270_4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3e18141270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5a2361419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5a2361419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5a2361419f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5a2361419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5a2361419f_0_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5a2361419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a:off x="0" y="0"/>
            <a:ext cx="7772400" cy="133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576075" y="2023590"/>
            <a:ext cx="6629400" cy="1550100"/>
          </a:xfrm>
          <a:prstGeom prst="rect">
            <a:avLst/>
          </a:prstGeom>
        </p:spPr>
        <p:txBody>
          <a:bodyPr anchorCtr="0" anchor="t" bIns="0" lIns="0" spcFirstLastPara="1" rIns="0" wrap="square" tIns="0">
            <a:noAutofit/>
          </a:bodyPr>
          <a:lstStyle>
            <a:lvl1pPr lvl="0">
              <a:lnSpc>
                <a:spcPct val="80000"/>
              </a:lnSpc>
              <a:spcBef>
                <a:spcPts val="0"/>
              </a:spcBef>
              <a:spcAft>
                <a:spcPts val="0"/>
              </a:spcAft>
              <a:buClr>
                <a:schemeClr val="dk2"/>
              </a:buClr>
              <a:buSzPts val="5600"/>
              <a:buNone/>
              <a:defRPr sz="5600">
                <a:solidFill>
                  <a:schemeClr val="dk2"/>
                </a:solidFill>
              </a:defRPr>
            </a:lvl1pPr>
            <a:lvl2pPr lvl="1">
              <a:lnSpc>
                <a:spcPct val="80000"/>
              </a:lnSpc>
              <a:spcBef>
                <a:spcPts val="0"/>
              </a:spcBef>
              <a:spcAft>
                <a:spcPts val="0"/>
              </a:spcAft>
              <a:buClr>
                <a:schemeClr val="dk2"/>
              </a:buClr>
              <a:buSzPts val="5800"/>
              <a:buNone/>
              <a:defRPr sz="5800">
                <a:solidFill>
                  <a:schemeClr val="dk2"/>
                </a:solidFill>
              </a:defRPr>
            </a:lvl2pPr>
            <a:lvl3pPr lvl="2">
              <a:lnSpc>
                <a:spcPct val="80000"/>
              </a:lnSpc>
              <a:spcBef>
                <a:spcPts val="0"/>
              </a:spcBef>
              <a:spcAft>
                <a:spcPts val="0"/>
              </a:spcAft>
              <a:buClr>
                <a:schemeClr val="dk2"/>
              </a:buClr>
              <a:buSzPts val="5800"/>
              <a:buNone/>
              <a:defRPr sz="5800">
                <a:solidFill>
                  <a:schemeClr val="dk2"/>
                </a:solidFill>
              </a:defRPr>
            </a:lvl3pPr>
            <a:lvl4pPr lvl="3">
              <a:lnSpc>
                <a:spcPct val="80000"/>
              </a:lnSpc>
              <a:spcBef>
                <a:spcPts val="0"/>
              </a:spcBef>
              <a:spcAft>
                <a:spcPts val="0"/>
              </a:spcAft>
              <a:buClr>
                <a:schemeClr val="dk2"/>
              </a:buClr>
              <a:buSzPts val="5800"/>
              <a:buNone/>
              <a:defRPr sz="5800">
                <a:solidFill>
                  <a:schemeClr val="dk2"/>
                </a:solidFill>
              </a:defRPr>
            </a:lvl4pPr>
            <a:lvl5pPr lvl="4">
              <a:lnSpc>
                <a:spcPct val="80000"/>
              </a:lnSpc>
              <a:spcBef>
                <a:spcPts val="0"/>
              </a:spcBef>
              <a:spcAft>
                <a:spcPts val="0"/>
              </a:spcAft>
              <a:buClr>
                <a:schemeClr val="dk2"/>
              </a:buClr>
              <a:buSzPts val="5800"/>
              <a:buNone/>
              <a:defRPr sz="5800">
                <a:solidFill>
                  <a:schemeClr val="dk2"/>
                </a:solidFill>
              </a:defRPr>
            </a:lvl5pPr>
            <a:lvl6pPr lvl="5">
              <a:lnSpc>
                <a:spcPct val="80000"/>
              </a:lnSpc>
              <a:spcBef>
                <a:spcPts val="0"/>
              </a:spcBef>
              <a:spcAft>
                <a:spcPts val="0"/>
              </a:spcAft>
              <a:buClr>
                <a:schemeClr val="dk2"/>
              </a:buClr>
              <a:buSzPts val="5800"/>
              <a:buNone/>
              <a:defRPr sz="5800">
                <a:solidFill>
                  <a:schemeClr val="dk2"/>
                </a:solidFill>
              </a:defRPr>
            </a:lvl6pPr>
            <a:lvl7pPr lvl="6">
              <a:lnSpc>
                <a:spcPct val="80000"/>
              </a:lnSpc>
              <a:spcBef>
                <a:spcPts val="0"/>
              </a:spcBef>
              <a:spcAft>
                <a:spcPts val="0"/>
              </a:spcAft>
              <a:buClr>
                <a:schemeClr val="dk2"/>
              </a:buClr>
              <a:buSzPts val="5800"/>
              <a:buNone/>
              <a:defRPr sz="5800">
                <a:solidFill>
                  <a:schemeClr val="dk2"/>
                </a:solidFill>
              </a:defRPr>
            </a:lvl7pPr>
            <a:lvl8pPr lvl="7">
              <a:lnSpc>
                <a:spcPct val="80000"/>
              </a:lnSpc>
              <a:spcBef>
                <a:spcPts val="0"/>
              </a:spcBef>
              <a:spcAft>
                <a:spcPts val="0"/>
              </a:spcAft>
              <a:buClr>
                <a:schemeClr val="dk2"/>
              </a:buClr>
              <a:buSzPts val="5800"/>
              <a:buNone/>
              <a:defRPr sz="5800">
                <a:solidFill>
                  <a:schemeClr val="dk2"/>
                </a:solidFill>
              </a:defRPr>
            </a:lvl8pPr>
            <a:lvl9pPr lvl="8">
              <a:lnSpc>
                <a:spcPct val="80000"/>
              </a:lnSpc>
              <a:spcBef>
                <a:spcPts val="0"/>
              </a:spcBef>
              <a:spcAft>
                <a:spcPts val="0"/>
              </a:spcAft>
              <a:buClr>
                <a:schemeClr val="dk2"/>
              </a:buClr>
              <a:buSzPts val="5800"/>
              <a:buNone/>
              <a:defRPr sz="5800">
                <a:solidFill>
                  <a:schemeClr val="dk2"/>
                </a:solidFill>
              </a:defRPr>
            </a:lvl9pPr>
          </a:lstStyle>
          <a:p/>
        </p:txBody>
      </p:sp>
      <p:sp>
        <p:nvSpPr>
          <p:cNvPr id="14" name="Google Shape;14;p2"/>
          <p:cNvSpPr txBox="1"/>
          <p:nvPr>
            <p:ph idx="1" type="subTitle"/>
          </p:nvPr>
        </p:nvSpPr>
        <p:spPr>
          <a:xfrm>
            <a:off x="576075" y="1539240"/>
            <a:ext cx="6629400" cy="505200"/>
          </a:xfrm>
          <a:prstGeom prst="rect">
            <a:avLst/>
          </a:prstGeom>
        </p:spPr>
        <p:txBody>
          <a:bodyPr anchorCtr="0" anchor="t" bIns="0" lIns="0" spcFirstLastPara="1" rIns="0" wrap="square" tIns="0">
            <a:noAutofit/>
          </a:bodyPr>
          <a:lstStyle>
            <a:lvl1pPr lvl="0">
              <a:lnSpc>
                <a:spcPct val="100000"/>
              </a:lnSpc>
              <a:spcBef>
                <a:spcPts val="0"/>
              </a:spcBef>
              <a:spcAft>
                <a:spcPts val="0"/>
              </a:spcAft>
              <a:buSzPts val="2600"/>
              <a:buNone/>
              <a:defRPr b="1" sz="2600"/>
            </a:lvl1pPr>
            <a:lvl2pPr lvl="1" algn="ctr">
              <a:lnSpc>
                <a:spcPct val="100000"/>
              </a:lnSpc>
              <a:spcBef>
                <a:spcPts val="0"/>
              </a:spcBef>
              <a:spcAft>
                <a:spcPts val="0"/>
              </a:spcAft>
              <a:buSzPts val="2800"/>
              <a:buNone/>
              <a:defRPr b="1" sz="2800"/>
            </a:lvl2pPr>
            <a:lvl3pPr lvl="2" algn="ctr">
              <a:lnSpc>
                <a:spcPct val="100000"/>
              </a:lnSpc>
              <a:spcBef>
                <a:spcPts val="0"/>
              </a:spcBef>
              <a:spcAft>
                <a:spcPts val="0"/>
              </a:spcAft>
              <a:buSzPts val="2800"/>
              <a:buNone/>
              <a:defRPr b="1" sz="2800"/>
            </a:lvl3pPr>
            <a:lvl4pPr lvl="3" algn="ctr">
              <a:lnSpc>
                <a:spcPct val="100000"/>
              </a:lnSpc>
              <a:spcBef>
                <a:spcPts val="0"/>
              </a:spcBef>
              <a:spcAft>
                <a:spcPts val="0"/>
              </a:spcAft>
              <a:buSzPts val="2800"/>
              <a:buNone/>
              <a:defRPr b="1" sz="2800"/>
            </a:lvl4pPr>
            <a:lvl5pPr lvl="4" algn="ctr">
              <a:lnSpc>
                <a:spcPct val="100000"/>
              </a:lnSpc>
              <a:spcBef>
                <a:spcPts val="0"/>
              </a:spcBef>
              <a:spcAft>
                <a:spcPts val="0"/>
              </a:spcAft>
              <a:buSzPts val="2800"/>
              <a:buNone/>
              <a:defRPr b="1" sz="2800"/>
            </a:lvl5pPr>
            <a:lvl6pPr lvl="5" algn="ctr">
              <a:lnSpc>
                <a:spcPct val="100000"/>
              </a:lnSpc>
              <a:spcBef>
                <a:spcPts val="0"/>
              </a:spcBef>
              <a:spcAft>
                <a:spcPts val="0"/>
              </a:spcAft>
              <a:buSzPts val="2800"/>
              <a:buNone/>
              <a:defRPr b="1" sz="2800"/>
            </a:lvl6pPr>
            <a:lvl7pPr lvl="6" algn="ctr">
              <a:lnSpc>
                <a:spcPct val="100000"/>
              </a:lnSpc>
              <a:spcBef>
                <a:spcPts val="0"/>
              </a:spcBef>
              <a:spcAft>
                <a:spcPts val="0"/>
              </a:spcAft>
              <a:buSzPts val="2800"/>
              <a:buNone/>
              <a:defRPr b="1" sz="2800"/>
            </a:lvl7pPr>
            <a:lvl8pPr lvl="7" algn="ctr">
              <a:lnSpc>
                <a:spcPct val="100000"/>
              </a:lnSpc>
              <a:spcBef>
                <a:spcPts val="0"/>
              </a:spcBef>
              <a:spcAft>
                <a:spcPts val="0"/>
              </a:spcAft>
              <a:buSzPts val="2800"/>
              <a:buNone/>
              <a:defRPr b="1" sz="2800"/>
            </a:lvl8pPr>
            <a:lvl9pPr lvl="8" algn="ctr">
              <a:lnSpc>
                <a:spcPct val="100000"/>
              </a:lnSpc>
              <a:spcBef>
                <a:spcPts val="0"/>
              </a:spcBef>
              <a:spcAft>
                <a:spcPts val="0"/>
              </a:spcAft>
              <a:buSzPts val="2800"/>
              <a:buNone/>
              <a:defRPr b="1" sz="2800"/>
            </a:lvl9pPr>
          </a:lstStyle>
          <a:p/>
        </p:txBody>
      </p:sp>
      <p:pic>
        <p:nvPicPr>
          <p:cNvPr id="15" name="Google Shape;15;p2"/>
          <p:cNvPicPr preferRelativeResize="0"/>
          <p:nvPr/>
        </p:nvPicPr>
        <p:blipFill>
          <a:blip r:embed="rId2">
            <a:alphaModFix/>
          </a:blip>
          <a:stretch>
            <a:fillRect/>
          </a:stretch>
        </p:blipFill>
        <p:spPr>
          <a:xfrm>
            <a:off x="576075" y="585225"/>
            <a:ext cx="3310474" cy="426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4 Title and Body">
  <p:cSld name="TITLE_AND_BODY_1_1_1">
    <p:spTree>
      <p:nvGrpSpPr>
        <p:cNvPr id="61" name="Shape 61"/>
        <p:cNvGrpSpPr/>
        <p:nvPr/>
      </p:nvGrpSpPr>
      <p:grpSpPr>
        <a:xfrm>
          <a:off x="0" y="0"/>
          <a:ext cx="0" cy="0"/>
          <a:chOff x="0" y="0"/>
          <a:chExt cx="0" cy="0"/>
        </a:xfrm>
      </p:grpSpPr>
      <p:sp>
        <p:nvSpPr>
          <p:cNvPr id="62" name="Google Shape;62;p11"/>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1"/>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4" name="Google Shape;64;p1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5" name="Google Shape;65;p11"/>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Improving Your Credit Score</a:t>
            </a:r>
            <a:endParaRPr>
              <a:solidFill>
                <a:schemeClr val="dk2"/>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5 Section Header">
  <p:cSld name="SECTION_HEADER_1_1_1_1">
    <p:spTree>
      <p:nvGrpSpPr>
        <p:cNvPr id="66" name="Shape 66"/>
        <p:cNvGrpSpPr/>
        <p:nvPr/>
      </p:nvGrpSpPr>
      <p:grpSpPr>
        <a:xfrm>
          <a:off x="0" y="0"/>
          <a:ext cx="0" cy="0"/>
          <a:chOff x="0" y="0"/>
          <a:chExt cx="0" cy="0"/>
        </a:xfrm>
      </p:grpSpPr>
      <p:pic>
        <p:nvPicPr>
          <p:cNvPr id="67" name="Google Shape;67;p12"/>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68" name="Google Shape;68;p12"/>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69" name="Google Shape;69;p12"/>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0" name="Google Shape;70;p12"/>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Managing Debt</a:t>
            </a:r>
            <a:endParaRPr sz="1100">
              <a:solidFill>
                <a:schemeClr val="dk2"/>
              </a:solidFill>
              <a:latin typeface="Calibri"/>
              <a:ea typeface="Calibri"/>
              <a:cs typeface="Calibri"/>
              <a:sym typeface="Calibri"/>
            </a:endParaRPr>
          </a:p>
        </p:txBody>
      </p:sp>
      <p:sp>
        <p:nvSpPr>
          <p:cNvPr id="71" name="Google Shape;71;p12"/>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5</a:t>
            </a:r>
            <a:endParaRPr sz="20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pos="363">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5 Title and Body">
  <p:cSld name="TITLE_AND_BODY_1_1_1_1">
    <p:spTree>
      <p:nvGrpSpPr>
        <p:cNvPr id="72" name="Shape 72"/>
        <p:cNvGrpSpPr/>
        <p:nvPr/>
      </p:nvGrpSpPr>
      <p:grpSpPr>
        <a:xfrm>
          <a:off x="0" y="0"/>
          <a:ext cx="0" cy="0"/>
          <a:chOff x="0" y="0"/>
          <a:chExt cx="0" cy="0"/>
        </a:xfrm>
      </p:grpSpPr>
      <p:sp>
        <p:nvSpPr>
          <p:cNvPr id="73" name="Google Shape;73;p1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3"/>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5" name="Google Shape;75;p1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6" name="Google Shape;76;p13"/>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Managing Debt</a:t>
            </a:r>
            <a:endParaRPr>
              <a:solidFill>
                <a:schemeClr val="dk2"/>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6 Section Header">
  <p:cSld name="SECTION_HEADER_1_1_1_1_1">
    <p:spTree>
      <p:nvGrpSpPr>
        <p:cNvPr id="77" name="Shape 77"/>
        <p:cNvGrpSpPr/>
        <p:nvPr/>
      </p:nvGrpSpPr>
      <p:grpSpPr>
        <a:xfrm>
          <a:off x="0" y="0"/>
          <a:ext cx="0" cy="0"/>
          <a:chOff x="0" y="0"/>
          <a:chExt cx="0" cy="0"/>
        </a:xfrm>
      </p:grpSpPr>
      <p:pic>
        <p:nvPicPr>
          <p:cNvPr id="78" name="Google Shape;78;p14"/>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79" name="Google Shape;79;p14"/>
          <p:cNvSpPr txBox="1"/>
          <p:nvPr>
            <p:ph type="ctrTitle"/>
          </p:nvPr>
        </p:nvSpPr>
        <p:spPr>
          <a:xfrm>
            <a:off x="521208"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80" name="Google Shape;80;p14"/>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1" name="Google Shape;81;p14"/>
          <p:cNvSpPr txBox="1"/>
          <p:nvPr/>
        </p:nvSpPr>
        <p:spPr>
          <a:xfrm>
            <a:off x="3593475" y="502920"/>
            <a:ext cx="3688200" cy="431100"/>
          </a:xfrm>
          <a:prstGeom prst="rect">
            <a:avLst/>
          </a:prstGeom>
          <a:solidFill>
            <a:schemeClr val="lt1"/>
          </a:solid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b="1" lang="en">
                <a:solidFill>
                  <a:schemeClr val="dk2"/>
                </a:solidFill>
                <a:latin typeface="Calibri"/>
                <a:ea typeface="Calibri"/>
                <a:cs typeface="Calibri"/>
                <a:sym typeface="Calibri"/>
              </a:rPr>
              <a:t>Unit 6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spTree>
  </p:cSld>
  <p:clrMapOvr>
    <a:masterClrMapping/>
  </p:clrMapOvr>
  <p:extLst>
    <p:ext uri="{DCECCB84-F9BA-43D5-87BE-67443E8EF086}">
      <p15:sldGuideLst>
        <p15:guide id="1" pos="346">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6 Title and Body">
  <p:cSld name="TITLE_AND_BODY_1_1_1_1_1">
    <p:spTree>
      <p:nvGrpSpPr>
        <p:cNvPr id="82" name="Shape 82"/>
        <p:cNvGrpSpPr/>
        <p:nvPr/>
      </p:nvGrpSpPr>
      <p:grpSpPr>
        <a:xfrm>
          <a:off x="0" y="0"/>
          <a:ext cx="0" cy="0"/>
          <a:chOff x="0" y="0"/>
          <a:chExt cx="0" cy="0"/>
        </a:xfrm>
      </p:grpSpPr>
      <p:sp>
        <p:nvSpPr>
          <p:cNvPr id="83" name="Google Shape;83;p1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5"/>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85" name="Google Shape;85;p15"/>
          <p:cNvSpPr txBox="1"/>
          <p:nvPr/>
        </p:nvSpPr>
        <p:spPr>
          <a:xfrm>
            <a:off x="3593475" y="502920"/>
            <a:ext cx="3688200" cy="431100"/>
          </a:xfrm>
          <a:prstGeom prst="rect">
            <a:avLst/>
          </a:prstGeom>
          <a:solidFill>
            <a:schemeClr val="lt1"/>
          </a:solidFill>
          <a:ln>
            <a:noFill/>
          </a:ln>
        </p:spPr>
        <p:txBody>
          <a:bodyPr anchorCtr="0" anchor="ctr" bIns="0" lIns="0" spcFirstLastPara="1" rIns="0" wrap="square" tIns="0">
            <a:spAutoFit/>
          </a:bodyPr>
          <a:lstStyle/>
          <a:p>
            <a:pPr indent="0" lvl="0" marL="0" rtl="0" algn="r">
              <a:spcBef>
                <a:spcPts val="0"/>
              </a:spcBef>
              <a:spcAft>
                <a:spcPts val="0"/>
              </a:spcAft>
              <a:buNone/>
            </a:pPr>
            <a:r>
              <a:rPr b="1" lang="en">
                <a:solidFill>
                  <a:schemeClr val="dk2"/>
                </a:solidFill>
                <a:latin typeface="Calibri"/>
                <a:ea typeface="Calibri"/>
                <a:cs typeface="Calibri"/>
                <a:sym typeface="Calibri"/>
              </a:rPr>
              <a:t>Unit 6</a:t>
            </a:r>
            <a:r>
              <a:rPr b="1" lang="en">
                <a:solidFill>
                  <a:schemeClr val="dk2"/>
                </a:solidFill>
                <a:latin typeface="Calibri"/>
                <a:ea typeface="Calibri"/>
                <a:cs typeface="Calibri"/>
                <a:sym typeface="Calibri"/>
              </a:rPr>
              <a:t>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1 Section Header" type="secHead">
  <p:cSld name="SECTION_HEADER">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5023113"/>
            <a:ext cx="7772400" cy="5035288"/>
          </a:xfrm>
          <a:prstGeom prst="rect">
            <a:avLst/>
          </a:prstGeom>
          <a:noFill/>
          <a:ln>
            <a:noFill/>
          </a:ln>
        </p:spPr>
      </p:pic>
      <p:sp>
        <p:nvSpPr>
          <p:cNvPr id="18" name="Google Shape;18;p3"/>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19" name="Google Shape;19;p3"/>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a:spcBef>
                <a:spcPts val="0"/>
              </a:spcBef>
              <a:spcAft>
                <a:spcPts val="0"/>
              </a:spcAft>
              <a:buSzPts val="1600"/>
              <a:buChar char="●"/>
              <a:defRPr sz="16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0" name="Google Shape;20;p3"/>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Understanding Credit</a:t>
            </a:r>
            <a:endParaRPr sz="1100">
              <a:solidFill>
                <a:schemeClr val="dk1"/>
              </a:solidFill>
              <a:latin typeface="Calibri"/>
              <a:ea typeface="Calibri"/>
              <a:cs typeface="Calibri"/>
              <a:sym typeface="Calibri"/>
            </a:endParaRPr>
          </a:p>
        </p:txBody>
      </p:sp>
      <p:sp>
        <p:nvSpPr>
          <p:cNvPr id="21" name="Google Shape;21;p3"/>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1</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1 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4"/>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25" name="Google Shape;25;p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26" name="Google Shape;26;p4"/>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Understanding Credit</a:t>
            </a:r>
            <a:endParaRPr sz="1100">
              <a:solidFill>
                <a:schemeClr val="dk2"/>
              </a:solidFill>
              <a:latin typeface="Calibri"/>
              <a:ea typeface="Calibri"/>
              <a:cs typeface="Calibri"/>
              <a:sym typeface="Calibri"/>
            </a:endParaRPr>
          </a:p>
        </p:txBody>
      </p:sp>
    </p:spTree>
  </p:cSld>
  <p:clrMapOvr>
    <a:masterClrMapping/>
  </p:clrMapOvr>
  <p:extLst>
    <p:ext uri="{DCECCB84-F9BA-43D5-87BE-67443E8EF086}">
      <p15:sldGuideLst>
        <p15:guide id="1" orient="horz" pos="1152">
          <p15:clr>
            <a:srgbClr val="E46962"/>
          </p15:clr>
        </p15:guide>
        <p15:guide id="2" orient="horz" pos="6048">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tting Started">
  <p:cSld name="TITLE_AND_BODY_2">
    <p:spTree>
      <p:nvGrpSpPr>
        <p:cNvPr id="27" name="Shape 27"/>
        <p:cNvGrpSpPr/>
        <p:nvPr/>
      </p:nvGrpSpPr>
      <p:grpSpPr>
        <a:xfrm>
          <a:off x="0" y="0"/>
          <a:ext cx="0" cy="0"/>
          <a:chOff x="0" y="0"/>
          <a:chExt cx="0" cy="0"/>
        </a:xfrm>
      </p:grpSpPr>
      <p:sp>
        <p:nvSpPr>
          <p:cNvPr id="28" name="Google Shape;28;p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5"/>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30" name="Google Shape;30;p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31" name="Google Shape;31;p5"/>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Imagining Your Financial Future</a:t>
            </a:r>
            <a:endParaRPr sz="1100">
              <a:solidFill>
                <a:schemeClr val="dk2"/>
              </a:solidFill>
              <a:latin typeface="Calibri"/>
              <a:ea typeface="Calibri"/>
              <a:cs typeface="Calibri"/>
              <a:sym typeface="Calibri"/>
            </a:endParaRPr>
          </a:p>
        </p:txBody>
      </p:sp>
      <p:sp>
        <p:nvSpPr>
          <p:cNvPr id="32" name="Google Shape;32;p5"/>
          <p:cNvSpPr/>
          <p:nvPr/>
        </p:nvSpPr>
        <p:spPr>
          <a:xfrm>
            <a:off x="5210225" y="438250"/>
            <a:ext cx="2408400" cy="65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152">
          <p15:clr>
            <a:srgbClr val="E46962"/>
          </p15:clr>
        </p15:guide>
        <p15:guide id="2" orient="horz" pos="6048">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2 Section Header">
  <p:cSld name="SECTION_HEADER_1">
    <p:spTree>
      <p:nvGrpSpPr>
        <p:cNvPr id="33" name="Shape 33"/>
        <p:cNvGrpSpPr/>
        <p:nvPr/>
      </p:nvGrpSpPr>
      <p:grpSpPr>
        <a:xfrm>
          <a:off x="0" y="0"/>
          <a:ext cx="0" cy="0"/>
          <a:chOff x="0" y="0"/>
          <a:chExt cx="0" cy="0"/>
        </a:xfrm>
      </p:grpSpPr>
      <p:pic>
        <p:nvPicPr>
          <p:cNvPr id="34" name="Google Shape;34;p6"/>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35" name="Google Shape;35;p6"/>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36" name="Google Shape;36;p6"/>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7" name="Google Shape;37;p6"/>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Deciding When to Use Credit</a:t>
            </a:r>
            <a:endParaRPr sz="1100">
              <a:solidFill>
                <a:schemeClr val="dk2"/>
              </a:solidFill>
              <a:latin typeface="Calibri"/>
              <a:ea typeface="Calibri"/>
              <a:cs typeface="Calibri"/>
              <a:sym typeface="Calibri"/>
            </a:endParaRPr>
          </a:p>
        </p:txBody>
      </p:sp>
      <p:sp>
        <p:nvSpPr>
          <p:cNvPr id="38" name="Google Shape;38;p6"/>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2</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2 Title and Body">
  <p:cSld name="TITLE_AND_BODY_1">
    <p:spTree>
      <p:nvGrpSpPr>
        <p:cNvPr id="39" name="Shape 39"/>
        <p:cNvGrpSpPr/>
        <p:nvPr/>
      </p:nvGrpSpPr>
      <p:grpSpPr>
        <a:xfrm>
          <a:off x="0" y="0"/>
          <a:ext cx="0" cy="0"/>
          <a:chOff x="0" y="0"/>
          <a:chExt cx="0" cy="0"/>
        </a:xfrm>
      </p:grpSpPr>
      <p:sp>
        <p:nvSpPr>
          <p:cNvPr id="40" name="Google Shape;40;p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7"/>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2" name="Google Shape;42;p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3" name="Google Shape;43;p7"/>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Deciding When to Use Credit</a:t>
            </a:r>
            <a:endParaRPr sz="1100">
              <a:solidFill>
                <a:schemeClr val="dk2"/>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3 Section Header">
  <p:cSld name="SECTION_HEADER_1_1">
    <p:spTree>
      <p:nvGrpSpPr>
        <p:cNvPr id="44"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46" name="Google Shape;46;p8"/>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47" name="Google Shape;47;p8"/>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8" name="Google Shape;48;p8"/>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Checking Your Credit Report</a:t>
            </a:r>
            <a:endParaRPr sz="1100">
              <a:solidFill>
                <a:schemeClr val="dk2"/>
              </a:solidFill>
              <a:latin typeface="Calibri"/>
              <a:ea typeface="Calibri"/>
              <a:cs typeface="Calibri"/>
              <a:sym typeface="Calibri"/>
            </a:endParaRPr>
          </a:p>
        </p:txBody>
      </p:sp>
      <p:sp>
        <p:nvSpPr>
          <p:cNvPr id="49" name="Google Shape;49;p8"/>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3</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3 Title and Body">
  <p:cSld name="TITLE_AND_BODY_1_1">
    <p:spTree>
      <p:nvGrpSpPr>
        <p:cNvPr id="50" name="Shape 50"/>
        <p:cNvGrpSpPr/>
        <p:nvPr/>
      </p:nvGrpSpPr>
      <p:grpSpPr>
        <a:xfrm>
          <a:off x="0" y="0"/>
          <a:ext cx="0" cy="0"/>
          <a:chOff x="0" y="0"/>
          <a:chExt cx="0" cy="0"/>
        </a:xfrm>
      </p:grpSpPr>
      <p:sp>
        <p:nvSpPr>
          <p:cNvPr id="51" name="Google Shape;51;p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9"/>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3" name="Google Shape;53;p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4" name="Google Shape;54;p9"/>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Checking Your Credit Report</a:t>
            </a:r>
            <a:endParaRPr>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4 Section Header">
  <p:cSld name="SECTION_HEADER_1_1_1">
    <p:spTree>
      <p:nvGrpSpPr>
        <p:cNvPr id="55" name="Shape 55"/>
        <p:cNvGrpSpPr/>
        <p:nvPr/>
      </p:nvGrpSpPr>
      <p:grpSpPr>
        <a:xfrm>
          <a:off x="0" y="0"/>
          <a:ext cx="0" cy="0"/>
          <a:chOff x="0" y="0"/>
          <a:chExt cx="0" cy="0"/>
        </a:xfrm>
      </p:grpSpPr>
      <p:pic>
        <p:nvPicPr>
          <p:cNvPr id="56" name="Google Shape;56;p10"/>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57" name="Google Shape;57;p10"/>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58" name="Google Shape;58;p10"/>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9" name="Google Shape;59;p10"/>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Improving Your Credit Score</a:t>
            </a:r>
            <a:endParaRPr sz="1100">
              <a:solidFill>
                <a:schemeClr val="dk2"/>
              </a:solidFill>
              <a:latin typeface="Calibri"/>
              <a:ea typeface="Calibri"/>
              <a:cs typeface="Calibri"/>
              <a:sym typeface="Calibri"/>
            </a:endParaRPr>
          </a:p>
        </p:txBody>
      </p:sp>
      <p:sp>
        <p:nvSpPr>
          <p:cNvPr id="60" name="Google Shape;60;p10"/>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4</a:t>
            </a:r>
            <a:endParaRPr sz="20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76075" y="1371600"/>
            <a:ext cx="6629400" cy="870000"/>
          </a:xfrm>
          <a:prstGeom prst="rect">
            <a:avLst/>
          </a:prstGeom>
          <a:noFill/>
          <a:ln>
            <a:noFill/>
          </a:ln>
        </p:spPr>
        <p:txBody>
          <a:bodyPr anchorCtr="0" anchor="t" bIns="91425" lIns="0" spcFirstLastPara="1" rIns="91425" wrap="square" tIns="91425">
            <a:normAutofit/>
          </a:bodyPr>
          <a:lstStyle>
            <a:lvl1pPr lvl="0">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576075" y="2253725"/>
            <a:ext cx="6629400" cy="6681000"/>
          </a:xfrm>
          <a:prstGeom prst="rect">
            <a:avLst/>
          </a:prstGeom>
          <a:noFill/>
          <a:ln>
            <a:noFill/>
          </a:ln>
        </p:spPr>
        <p:txBody>
          <a:bodyPr anchorCtr="0" anchor="t" bIns="91425" lIns="0" spcFirstLastPara="1" rIns="91425" wrap="square" tIns="91425">
            <a:normAutofit/>
          </a:bodyPr>
          <a:lstStyle>
            <a:lvl1pPr indent="-342900" lvl="0" marL="4572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p:txBody>
      </p:sp>
      <p:pic>
        <p:nvPicPr>
          <p:cNvPr id="8" name="Google Shape;8;p1"/>
          <p:cNvPicPr preferRelativeResize="0"/>
          <p:nvPr/>
        </p:nvPicPr>
        <p:blipFill>
          <a:blip r:embed="rId1">
            <a:alphaModFix/>
          </a:blip>
          <a:stretch>
            <a:fillRect/>
          </a:stretch>
        </p:blipFill>
        <p:spPr>
          <a:xfrm>
            <a:off x="548640" y="548640"/>
            <a:ext cx="2549654" cy="320040"/>
          </a:xfrm>
          <a:prstGeom prst="rect">
            <a:avLst/>
          </a:prstGeom>
          <a:noFill/>
          <a:ln>
            <a:noFill/>
          </a:ln>
        </p:spPr>
      </p:pic>
      <p:sp>
        <p:nvSpPr>
          <p:cNvPr id="9" name="Google Shape;9;p1"/>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b="1" lang="en">
                <a:solidFill>
                  <a:schemeClr val="dk2"/>
                </a:solidFill>
                <a:latin typeface="Calibri"/>
                <a:ea typeface="Calibri"/>
                <a:cs typeface="Calibri"/>
                <a:sym typeface="Calibri"/>
              </a:rPr>
              <a:t>Unit 6 |</a:t>
            </a:r>
            <a:r>
              <a:rPr lang="en">
                <a:solidFill>
                  <a:schemeClr val="dk2"/>
                </a:solidFill>
                <a:latin typeface="Calibri"/>
                <a:ea typeface="Calibri"/>
                <a:cs typeface="Calibri"/>
                <a:sym typeface="Calibri"/>
              </a:rPr>
              <a:t> </a:t>
            </a:r>
            <a:r>
              <a:rPr lang="en">
                <a:solidFill>
                  <a:schemeClr val="lt1"/>
                </a:solidFill>
                <a:latin typeface="Calibri"/>
                <a:ea typeface="Calibri"/>
                <a:cs typeface="Calibri"/>
                <a:sym typeface="Calibri"/>
              </a:rPr>
              <a:t>Topic 1</a:t>
            </a:r>
            <a:endParaRPr b="1">
              <a:solidFill>
                <a:schemeClr val="lt1"/>
              </a:solidFill>
              <a:latin typeface="Calibri"/>
              <a:ea typeface="Calibri"/>
              <a:cs typeface="Calibri"/>
              <a:sym typeface="Calibri"/>
            </a:endParaRPr>
          </a:p>
          <a:p>
            <a:pPr indent="0" lvl="0" marL="0" rtl="0" algn="r">
              <a:spcBef>
                <a:spcPts val="0"/>
              </a:spcBef>
              <a:spcAft>
                <a:spcPts val="0"/>
              </a:spcAft>
              <a:buNone/>
            </a:pPr>
            <a:r>
              <a:rPr lang="en" sz="1100">
                <a:solidFill>
                  <a:schemeClr val="lt1"/>
                </a:solidFill>
                <a:latin typeface="Calibri"/>
                <a:ea typeface="Calibri"/>
                <a:cs typeface="Calibri"/>
                <a:sym typeface="Calibri"/>
              </a:rPr>
              <a:t>Imagining Your Financial Future</a:t>
            </a:r>
            <a:endParaRPr sz="1100">
              <a:solidFill>
                <a:schemeClr val="lt1"/>
              </a:solidFill>
              <a:latin typeface="Calibri"/>
              <a:ea typeface="Calibri"/>
              <a:cs typeface="Calibri"/>
              <a:sym typeface="Calibri"/>
            </a:endParaRPr>
          </a:p>
        </p:txBody>
      </p:sp>
      <p:sp>
        <p:nvSpPr>
          <p:cNvPr id="10" name="Google Shape;10;p1"/>
          <p:cNvSpPr txBox="1"/>
          <p:nvPr/>
        </p:nvSpPr>
        <p:spPr>
          <a:xfrm>
            <a:off x="576075" y="9695000"/>
            <a:ext cx="3109200" cy="92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en" sz="600">
                <a:solidFill>
                  <a:schemeClr val="dk1"/>
                </a:solidFill>
                <a:latin typeface="Calibri"/>
                <a:ea typeface="Calibri"/>
                <a:cs typeface="Calibri"/>
                <a:sym typeface="Calibri"/>
              </a:rPr>
              <a:t>© 2023 Discovery Education, Inc. All rights </a:t>
            </a:r>
            <a:r>
              <a:rPr lang="en" sz="600">
                <a:solidFill>
                  <a:schemeClr val="dk1"/>
                </a:solidFill>
                <a:latin typeface="Calibri"/>
                <a:ea typeface="Calibri"/>
                <a:cs typeface="Calibri"/>
                <a:sym typeface="Calibri"/>
              </a:rPr>
              <a:t>reserved</a:t>
            </a:r>
            <a:r>
              <a:rPr lang="en" sz="600">
                <a:solidFill>
                  <a:schemeClr val="dk1"/>
                </a:solidFill>
                <a:latin typeface="Calibri"/>
                <a:ea typeface="Calibri"/>
                <a:cs typeface="Calibri"/>
                <a:sym typeface="Calibri"/>
              </a:rPr>
              <a:t>.</a:t>
            </a:r>
            <a:endParaRPr sz="6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42.xml"/><Relationship Id="rId10" Type="http://schemas.openxmlformats.org/officeDocument/2006/relationships/slide" Target="/ppt/slides/slide38.xml"/><Relationship Id="rId13" Type="http://schemas.openxmlformats.org/officeDocument/2006/relationships/slide" Target="/ppt/slides/slide44.xml"/><Relationship Id="rId12" Type="http://schemas.openxmlformats.org/officeDocument/2006/relationships/slide" Target="/ppt/slides/slide43.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2.xml"/><Relationship Id="rId9" Type="http://schemas.openxmlformats.org/officeDocument/2006/relationships/slide" Target="/ppt/slides/slide31.xml"/><Relationship Id="rId5" Type="http://schemas.openxmlformats.org/officeDocument/2006/relationships/slide" Target="/ppt/slides/slide3.xml"/><Relationship Id="rId6" Type="http://schemas.openxmlformats.org/officeDocument/2006/relationships/slide" Target="/ppt/slides/slide11.xml"/><Relationship Id="rId7" Type="http://schemas.openxmlformats.org/officeDocument/2006/relationships/slide" Target="/ppt/slides/slide17.xml"/><Relationship Id="rId8" Type="http://schemas.openxmlformats.org/officeDocument/2006/relationships/slide" Target="/ppt/slides/slide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pathwayinschools.com/sites/default/files/discover-6-2/"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www.pathwayinschools.com/sites/default/files/discover-6-2/"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app.discoveryeducation.com/learn/player/eaaba2ff-0fe6-467b-8bdf-16ada77cb004" TargetMode="External"/><Relationship Id="rId10" Type="http://schemas.openxmlformats.org/officeDocument/2006/relationships/hyperlink" Target="https://app.discoveryeducation.com/learn/player/eaaba2ff-0fe6-467b-8bdf-16ada77cb004" TargetMode="External"/><Relationship Id="rId13" Type="http://schemas.openxmlformats.org/officeDocument/2006/relationships/image" Target="../media/image17.png"/><Relationship Id="rId12"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3.png"/><Relationship Id="rId4" Type="http://schemas.openxmlformats.org/officeDocument/2006/relationships/image" Target="../media/image30.png"/><Relationship Id="rId9" Type="http://schemas.openxmlformats.org/officeDocument/2006/relationships/image" Target="../media/image27.png"/><Relationship Id="rId5" Type="http://schemas.openxmlformats.org/officeDocument/2006/relationships/image" Target="../media/image34.png"/><Relationship Id="rId6" Type="http://schemas.openxmlformats.org/officeDocument/2006/relationships/image" Target="../media/image33.png"/><Relationship Id="rId7" Type="http://schemas.openxmlformats.org/officeDocument/2006/relationships/hyperlink" Target="https://www.pathwayinschools.com/sites/default/files/discover-6-2/" TargetMode="External"/><Relationship Id="rId8" Type="http://schemas.openxmlformats.org/officeDocument/2006/relationships/hyperlink" Target="http://www.dlc.com/PFS-HS6-2-RT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www.pathwayinschools.com/sites/default/files/discover-6-2/"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21.png"/><Relationship Id="rId5" Type="http://schemas.openxmlformats.org/officeDocument/2006/relationships/image" Target="../media/image32.png"/><Relationship Id="rId6" Type="http://schemas.openxmlformats.org/officeDocument/2006/relationships/image" Target="../media/image22.png"/><Relationship Id="rId7" Type="http://schemas.openxmlformats.org/officeDocument/2006/relationships/hyperlink" Target="https://www.pathwayinschools.com/sites/default/files/discover-6-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www.pathwayinschools.com/sites/default/files/discover-6-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hyperlink" Target="https://www.pathwayinschools.com/sites/default/files/discover-6-3/" TargetMode="External"/><Relationship Id="rId4" Type="http://schemas.openxmlformats.org/officeDocument/2006/relationships/hyperlink" Target="http://www.dlc.com/PFS-HS6-3-RTU" TargetMode="External"/><Relationship Id="rId9" Type="http://schemas.openxmlformats.org/officeDocument/2006/relationships/hyperlink" Target="https://app.discoveryeducation.com/learn/player/7252fcd5-1de6-4107-9385-355fcdf518e9" TargetMode="External"/><Relationship Id="rId5" Type="http://schemas.openxmlformats.org/officeDocument/2006/relationships/image" Target="../media/image27.png"/><Relationship Id="rId6" Type="http://schemas.openxmlformats.org/officeDocument/2006/relationships/hyperlink" Target="https://app.discoveryeducation.com/learn/player/7252fcd5-1de6-4107-9385-355fcdf518e9" TargetMode="External"/><Relationship Id="rId7" Type="http://schemas.openxmlformats.org/officeDocument/2006/relationships/image" Target="../media/image24.png"/><Relationship Id="rId8"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hyperlink" Target="https://www.pathwayinschools.com/sites/default/files/discover-6-3/" TargetMode="External"/><Relationship Id="rId4" Type="http://schemas.openxmlformats.org/officeDocument/2006/relationships/hyperlink" Target="https://s3.amazonaws.com/files.consumerfinance.gov/f/documents/201405_cfpb_tipsheet_youth-good-credit_RS.pdf" TargetMode="External"/><Relationship Id="rId5" Type="http://schemas.openxmlformats.org/officeDocument/2006/relationships/hyperlink" Target="https://s3.amazonaws.com/files.consumerfinance.gov/f/documents/cfpb_adult-fin-ed_help-youth-in-foster-care-start-and-maintain-good-credit.pdf" TargetMode="External"/><Relationship Id="rId6" Type="http://schemas.openxmlformats.org/officeDocument/2006/relationships/image" Target="../media/image31.png"/><Relationship Id="rId7"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40.png"/><Relationship Id="rId5" Type="http://schemas.openxmlformats.org/officeDocument/2006/relationships/image" Target="../media/image38.png"/><Relationship Id="rId6" Type="http://schemas.openxmlformats.org/officeDocument/2006/relationships/image" Target="../media/image44.png"/><Relationship Id="rId7" Type="http://schemas.openxmlformats.org/officeDocument/2006/relationships/hyperlink" Target="https://www.pathwayinschools.com/sites/default/files/discover-6-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47.png"/><Relationship Id="rId4" Type="http://schemas.openxmlformats.org/officeDocument/2006/relationships/hyperlink" Target="https://www.pathwayinschools.com/sites/default/files/discover-6-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hyperlink" Target="https://www.pathwayinschools.com/sites/default/files/discover-6-4/" TargetMode="External"/><Relationship Id="rId4" Type="http://schemas.openxmlformats.org/officeDocument/2006/relationships/hyperlink" Target="http://www.dlc.com/PFS-HS6-4-RTU" TargetMode="External"/><Relationship Id="rId9" Type="http://schemas.openxmlformats.org/officeDocument/2006/relationships/image" Target="../media/image42.png"/><Relationship Id="rId5" Type="http://schemas.openxmlformats.org/officeDocument/2006/relationships/image" Target="../media/image27.png"/><Relationship Id="rId6" Type="http://schemas.openxmlformats.org/officeDocument/2006/relationships/hyperlink" Target="https://app.discoveryeducation.com/learn/player/09b6629f-8d24-4389-b1d9-06a2d67e17ab" TargetMode="External"/><Relationship Id="rId7" Type="http://schemas.openxmlformats.org/officeDocument/2006/relationships/hyperlink" Target="https://app.discoveryeducation.com/learn/player/09b6629f-8d24-4389-b1d9-06a2d67e17ab" TargetMode="External"/><Relationship Id="rId8"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hyperlink" Target="https://www.pathwayinschools.com/sites/default/files/discover-6-4/" TargetMode="Externa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hyperlink" Target="https://www.pathwayinschools.com/sites/default/files/discover-6-4/" TargetMode="External"/><Relationship Id="rId4" Type="http://schemas.openxmlformats.org/officeDocument/2006/relationships/image" Target="../media/image41.png"/><Relationship Id="rId5" Type="http://schemas.openxmlformats.org/officeDocument/2006/relationships/image" Target="../media/image45.png"/><Relationship Id="rId6"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hyperlink" Target="https://www.pathwayinschools.com/sites/default/files/discover-6-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8.png"/><Relationship Id="rId6" Type="http://schemas.openxmlformats.org/officeDocument/2006/relationships/hyperlink" Target="https://www.pathwayinschools.com/sites/default/files/discover-6-5/"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53.png"/><Relationship Id="rId4" Type="http://schemas.openxmlformats.org/officeDocument/2006/relationships/image" Target="../media/image51.png"/><Relationship Id="rId5" Type="http://schemas.openxmlformats.org/officeDocument/2006/relationships/image" Target="../media/image46.png"/><Relationship Id="rId6" Type="http://schemas.openxmlformats.org/officeDocument/2006/relationships/image" Target="../media/image57.png"/><Relationship Id="rId7" Type="http://schemas.openxmlformats.org/officeDocument/2006/relationships/image" Target="../media/image54.png"/><Relationship Id="rId8" Type="http://schemas.openxmlformats.org/officeDocument/2006/relationships/hyperlink" Target="https://www.pathwayinschools.com/sites/default/files/discover-6-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https://www.pathwayinschools.com/sites/default/files/discover-6-5/" TargetMode="External"/><Relationship Id="rId4" Type="http://schemas.openxmlformats.org/officeDocument/2006/relationships/hyperlink" Target="http://www.dlc.com/PFS-HS6-5-RTU" TargetMode="External"/><Relationship Id="rId9" Type="http://schemas.openxmlformats.org/officeDocument/2006/relationships/image" Target="../media/image56.png"/><Relationship Id="rId5" Type="http://schemas.openxmlformats.org/officeDocument/2006/relationships/image" Target="../media/image27.png"/><Relationship Id="rId6" Type="http://schemas.openxmlformats.org/officeDocument/2006/relationships/hyperlink" Target="https://app.discoveryeducation.com/learn/player/0096a7d9-e46c-4623-aa6e-25043be75e50" TargetMode="External"/><Relationship Id="rId7" Type="http://schemas.openxmlformats.org/officeDocument/2006/relationships/hyperlink" Target="https://app.discoveryeducation.com/learn/player/0096a7d9-e46c-4623-aa6e-25043be75e50" TargetMode="External"/><Relationship Id="rId8"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hyperlink" Target="https://www.pathwayinschools.com/sites/default/files/discover-6-5/" TargetMode="Externa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pathwayinschools.com/sites/default/files/discover-6-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pathwayinschools.com/sites/default/files/discover-6-1/"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23.png"/><Relationship Id="rId12"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app.discoveryeducation.com/learn/player/fadc5d8c-88e9-4286-9fc5-ea76b146d2d2" TargetMode="External"/><Relationship Id="rId4" Type="http://schemas.openxmlformats.org/officeDocument/2006/relationships/hyperlink" Target="https://www.pathwayinschools.com/sites/default/files/discover-6-1/" TargetMode="External"/><Relationship Id="rId9" Type="http://schemas.openxmlformats.org/officeDocument/2006/relationships/image" Target="../media/image3.png"/><Relationship Id="rId5" Type="http://schemas.openxmlformats.org/officeDocument/2006/relationships/hyperlink" Target="http://www.dlc.com/PFS-HS6-1-RTU" TargetMode="External"/><Relationship Id="rId6" Type="http://schemas.openxmlformats.org/officeDocument/2006/relationships/image" Target="../media/image27.png"/><Relationship Id="rId7" Type="http://schemas.openxmlformats.org/officeDocument/2006/relationships/hyperlink" Target="https://app.discoveryeducation.com/learn/player/fadc5d8c-88e9-4286-9fc5-ea76b146d2d2" TargetMode="External"/><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hyperlink" Target="https://www.pathwayinschools.com/sites/default/files/discover-6-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pathwayinschools.com/sites/default/files/discover-6-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pathwayinschools.com/sites/default/files/discover-6-1/"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ctrTitle"/>
          </p:nvPr>
        </p:nvSpPr>
        <p:spPr>
          <a:xfrm>
            <a:off x="576075" y="202359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Using Credit Wisely</a:t>
            </a:r>
            <a:endParaRPr/>
          </a:p>
        </p:txBody>
      </p:sp>
      <p:sp>
        <p:nvSpPr>
          <p:cNvPr id="91" name="Google Shape;91;p16"/>
          <p:cNvSpPr txBox="1"/>
          <p:nvPr>
            <p:ph idx="1" type="subTitle"/>
          </p:nvPr>
        </p:nvSpPr>
        <p:spPr>
          <a:xfrm>
            <a:off x="576075" y="1539240"/>
            <a:ext cx="6629400" cy="50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Unit 6</a:t>
            </a:r>
            <a:endParaRPr/>
          </a:p>
        </p:txBody>
      </p:sp>
      <p:graphicFrame>
        <p:nvGraphicFramePr>
          <p:cNvPr id="92" name="Google Shape;92;p16"/>
          <p:cNvGraphicFramePr/>
          <p:nvPr/>
        </p:nvGraphicFramePr>
        <p:xfrm>
          <a:off x="576072" y="3733862"/>
          <a:ext cx="3000000" cy="3000000"/>
        </p:xfrm>
        <a:graphic>
          <a:graphicData uri="http://schemas.openxmlformats.org/drawingml/2006/table">
            <a:tbl>
              <a:tblPr>
                <a:noFill/>
                <a:tableStyleId>{D7DF48C3-8CFF-43E2-AEF8-4A9DE9B11827}</a:tableStyleId>
              </a:tblPr>
              <a:tblGrid>
                <a:gridCol w="6629400"/>
              </a:tblGrid>
              <a:tr h="478325">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3"/>
                        </a:rPr>
                        <a:t>Unit 6</a:t>
                      </a:r>
                      <a:r>
                        <a:rPr b="1" lang="en" u="sng">
                          <a:solidFill>
                            <a:schemeClr val="hlink"/>
                          </a:solidFill>
                          <a:latin typeface="Calibri"/>
                          <a:ea typeface="Calibri"/>
                          <a:cs typeface="Calibri"/>
                          <a:sym typeface="Calibri"/>
                          <a:hlinkClick action="ppaction://hlinksldjump" r:id="rId4"/>
                        </a:rPr>
                        <a:t>: Getting Started</a:t>
                      </a:r>
                      <a:endParaRPr b="1">
                        <a:solidFill>
                          <a:srgbClr val="FF6000"/>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5"/>
                        </a:rPr>
                        <a:t>Topic 1: Understanding Credit</a:t>
                      </a:r>
                      <a:endParaRPr>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What is credit and are all forms of credit the same?</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6"/>
                        </a:rPr>
                        <a:t>Topic 2: Deciding When to Use Credit</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When should you use credit and when should you avoid it?</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Clr>
                          <a:srgbClr val="000000"/>
                        </a:buClr>
                        <a:buSzPts val="2200"/>
                        <a:buFont typeface="Arial"/>
                        <a:buNone/>
                      </a:pPr>
                      <a:r>
                        <a:rPr b="1" lang="en" u="sng">
                          <a:solidFill>
                            <a:schemeClr val="hlink"/>
                          </a:solidFill>
                          <a:latin typeface="Calibri"/>
                          <a:ea typeface="Calibri"/>
                          <a:cs typeface="Calibri"/>
                          <a:sym typeface="Calibri"/>
                          <a:hlinkClick action="ppaction://hlinksldjump" r:id="rId7"/>
                        </a:rPr>
                        <a:t>Topic 3: Checking Your Credit Report</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Arial"/>
                        <a:buNone/>
                      </a:pPr>
                      <a:r>
                        <a:rPr i="1" lang="en" sz="1300">
                          <a:solidFill>
                            <a:schemeClr val="dk1"/>
                          </a:solidFill>
                          <a:latin typeface="Calibri"/>
                          <a:ea typeface="Calibri"/>
                          <a:cs typeface="Calibri"/>
                          <a:sym typeface="Calibri"/>
                        </a:rPr>
                        <a:t>What is a credit report and how do you know what is in yours?</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8"/>
                        </a:rPr>
                        <a:t>Topic 4: Improving Your Credit Score</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How does a lender judge whether or not you will be a good borrower? What can you do to improve your credit score?</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9"/>
                        </a:rPr>
                        <a:t>Topic 5: Managing Debt</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What can you do to pay off debt and avoid scams?</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24125">
                <a:tc>
                  <a:txBody>
                    <a:bodyPr/>
                    <a:lstStyle/>
                    <a:p>
                      <a:pPr indent="0" lvl="0" marL="0" rtl="0" algn="l">
                        <a:lnSpc>
                          <a:spcPct val="115000"/>
                        </a:lnSpc>
                        <a:spcBef>
                          <a:spcPts val="0"/>
                        </a:spcBef>
                        <a:spcAft>
                          <a:spcPts val="0"/>
                        </a:spcAft>
                        <a:buNone/>
                      </a:pPr>
                      <a:r>
                        <a:rPr b="1" lang="en">
                          <a:solidFill>
                            <a:srgbClr val="FF6000"/>
                          </a:solidFill>
                          <a:latin typeface="Calibri"/>
                          <a:ea typeface="Calibri"/>
                          <a:cs typeface="Calibri"/>
                          <a:sym typeface="Calibri"/>
                        </a:rPr>
                        <a:t>Wrap Up</a:t>
                      </a:r>
                      <a:endParaRPr b="1">
                        <a:solidFill>
                          <a:srgbClr val="FF6000"/>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0"/>
                        </a:rPr>
                        <a:t>Glossary of Key Terms</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1"/>
                        </a:rPr>
                        <a:t>Personal Action Plan</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2"/>
                        </a:rPr>
                        <a:t>Continuing the Conversation at Home</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3"/>
                        </a:rPr>
                        <a:t>Dig Deeper</a:t>
                      </a:r>
                      <a:endParaRPr>
                        <a:solidFill>
                          <a:srgbClr val="595959"/>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1: Understanding Credit.</a:t>
            </a:r>
            <a:endParaRPr/>
          </a:p>
        </p:txBody>
      </p:sp>
      <p:graphicFrame>
        <p:nvGraphicFramePr>
          <p:cNvPr id="169" name="Google Shape;169;p25"/>
          <p:cNvGraphicFramePr/>
          <p:nvPr/>
        </p:nvGraphicFramePr>
        <p:xfrm>
          <a:off x="576072" y="1508760"/>
          <a:ext cx="3000000" cy="3000000"/>
        </p:xfrm>
        <a:graphic>
          <a:graphicData uri="http://schemas.openxmlformats.org/drawingml/2006/table">
            <a:tbl>
              <a:tblPr>
                <a:noFill/>
                <a:tableStyleId>{D7DF48C3-8CFF-43E2-AEF8-4A9DE9B11827}</a:tableStyleId>
              </a:tblPr>
              <a:tblGrid>
                <a:gridCol w="3314700"/>
                <a:gridCol w="3314700"/>
              </a:tblGrid>
              <a:tr h="35915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Think about the three types of credit described in this module: installment, revolving, and </a:t>
                      </a:r>
                      <a:r>
                        <a:rPr b="1" lang="en">
                          <a:solidFill>
                            <a:schemeClr val="lt1"/>
                          </a:solidFill>
                          <a:latin typeface="Calibri"/>
                          <a:ea typeface="Calibri"/>
                          <a:cs typeface="Calibri"/>
                          <a:sym typeface="Calibri"/>
                        </a:rPr>
                        <a:t>service</a:t>
                      </a:r>
                      <a:r>
                        <a:rPr b="1" lang="en">
                          <a:solidFill>
                            <a:schemeClr val="lt1"/>
                          </a:solidFill>
                          <a:latin typeface="Calibri"/>
                          <a:ea typeface="Calibri"/>
                          <a:cs typeface="Calibri"/>
                          <a:sym typeface="Calibri"/>
                        </a:rPr>
                        <a:t>. Answer each question below.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9523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Which type of credit do you expect you will use first? Why?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523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Which credit type do you understand the best? Why?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523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Which form of credit do you expect to use least or never use? Why?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70" name="Google Shape;170;p25"/>
          <p:cNvGraphicFramePr/>
          <p:nvPr/>
        </p:nvGraphicFramePr>
        <p:xfrm>
          <a:off x="576072" y="6427743"/>
          <a:ext cx="3000000" cy="3000000"/>
        </p:xfrm>
        <a:graphic>
          <a:graphicData uri="http://schemas.openxmlformats.org/drawingml/2006/table">
            <a:tbl>
              <a:tblPr>
                <a:noFill/>
                <a:tableStyleId>{D7DF48C3-8CFF-43E2-AEF8-4A9DE9B11827}</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one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provide examples of installment, revolving, and service credit.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compare various forms of credit.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explain what happens to collateral if a loan is unpaid.</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171" name="Google Shape;171;p25"/>
          <p:cNvPicPr preferRelativeResize="0"/>
          <p:nvPr/>
        </p:nvPicPr>
        <p:blipFill>
          <a:blip r:embed="rId3">
            <a:alphaModFix/>
          </a:blip>
          <a:stretch>
            <a:fillRect/>
          </a:stretch>
        </p:blipFill>
        <p:spPr>
          <a:xfrm>
            <a:off x="576075" y="5417850"/>
            <a:ext cx="3486014" cy="896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ctrTitle"/>
          </p:nvPr>
        </p:nvSpPr>
        <p:spPr>
          <a:xfrm>
            <a:off x="530351" y="1691650"/>
            <a:ext cx="48252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Deciding When to Use Credit</a:t>
            </a:r>
            <a:endParaRPr/>
          </a:p>
        </p:txBody>
      </p:sp>
      <p:sp>
        <p:nvSpPr>
          <p:cNvPr id="177" name="Google Shape;177;p26"/>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Identify forms of credit.</a:t>
            </a:r>
            <a:endParaRPr/>
          </a:p>
          <a:p>
            <a:pPr indent="-330200" lvl="0" marL="457200" rtl="0" algn="l">
              <a:spcBef>
                <a:spcPts val="0"/>
              </a:spcBef>
              <a:spcAft>
                <a:spcPts val="0"/>
              </a:spcAft>
              <a:buSzPts val="1600"/>
              <a:buChar char="●"/>
            </a:pPr>
            <a:r>
              <a:rPr lang="en"/>
              <a:t>Explain both benefits and tradeoffs of using credit.</a:t>
            </a:r>
            <a:endParaRPr/>
          </a:p>
          <a:p>
            <a:pPr indent="-330200" lvl="0" marL="457200" rtl="0" algn="l">
              <a:spcBef>
                <a:spcPts val="0"/>
              </a:spcBef>
              <a:spcAft>
                <a:spcPts val="0"/>
              </a:spcAft>
              <a:buSzPts val="1600"/>
              <a:buChar char="●"/>
            </a:pPr>
            <a:r>
              <a:rPr lang="en"/>
              <a:t>List factors to consider before using credit.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Deciding When to Use Credit</a:t>
            </a:r>
            <a:r>
              <a:rPr lang="en"/>
              <a:t> self-paced module.</a:t>
            </a:r>
            <a:endParaRPr/>
          </a:p>
        </p:txBody>
      </p:sp>
      <p:graphicFrame>
        <p:nvGraphicFramePr>
          <p:cNvPr id="183" name="Google Shape;183;p27"/>
          <p:cNvGraphicFramePr/>
          <p:nvPr/>
        </p:nvGraphicFramePr>
        <p:xfrm>
          <a:off x="576075" y="1508760"/>
          <a:ext cx="3000000" cy="3000000"/>
        </p:xfrm>
        <a:graphic>
          <a:graphicData uri="http://schemas.openxmlformats.org/drawingml/2006/table">
            <a:tbl>
              <a:tblPr>
                <a:noFill/>
                <a:tableStyleId>{D7DF48C3-8CFF-43E2-AEF8-4A9DE9B11827}</a:tableStyleId>
              </a:tblPr>
              <a:tblGrid>
                <a:gridCol w="6629400"/>
              </a:tblGrid>
              <a:tr h="32005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Is credit good or bad? Some people have strong feelings about this topic. Think about a time you heard someone discussing the use of financial credit (borrowing money in order to get something now and paying for it later, usually with interest). What was the context of the conversation? Did you get the impression that they view credit as positive, negative, or a bit of each? If you’ve never heard people discuss credit, why do you think that is?</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17501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184" name="Google Shape;184;p27"/>
          <p:cNvGraphicFramePr/>
          <p:nvPr/>
        </p:nvGraphicFramePr>
        <p:xfrm>
          <a:off x="576072" y="5057168"/>
          <a:ext cx="3000000" cy="3000000"/>
        </p:xfrm>
        <a:graphic>
          <a:graphicData uri="http://schemas.openxmlformats.org/drawingml/2006/table">
            <a:tbl>
              <a:tblPr>
                <a:noFill/>
                <a:tableStyleId>{D7DF48C3-8CFF-43E2-AEF8-4A9DE9B11827}</a:tableStyleId>
              </a:tblPr>
              <a:tblGrid>
                <a:gridCol w="3601175"/>
                <a:gridCol w="1009400"/>
                <a:gridCol w="1009400"/>
                <a:gridCol w="1009400"/>
              </a:tblGrid>
              <a:tr h="609575">
                <a:tc gridSpan="4">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How did you answer the questions in the Credit and You section? Put an X in the boxes that apply.</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r>
              <a:tr h="365725">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Disagree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Unsure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Agree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plan to have a credit card someday.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might need to borrow money to go to college.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hope to own a home when I am older.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185" name="Google Shape;185;p27"/>
          <p:cNvPicPr preferRelativeResize="0"/>
          <p:nvPr/>
        </p:nvPicPr>
        <p:blipFill>
          <a:blip r:embed="rId4">
            <a:alphaModFix/>
          </a:blip>
          <a:stretch>
            <a:fillRect/>
          </a:stretch>
        </p:blipFill>
        <p:spPr>
          <a:xfrm>
            <a:off x="4023353" y="7870275"/>
            <a:ext cx="3182102" cy="1552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Deciding When to Use Credit</a:t>
            </a:r>
            <a:r>
              <a:rPr lang="en"/>
              <a:t> self-paced module.</a:t>
            </a:r>
            <a:endParaRPr/>
          </a:p>
        </p:txBody>
      </p:sp>
      <p:graphicFrame>
        <p:nvGraphicFramePr>
          <p:cNvPr id="191" name="Google Shape;191;p28"/>
          <p:cNvGraphicFramePr/>
          <p:nvPr/>
        </p:nvGraphicFramePr>
        <p:xfrm>
          <a:off x="576072" y="4742330"/>
          <a:ext cx="3000000" cy="3000000"/>
        </p:xfrm>
        <a:graphic>
          <a:graphicData uri="http://schemas.openxmlformats.org/drawingml/2006/table">
            <a:tbl>
              <a:tblPr>
                <a:noFill/>
                <a:tableStyleId>{D7DF48C3-8CFF-43E2-AEF8-4A9DE9B11827}</a:tableStyleId>
              </a:tblPr>
              <a:tblGrid>
                <a:gridCol w="3310125"/>
                <a:gridCol w="3319275"/>
              </a:tblGrid>
              <a:tr h="4128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Borrowing Too Much</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lnSpc>
                          <a:spcPct val="115000"/>
                        </a:lnSpc>
                        <a:spcBef>
                          <a:spcPts val="0"/>
                        </a:spcBef>
                        <a:spcAft>
                          <a:spcPts val="0"/>
                        </a:spcAft>
                        <a:buNone/>
                      </a:pPr>
                      <a:r>
                        <a:rPr b="1" lang="en">
                          <a:solidFill>
                            <a:schemeClr val="dk1"/>
                          </a:solidFill>
                          <a:latin typeface="Calibri"/>
                          <a:ea typeface="Calibri"/>
                          <a:cs typeface="Calibri"/>
                          <a:sym typeface="Calibri"/>
                        </a:rPr>
                        <a:t>Spending More Money</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9047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19047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41280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Losing Your Collateral</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Paying Interest and Fees</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bl>
          </a:graphicData>
        </a:graphic>
      </p:graphicFrame>
      <p:sp>
        <p:nvSpPr>
          <p:cNvPr id="192" name="Google Shape;192;p28"/>
          <p:cNvSpPr txBox="1"/>
          <p:nvPr/>
        </p:nvSpPr>
        <p:spPr>
          <a:xfrm>
            <a:off x="576075" y="4107175"/>
            <a:ext cx="6629400" cy="516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200"/>
              </a:spcAft>
              <a:buClr>
                <a:schemeClr val="dk1"/>
              </a:buClr>
              <a:buSzPts val="1100"/>
              <a:buFont typeface="Arial"/>
              <a:buNone/>
            </a:pPr>
            <a:r>
              <a:rPr b="1" lang="en">
                <a:solidFill>
                  <a:schemeClr val="dk2"/>
                </a:solidFill>
                <a:latin typeface="Calibri"/>
                <a:ea typeface="Calibri"/>
                <a:cs typeface="Calibri"/>
                <a:sym typeface="Calibri"/>
              </a:rPr>
              <a:t>Using credit has risks. Fill in the graphic organizer with strategies you could use to avoid or minimize each potential risk. </a:t>
            </a:r>
            <a:endParaRPr b="1">
              <a:solidFill>
                <a:schemeClr val="dk2"/>
              </a:solidFill>
              <a:latin typeface="Calibri"/>
              <a:ea typeface="Calibri"/>
              <a:cs typeface="Calibri"/>
              <a:sym typeface="Calibri"/>
            </a:endParaRPr>
          </a:p>
        </p:txBody>
      </p:sp>
      <p:sp>
        <p:nvSpPr>
          <p:cNvPr id="193" name="Google Shape;193;p28"/>
          <p:cNvSpPr txBox="1"/>
          <p:nvPr/>
        </p:nvSpPr>
        <p:spPr>
          <a:xfrm>
            <a:off x="2390775" y="6859775"/>
            <a:ext cx="3000000" cy="400200"/>
          </a:xfrm>
          <a:prstGeom prst="rect">
            <a:avLst/>
          </a:prstGeom>
          <a:solidFill>
            <a:srgbClr val="FF6000"/>
          </a:solidFill>
          <a:ln cap="flat" cmpd="sng" w="9525">
            <a:solidFill>
              <a:srgbClr val="454545"/>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a:solidFill>
                  <a:srgbClr val="FFFFFF"/>
                </a:solidFill>
                <a:latin typeface="Calibri"/>
                <a:ea typeface="Calibri"/>
                <a:cs typeface="Calibri"/>
                <a:sym typeface="Calibri"/>
              </a:rPr>
              <a:t>Potential Credit Risks</a:t>
            </a:r>
            <a:endParaRPr b="1">
              <a:solidFill>
                <a:srgbClr val="FFFFFF"/>
              </a:solidFill>
              <a:latin typeface="Calibri"/>
              <a:ea typeface="Calibri"/>
              <a:cs typeface="Calibri"/>
              <a:sym typeface="Calibri"/>
            </a:endParaRPr>
          </a:p>
        </p:txBody>
      </p:sp>
      <p:graphicFrame>
        <p:nvGraphicFramePr>
          <p:cNvPr id="194" name="Google Shape;194;p28"/>
          <p:cNvGraphicFramePr/>
          <p:nvPr/>
        </p:nvGraphicFramePr>
        <p:xfrm>
          <a:off x="576072" y="1508760"/>
          <a:ext cx="3000000" cy="3000000"/>
        </p:xfrm>
        <a:graphic>
          <a:graphicData uri="http://schemas.openxmlformats.org/drawingml/2006/table">
            <a:tbl>
              <a:tblPr>
                <a:noFill/>
                <a:tableStyleId>{D7DF48C3-8CFF-43E2-AEF8-4A9DE9B11827}</a:tableStyleId>
              </a:tblPr>
              <a:tblGrid>
                <a:gridCol w="513500"/>
                <a:gridCol w="6115900"/>
              </a:tblGrid>
              <a:tr h="224000">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Describe three reasons people might choose to use credit.</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6095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1.</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2.</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3.</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9"/>
          <p:cNvPicPr preferRelativeResize="0"/>
          <p:nvPr/>
        </p:nvPicPr>
        <p:blipFill>
          <a:blip r:embed="rId3">
            <a:alphaModFix/>
          </a:blip>
          <a:stretch>
            <a:fillRect/>
          </a:stretch>
        </p:blipFill>
        <p:spPr>
          <a:xfrm>
            <a:off x="715600" y="6329058"/>
            <a:ext cx="1197076" cy="639115"/>
          </a:xfrm>
          <a:prstGeom prst="rect">
            <a:avLst/>
          </a:prstGeom>
          <a:noFill/>
          <a:ln>
            <a:noFill/>
          </a:ln>
        </p:spPr>
      </p:pic>
      <p:pic>
        <p:nvPicPr>
          <p:cNvPr id="200" name="Google Shape;200;p29"/>
          <p:cNvPicPr preferRelativeResize="0"/>
          <p:nvPr/>
        </p:nvPicPr>
        <p:blipFill>
          <a:blip r:embed="rId4">
            <a:alphaModFix/>
          </a:blip>
          <a:stretch>
            <a:fillRect/>
          </a:stretch>
        </p:blipFill>
        <p:spPr>
          <a:xfrm>
            <a:off x="715588" y="4739640"/>
            <a:ext cx="1197076" cy="637388"/>
          </a:xfrm>
          <a:prstGeom prst="rect">
            <a:avLst/>
          </a:prstGeom>
          <a:noFill/>
          <a:ln>
            <a:noFill/>
          </a:ln>
        </p:spPr>
      </p:pic>
      <p:pic>
        <p:nvPicPr>
          <p:cNvPr id="201" name="Google Shape;201;p29"/>
          <p:cNvPicPr preferRelativeResize="0"/>
          <p:nvPr/>
        </p:nvPicPr>
        <p:blipFill>
          <a:blip r:embed="rId5">
            <a:alphaModFix/>
          </a:blip>
          <a:stretch>
            <a:fillRect/>
          </a:stretch>
        </p:blipFill>
        <p:spPr>
          <a:xfrm>
            <a:off x="715600" y="7125125"/>
            <a:ext cx="1197076" cy="631716"/>
          </a:xfrm>
          <a:prstGeom prst="rect">
            <a:avLst/>
          </a:prstGeom>
          <a:noFill/>
          <a:ln>
            <a:noFill/>
          </a:ln>
        </p:spPr>
      </p:pic>
      <p:pic>
        <p:nvPicPr>
          <p:cNvPr id="202" name="Google Shape;202;p29"/>
          <p:cNvPicPr preferRelativeResize="0"/>
          <p:nvPr/>
        </p:nvPicPr>
        <p:blipFill>
          <a:blip r:embed="rId6">
            <a:alphaModFix/>
          </a:blip>
          <a:stretch>
            <a:fillRect/>
          </a:stretch>
        </p:blipFill>
        <p:spPr>
          <a:xfrm>
            <a:off x="715600" y="5533980"/>
            <a:ext cx="1197074" cy="638125"/>
          </a:xfrm>
          <a:prstGeom prst="rect">
            <a:avLst/>
          </a:prstGeom>
          <a:noFill/>
          <a:ln>
            <a:noFill/>
          </a:ln>
        </p:spPr>
      </p:pic>
      <p:sp>
        <p:nvSpPr>
          <p:cNvPr id="203" name="Google Shape;203;p2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Benefits of Using Credit </a:t>
            </a:r>
            <a:endParaRPr/>
          </a:p>
        </p:txBody>
      </p:sp>
      <p:sp>
        <p:nvSpPr>
          <p:cNvPr id="204" name="Google Shape;204;p2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7"/>
              </a:rPr>
              <a:t>Deciding When to Use Credit</a:t>
            </a:r>
            <a:r>
              <a:rPr lang="en"/>
              <a:t> self-paced module.</a:t>
            </a:r>
            <a:endParaRPr/>
          </a:p>
        </p:txBody>
      </p:sp>
      <p:pic>
        <p:nvPicPr>
          <p:cNvPr id="205" name="Google Shape;205;p29">
            <a:hlinkClick r:id="rId8"/>
          </p:cNvPr>
          <p:cNvPicPr preferRelativeResize="0"/>
          <p:nvPr/>
        </p:nvPicPr>
        <p:blipFill>
          <a:blip r:embed="rId9">
            <a:alphaModFix/>
          </a:blip>
          <a:stretch>
            <a:fillRect/>
          </a:stretch>
        </p:blipFill>
        <p:spPr>
          <a:xfrm>
            <a:off x="6413335" y="9690525"/>
            <a:ext cx="792140" cy="274200"/>
          </a:xfrm>
          <a:prstGeom prst="rect">
            <a:avLst/>
          </a:prstGeom>
          <a:noFill/>
          <a:ln>
            <a:noFill/>
          </a:ln>
        </p:spPr>
      </p:pic>
      <p:sp>
        <p:nvSpPr>
          <p:cNvPr id="206" name="Google Shape;206;p29"/>
          <p:cNvSpPr txBox="1"/>
          <p:nvPr>
            <p:ph idx="1" type="body"/>
          </p:nvPr>
        </p:nvSpPr>
        <p:spPr>
          <a:xfrm>
            <a:off x="576075" y="1828800"/>
            <a:ext cx="6629400" cy="8400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a:t>
            </a:r>
            <a:r>
              <a:rPr lang="en" u="sng">
                <a:solidFill>
                  <a:schemeClr val="hlink"/>
                </a:solidFill>
                <a:hlinkClick r:id="rId10"/>
              </a:rPr>
              <a:t>this link </a:t>
            </a:r>
            <a:r>
              <a:rPr lang="en"/>
              <a:t>or the QR code below to watch the video from this module. Consider each image from the video and write a sentence or question inspired by each one. Be sure to demonstrate your understanding of the topic with what you write.</a:t>
            </a:r>
            <a:endParaRPr/>
          </a:p>
        </p:txBody>
      </p:sp>
      <p:pic>
        <p:nvPicPr>
          <p:cNvPr id="207" name="Google Shape;207;p29">
            <a:hlinkClick r:id="rId11"/>
          </p:cNvPr>
          <p:cNvPicPr preferRelativeResize="0"/>
          <p:nvPr/>
        </p:nvPicPr>
        <p:blipFill rotWithShape="1">
          <a:blip r:embed="rId12">
            <a:alphaModFix/>
          </a:blip>
          <a:srcRect b="1427" l="0" r="0" t="1437"/>
          <a:stretch/>
        </p:blipFill>
        <p:spPr>
          <a:xfrm>
            <a:off x="1712600" y="2668796"/>
            <a:ext cx="2647911" cy="1449730"/>
          </a:xfrm>
          <a:prstGeom prst="rect">
            <a:avLst/>
          </a:prstGeom>
          <a:noFill/>
          <a:ln>
            <a:noFill/>
          </a:ln>
        </p:spPr>
      </p:pic>
      <p:pic>
        <p:nvPicPr>
          <p:cNvPr id="208" name="Google Shape;208;p29"/>
          <p:cNvPicPr preferRelativeResize="0"/>
          <p:nvPr/>
        </p:nvPicPr>
        <p:blipFill rotWithShape="1">
          <a:blip r:embed="rId13">
            <a:alphaModFix/>
          </a:blip>
          <a:srcRect b="0" l="0" r="0" t="0"/>
          <a:stretch/>
        </p:blipFill>
        <p:spPr>
          <a:xfrm>
            <a:off x="4611700" y="2668796"/>
            <a:ext cx="1448101" cy="1448101"/>
          </a:xfrm>
          <a:prstGeom prst="rect">
            <a:avLst/>
          </a:prstGeom>
          <a:noFill/>
          <a:ln>
            <a:noFill/>
          </a:ln>
        </p:spPr>
      </p:pic>
      <p:graphicFrame>
        <p:nvGraphicFramePr>
          <p:cNvPr id="209" name="Google Shape;209;p29"/>
          <p:cNvGraphicFramePr/>
          <p:nvPr/>
        </p:nvGraphicFramePr>
        <p:xfrm>
          <a:off x="576072" y="4243335"/>
          <a:ext cx="3000000" cy="3000000"/>
        </p:xfrm>
        <a:graphic>
          <a:graphicData uri="http://schemas.openxmlformats.org/drawingml/2006/table">
            <a:tbl>
              <a:tblPr>
                <a:noFill/>
                <a:tableStyleId>{D7DF48C3-8CFF-43E2-AEF8-4A9DE9B11827}</a:tableStyleId>
              </a:tblPr>
              <a:tblGrid>
                <a:gridCol w="1502600"/>
                <a:gridCol w="5126800"/>
              </a:tblGrid>
              <a:tr h="20072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Write a sentence inspired by each of the images shown below.</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7988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988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988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988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210" name="Google Shape;210;p29"/>
          <p:cNvGraphicFramePr/>
          <p:nvPr/>
        </p:nvGraphicFramePr>
        <p:xfrm>
          <a:off x="576075" y="8045755"/>
          <a:ext cx="3000000" cy="3000000"/>
        </p:xfrm>
        <a:graphic>
          <a:graphicData uri="http://schemas.openxmlformats.org/drawingml/2006/table">
            <a:tbl>
              <a:tblPr>
                <a:noFill/>
                <a:tableStyleId>{D7DF48C3-8CFF-43E2-AEF8-4A9DE9B11827}</a:tableStyleId>
              </a:tblPr>
              <a:tblGrid>
                <a:gridCol w="6629400"/>
              </a:tblGrid>
              <a:tr h="2871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Consider all four images and how they might be connected. What could you say about all four images in one sentence?</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82440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Deciding When to Use Credit</a:t>
            </a:r>
            <a:r>
              <a:rPr lang="en"/>
              <a:t> self-paced module.</a:t>
            </a:r>
            <a:endParaRPr/>
          </a:p>
        </p:txBody>
      </p:sp>
      <p:graphicFrame>
        <p:nvGraphicFramePr>
          <p:cNvPr id="216" name="Google Shape;216;p30"/>
          <p:cNvGraphicFramePr/>
          <p:nvPr/>
        </p:nvGraphicFramePr>
        <p:xfrm>
          <a:off x="576072" y="1508760"/>
          <a:ext cx="3000000" cy="3000000"/>
        </p:xfrm>
        <a:graphic>
          <a:graphicData uri="http://schemas.openxmlformats.org/drawingml/2006/table">
            <a:tbl>
              <a:tblPr>
                <a:noFill/>
                <a:tableStyleId>{D7DF48C3-8CFF-43E2-AEF8-4A9DE9B11827}</a:tableStyleId>
              </a:tblPr>
              <a:tblGrid>
                <a:gridCol w="2209775"/>
                <a:gridCol w="2209775"/>
                <a:gridCol w="2209775"/>
              </a:tblGrid>
              <a:tr h="35755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The </a:t>
                      </a:r>
                      <a:r>
                        <a:rPr b="1" lang="en">
                          <a:solidFill>
                            <a:schemeClr val="lt1"/>
                          </a:solidFill>
                          <a:latin typeface="Calibri"/>
                          <a:ea typeface="Calibri"/>
                          <a:cs typeface="Calibri"/>
                          <a:sym typeface="Calibri"/>
                        </a:rPr>
                        <a:t>Use Credit</a:t>
                      </a:r>
                      <a:r>
                        <a:rPr b="1" lang="en">
                          <a:solidFill>
                            <a:schemeClr val="lt1"/>
                          </a:solidFill>
                          <a:latin typeface="Calibri"/>
                          <a:ea typeface="Calibri"/>
                          <a:cs typeface="Calibri"/>
                          <a:sym typeface="Calibri"/>
                        </a:rPr>
                        <a:t> section offers five scenarios in which you might use credit. Select three to share your answer and then explain your reason for each.</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3252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Scenario</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Your Response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Reason</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9976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76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76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17" name="Google Shape;217;p30"/>
          <p:cNvGraphicFramePr/>
          <p:nvPr/>
        </p:nvGraphicFramePr>
        <p:xfrm>
          <a:off x="576075" y="5766580"/>
          <a:ext cx="3000000" cy="3000000"/>
        </p:xfrm>
        <a:graphic>
          <a:graphicData uri="http://schemas.openxmlformats.org/drawingml/2006/table">
            <a:tbl>
              <a:tblPr>
                <a:noFill/>
                <a:tableStyleId>{D7DF48C3-8CFF-43E2-AEF8-4A9DE9B11827}</a:tableStyleId>
              </a:tblPr>
              <a:tblGrid>
                <a:gridCol w="6629400"/>
              </a:tblGrid>
              <a:tr h="3611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Make a list of questions you should </a:t>
                      </a:r>
                      <a:r>
                        <a:rPr b="1" lang="en">
                          <a:solidFill>
                            <a:schemeClr val="lt1"/>
                          </a:solidFill>
                          <a:latin typeface="Calibri"/>
                          <a:ea typeface="Calibri"/>
                          <a:cs typeface="Calibri"/>
                          <a:sym typeface="Calibri"/>
                        </a:rPr>
                        <a:t>ask </a:t>
                      </a:r>
                      <a:r>
                        <a:rPr b="1" lang="en">
                          <a:solidFill>
                            <a:schemeClr val="lt1"/>
                          </a:solidFill>
                          <a:latin typeface="Calibri"/>
                          <a:ea typeface="Calibri"/>
                          <a:cs typeface="Calibri"/>
                          <a:sym typeface="Calibri"/>
                        </a:rPr>
                        <a:t>yourself before using credit.</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5348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348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348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348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218" name="Google Shape;218;p30"/>
          <p:cNvPicPr preferRelativeResize="0"/>
          <p:nvPr/>
        </p:nvPicPr>
        <p:blipFill>
          <a:blip r:embed="rId4">
            <a:alphaModFix/>
          </a:blip>
          <a:stretch>
            <a:fillRect/>
          </a:stretch>
        </p:blipFill>
        <p:spPr>
          <a:xfrm>
            <a:off x="953138" y="8561174"/>
            <a:ext cx="5875261" cy="861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2: Deciding When to Use Credit.</a:t>
            </a:r>
            <a:endParaRPr/>
          </a:p>
        </p:txBody>
      </p:sp>
      <p:graphicFrame>
        <p:nvGraphicFramePr>
          <p:cNvPr id="224" name="Google Shape;224;p31"/>
          <p:cNvGraphicFramePr/>
          <p:nvPr/>
        </p:nvGraphicFramePr>
        <p:xfrm>
          <a:off x="576072" y="1508760"/>
          <a:ext cx="3000000" cy="3000000"/>
        </p:xfrm>
        <a:graphic>
          <a:graphicData uri="http://schemas.openxmlformats.org/drawingml/2006/table">
            <a:tbl>
              <a:tblPr>
                <a:noFill/>
                <a:tableStyleId>{D7DF48C3-8CFF-43E2-AEF8-4A9DE9B11827}</a:tableStyleId>
              </a:tblPr>
              <a:tblGrid>
                <a:gridCol w="6629400"/>
              </a:tblGrid>
              <a:tr h="96697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Imagine you are about to use credit for the first time. A family member questions your choice. Write a paragraph (3–5 sentences) explaining your decision-making process and the reasons you have for using credit. If you do not plan to use credit in the future, focus your paragraph on the reasons you have for this decision instead.</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4234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25" name="Google Shape;225;p31"/>
          <p:cNvGraphicFramePr/>
          <p:nvPr/>
        </p:nvGraphicFramePr>
        <p:xfrm>
          <a:off x="576072" y="6272318"/>
          <a:ext cx="3000000" cy="3000000"/>
        </p:xfrm>
        <a:graphic>
          <a:graphicData uri="http://schemas.openxmlformats.org/drawingml/2006/table">
            <a:tbl>
              <a:tblPr>
                <a:noFill/>
                <a:tableStyleId>{D7DF48C3-8CFF-43E2-AEF8-4A9DE9B11827}</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identify forms of credit.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explain both benefits and tradeoffs of using credit.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list factors to consider before using credit.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26" name="Google Shape;226;p31"/>
          <p:cNvPicPr preferRelativeResize="0"/>
          <p:nvPr/>
        </p:nvPicPr>
        <p:blipFill>
          <a:blip r:embed="rId3">
            <a:alphaModFix/>
          </a:blip>
          <a:stretch>
            <a:fillRect/>
          </a:stretch>
        </p:blipFill>
        <p:spPr>
          <a:xfrm>
            <a:off x="576075" y="5262425"/>
            <a:ext cx="3486014" cy="896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2"/>
          <p:cNvSpPr txBox="1"/>
          <p:nvPr>
            <p:ph type="ctrTitle"/>
          </p:nvPr>
        </p:nvSpPr>
        <p:spPr>
          <a:xfrm>
            <a:off x="530351" y="1691650"/>
            <a:ext cx="44739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Checking Your Credit Report</a:t>
            </a:r>
            <a:endParaRPr/>
          </a:p>
        </p:txBody>
      </p:sp>
      <p:sp>
        <p:nvSpPr>
          <p:cNvPr id="232" name="Google Shape;232;p32"/>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Summarize what a credit report is and how it is used.</a:t>
            </a:r>
            <a:endParaRPr/>
          </a:p>
          <a:p>
            <a:pPr indent="-330200" lvl="0" marL="457200" rtl="0" algn="l">
              <a:spcBef>
                <a:spcPts val="0"/>
              </a:spcBef>
              <a:spcAft>
                <a:spcPts val="0"/>
              </a:spcAft>
              <a:buSzPts val="1600"/>
              <a:buChar char="●"/>
            </a:pPr>
            <a:r>
              <a:rPr lang="en"/>
              <a:t>Name the three major credit reporting bureaus.</a:t>
            </a:r>
            <a:endParaRPr/>
          </a:p>
          <a:p>
            <a:pPr indent="-330200" lvl="0" marL="457200" rtl="0" algn="l">
              <a:spcBef>
                <a:spcPts val="0"/>
              </a:spcBef>
              <a:spcAft>
                <a:spcPts val="0"/>
              </a:spcAft>
              <a:buSzPts val="1600"/>
              <a:buChar char="●"/>
            </a:pPr>
            <a:r>
              <a:rPr lang="en"/>
              <a:t>Identify information contained in credit reports.</a:t>
            </a:r>
            <a:endParaRPr/>
          </a:p>
          <a:p>
            <a:pPr indent="-330200" lvl="0" marL="457200" rtl="0" algn="l">
              <a:spcBef>
                <a:spcPts val="0"/>
              </a:spcBef>
              <a:spcAft>
                <a:spcPts val="0"/>
              </a:spcAft>
              <a:buSzPts val="1600"/>
              <a:buChar char="●"/>
            </a:pPr>
            <a:r>
              <a:rPr lang="en"/>
              <a:t>Explain the importance of regularly checking your own credit reports.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3"/>
          <p:cNvPicPr preferRelativeResize="0"/>
          <p:nvPr/>
        </p:nvPicPr>
        <p:blipFill>
          <a:blip r:embed="rId3">
            <a:alphaModFix/>
          </a:blip>
          <a:stretch>
            <a:fillRect/>
          </a:stretch>
        </p:blipFill>
        <p:spPr>
          <a:xfrm>
            <a:off x="1911390" y="5967975"/>
            <a:ext cx="965725" cy="722375"/>
          </a:xfrm>
          <a:prstGeom prst="rect">
            <a:avLst/>
          </a:prstGeom>
          <a:noFill/>
          <a:ln>
            <a:noFill/>
          </a:ln>
        </p:spPr>
      </p:pic>
      <p:pic>
        <p:nvPicPr>
          <p:cNvPr id="238" name="Google Shape;238;p33"/>
          <p:cNvPicPr preferRelativeResize="0"/>
          <p:nvPr/>
        </p:nvPicPr>
        <p:blipFill>
          <a:blip r:embed="rId4">
            <a:alphaModFix/>
          </a:blip>
          <a:stretch>
            <a:fillRect/>
          </a:stretch>
        </p:blipFill>
        <p:spPr>
          <a:xfrm>
            <a:off x="2228301" y="6913439"/>
            <a:ext cx="648814" cy="722375"/>
          </a:xfrm>
          <a:prstGeom prst="rect">
            <a:avLst/>
          </a:prstGeom>
          <a:noFill/>
          <a:ln>
            <a:noFill/>
          </a:ln>
        </p:spPr>
      </p:pic>
      <p:pic>
        <p:nvPicPr>
          <p:cNvPr id="239" name="Google Shape;239;p33"/>
          <p:cNvPicPr preferRelativeResize="0"/>
          <p:nvPr/>
        </p:nvPicPr>
        <p:blipFill>
          <a:blip r:embed="rId5">
            <a:alphaModFix/>
          </a:blip>
          <a:stretch>
            <a:fillRect/>
          </a:stretch>
        </p:blipFill>
        <p:spPr>
          <a:xfrm>
            <a:off x="2228300" y="7861564"/>
            <a:ext cx="648825" cy="648825"/>
          </a:xfrm>
          <a:prstGeom prst="rect">
            <a:avLst/>
          </a:prstGeom>
          <a:noFill/>
          <a:ln>
            <a:noFill/>
          </a:ln>
        </p:spPr>
      </p:pic>
      <p:pic>
        <p:nvPicPr>
          <p:cNvPr id="240" name="Google Shape;240;p33"/>
          <p:cNvPicPr preferRelativeResize="0"/>
          <p:nvPr/>
        </p:nvPicPr>
        <p:blipFill>
          <a:blip r:embed="rId6">
            <a:alphaModFix/>
          </a:blip>
          <a:stretch>
            <a:fillRect/>
          </a:stretch>
        </p:blipFill>
        <p:spPr>
          <a:xfrm>
            <a:off x="1911389" y="8791139"/>
            <a:ext cx="965725" cy="576025"/>
          </a:xfrm>
          <a:prstGeom prst="rect">
            <a:avLst/>
          </a:prstGeom>
          <a:noFill/>
          <a:ln>
            <a:noFill/>
          </a:ln>
        </p:spPr>
      </p:pic>
      <p:sp>
        <p:nvSpPr>
          <p:cNvPr id="241" name="Google Shape;241;p3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7"/>
              </a:rPr>
              <a:t>Checking Your Credit Report</a:t>
            </a:r>
            <a:r>
              <a:rPr lang="en"/>
              <a:t> self-paced module.</a:t>
            </a:r>
            <a:endParaRPr/>
          </a:p>
        </p:txBody>
      </p:sp>
      <p:graphicFrame>
        <p:nvGraphicFramePr>
          <p:cNvPr id="242" name="Google Shape;242;p33"/>
          <p:cNvGraphicFramePr/>
          <p:nvPr/>
        </p:nvGraphicFramePr>
        <p:xfrm>
          <a:off x="576072" y="1508760"/>
          <a:ext cx="3000000" cy="3000000"/>
        </p:xfrm>
        <a:graphic>
          <a:graphicData uri="http://schemas.openxmlformats.org/drawingml/2006/table">
            <a:tbl>
              <a:tblPr>
                <a:noFill/>
                <a:tableStyleId>{D7DF48C3-8CFF-43E2-AEF8-4A9DE9B11827}</a:tableStyleId>
              </a:tblPr>
              <a:tblGrid>
                <a:gridCol w="6629400"/>
              </a:tblGrid>
              <a:tr h="5882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Credit reports compile detailed information about people’s use of credit. How do you feel about companies—referred to as credit bureaus—gathering and storing this information?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4234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43" name="Google Shape;243;p33"/>
          <p:cNvGraphicFramePr/>
          <p:nvPr/>
        </p:nvGraphicFramePr>
        <p:xfrm>
          <a:off x="576072" y="5090460"/>
          <a:ext cx="3000000" cy="3000000"/>
        </p:xfrm>
        <a:graphic>
          <a:graphicData uri="http://schemas.openxmlformats.org/drawingml/2006/table">
            <a:tbl>
              <a:tblPr>
                <a:noFill/>
                <a:tableStyleId>{D7DF48C3-8CFF-43E2-AEF8-4A9DE9B11827}</a:tableStyleId>
              </a:tblPr>
              <a:tblGrid>
                <a:gridCol w="2491675"/>
                <a:gridCol w="4137725"/>
              </a:tblGrid>
              <a:tr h="20072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Fill in the answer to each question about credit.</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2007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Question</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Answer</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912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What is a credit report?</a:t>
                      </a:r>
                      <a:endParaRPr b="1" sz="1200">
                        <a:solidFill>
                          <a:schemeClr val="dk1"/>
                        </a:solidFill>
                        <a:latin typeface="Calibri"/>
                        <a:ea typeface="Calibri"/>
                        <a:cs typeface="Calibri"/>
                        <a:sym typeface="Calibri"/>
                      </a:endParaRPr>
                    </a:p>
                  </a:txBody>
                  <a:tcPr marT="91425" marB="91425" marR="1371600"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912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Who has a credit report?</a:t>
                      </a:r>
                      <a:endParaRPr b="1" sz="1200">
                        <a:solidFill>
                          <a:schemeClr val="dk1"/>
                        </a:solidFill>
                        <a:latin typeface="Calibri"/>
                        <a:ea typeface="Calibri"/>
                        <a:cs typeface="Calibri"/>
                        <a:sym typeface="Calibri"/>
                      </a:endParaRPr>
                    </a:p>
                  </a:txBody>
                  <a:tcPr marT="91425" marB="91425" marR="1371600"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912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Who creates credit reports?</a:t>
                      </a:r>
                      <a:endParaRPr>
                        <a:solidFill>
                          <a:schemeClr val="dk1"/>
                        </a:solidFill>
                      </a:endParaRPr>
                    </a:p>
                  </a:txBody>
                  <a:tcPr marT="91425" marB="91425" marR="1371600"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912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Who uses credit reports?</a:t>
                      </a:r>
                      <a:endParaRPr b="1" sz="1200">
                        <a:solidFill>
                          <a:schemeClr val="dk1"/>
                        </a:solidFill>
                        <a:latin typeface="Calibri"/>
                        <a:ea typeface="Calibri"/>
                        <a:cs typeface="Calibri"/>
                        <a:sym typeface="Calibri"/>
                      </a:endParaRPr>
                    </a:p>
                  </a:txBody>
                  <a:tcPr marT="91425" marB="91425" marR="1371600"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Checking Your Credit Report</a:t>
            </a:r>
            <a:r>
              <a:rPr lang="en"/>
              <a:t> self-paced module.</a:t>
            </a:r>
            <a:endParaRPr/>
          </a:p>
        </p:txBody>
      </p:sp>
      <p:graphicFrame>
        <p:nvGraphicFramePr>
          <p:cNvPr id="249" name="Google Shape;249;p34"/>
          <p:cNvGraphicFramePr/>
          <p:nvPr/>
        </p:nvGraphicFramePr>
        <p:xfrm>
          <a:off x="576072" y="4911780"/>
          <a:ext cx="3000000" cy="3000000"/>
        </p:xfrm>
        <a:graphic>
          <a:graphicData uri="http://schemas.openxmlformats.org/drawingml/2006/table">
            <a:tbl>
              <a:tblPr>
                <a:noFill/>
                <a:tableStyleId>{D7DF48C3-8CFF-43E2-AEF8-4A9DE9B11827}</a:tableStyleId>
              </a:tblPr>
              <a:tblGrid>
                <a:gridCol w="3310125"/>
                <a:gridCol w="3319275"/>
              </a:tblGrid>
              <a:tr h="4128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Personal Information</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lnSpc>
                          <a:spcPct val="115000"/>
                        </a:lnSpc>
                        <a:spcBef>
                          <a:spcPts val="0"/>
                        </a:spcBef>
                        <a:spcAft>
                          <a:spcPts val="0"/>
                        </a:spcAft>
                        <a:buNone/>
                      </a:pPr>
                      <a:r>
                        <a:rPr b="1" lang="en">
                          <a:solidFill>
                            <a:schemeClr val="dk1"/>
                          </a:solidFill>
                          <a:latin typeface="Calibri"/>
                          <a:ea typeface="Calibri"/>
                          <a:cs typeface="Calibri"/>
                          <a:sym typeface="Calibri"/>
                        </a:rPr>
                        <a:t>Credit Account Information</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9047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19047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4128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Inquiries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spcBef>
                          <a:spcPts val="0"/>
                        </a:spcBef>
                        <a:spcAft>
                          <a:spcPts val="0"/>
                        </a:spcAft>
                        <a:buNone/>
                      </a:pPr>
                      <a:r>
                        <a:rPr b="1" lang="en">
                          <a:solidFill>
                            <a:schemeClr val="dk1"/>
                          </a:solidFill>
                          <a:latin typeface="Calibri"/>
                          <a:ea typeface="Calibri"/>
                          <a:cs typeface="Calibri"/>
                          <a:sym typeface="Calibri"/>
                        </a:rPr>
                        <a:t>Bankruptcies and Collections </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bl>
          </a:graphicData>
        </a:graphic>
      </p:graphicFrame>
      <p:sp>
        <p:nvSpPr>
          <p:cNvPr id="250" name="Google Shape;250;p34"/>
          <p:cNvSpPr txBox="1"/>
          <p:nvPr/>
        </p:nvSpPr>
        <p:spPr>
          <a:xfrm>
            <a:off x="576075" y="4030975"/>
            <a:ext cx="6629400" cy="804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200"/>
              </a:spcAft>
              <a:buNone/>
            </a:pPr>
            <a:r>
              <a:rPr b="1" lang="en">
                <a:solidFill>
                  <a:schemeClr val="dk2"/>
                </a:solidFill>
                <a:latin typeface="Calibri"/>
                <a:ea typeface="Calibri"/>
                <a:cs typeface="Calibri"/>
                <a:sym typeface="Calibri"/>
              </a:rPr>
              <a:t>Credit reports from each of the three major credit bureaus</a:t>
            </a:r>
            <a:r>
              <a:rPr b="1" lang="en">
                <a:solidFill>
                  <a:schemeClr val="dk2"/>
                </a:solidFill>
                <a:latin typeface="Calibri"/>
                <a:ea typeface="Calibri"/>
                <a:cs typeface="Calibri"/>
                <a:sym typeface="Calibri"/>
              </a:rPr>
              <a:t> </a:t>
            </a:r>
            <a:r>
              <a:rPr b="1" lang="en">
                <a:solidFill>
                  <a:schemeClr val="dk2"/>
                </a:solidFill>
                <a:latin typeface="Calibri"/>
                <a:ea typeface="Calibri"/>
                <a:cs typeface="Calibri"/>
                <a:sym typeface="Calibri"/>
              </a:rPr>
              <a:t>might look different, but they all have similar information. Fill in the graphic organizer with information you would expect to find in each section of a credit report. </a:t>
            </a:r>
            <a:endParaRPr b="1">
              <a:solidFill>
                <a:schemeClr val="dk2"/>
              </a:solidFill>
              <a:latin typeface="Calibri"/>
              <a:ea typeface="Calibri"/>
              <a:cs typeface="Calibri"/>
              <a:sym typeface="Calibri"/>
            </a:endParaRPr>
          </a:p>
        </p:txBody>
      </p:sp>
      <p:sp>
        <p:nvSpPr>
          <p:cNvPr id="251" name="Google Shape;251;p34"/>
          <p:cNvSpPr txBox="1"/>
          <p:nvPr/>
        </p:nvSpPr>
        <p:spPr>
          <a:xfrm>
            <a:off x="2390775" y="7029225"/>
            <a:ext cx="3000000" cy="400200"/>
          </a:xfrm>
          <a:prstGeom prst="rect">
            <a:avLst/>
          </a:prstGeom>
          <a:solidFill>
            <a:srgbClr val="FF6000"/>
          </a:solidFill>
          <a:ln cap="flat" cmpd="sng" w="9525">
            <a:solidFill>
              <a:srgbClr val="454545"/>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a:solidFill>
                  <a:srgbClr val="FFFFFF"/>
                </a:solidFill>
                <a:latin typeface="Calibri"/>
                <a:ea typeface="Calibri"/>
                <a:cs typeface="Calibri"/>
                <a:sym typeface="Calibri"/>
              </a:rPr>
              <a:t>Contents of a Credit Report</a:t>
            </a:r>
            <a:endParaRPr b="1">
              <a:solidFill>
                <a:srgbClr val="FFFFFF"/>
              </a:solidFill>
              <a:latin typeface="Calibri"/>
              <a:ea typeface="Calibri"/>
              <a:cs typeface="Calibri"/>
              <a:sym typeface="Calibri"/>
            </a:endParaRPr>
          </a:p>
        </p:txBody>
      </p:sp>
      <p:graphicFrame>
        <p:nvGraphicFramePr>
          <p:cNvPr id="252" name="Google Shape;252;p34"/>
          <p:cNvGraphicFramePr/>
          <p:nvPr/>
        </p:nvGraphicFramePr>
        <p:xfrm>
          <a:off x="576072" y="1508760"/>
          <a:ext cx="3000000" cy="3000000"/>
        </p:xfrm>
        <a:graphic>
          <a:graphicData uri="http://schemas.openxmlformats.org/drawingml/2006/table">
            <a:tbl>
              <a:tblPr>
                <a:noFill/>
                <a:tableStyleId>{D7DF48C3-8CFF-43E2-AEF8-4A9DE9B11827}</a:tableStyleId>
              </a:tblPr>
              <a:tblGrid>
                <a:gridCol w="633975"/>
                <a:gridCol w="2997700"/>
                <a:gridCol w="2997700"/>
              </a:tblGrid>
              <a:tr h="376600">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There are three major credit bureaus. Name each and find its website.</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211800">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Name</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Website</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5214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1.</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214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2.</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214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3.</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
        <p:nvSpPr>
          <p:cNvPr id="253" name="Google Shape;253;p34"/>
          <p:cNvSpPr txBox="1"/>
          <p:nvPr/>
        </p:nvSpPr>
        <p:spPr>
          <a:xfrm>
            <a:off x="8732150" y="2704875"/>
            <a:ext cx="7049700" cy="72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6</a:t>
            </a:r>
            <a:r>
              <a:rPr lang="en"/>
              <a:t>: Getting Started</a:t>
            </a:r>
            <a:endParaRPr/>
          </a:p>
        </p:txBody>
      </p:sp>
      <p:graphicFrame>
        <p:nvGraphicFramePr>
          <p:cNvPr id="98" name="Google Shape;98;p17"/>
          <p:cNvGraphicFramePr/>
          <p:nvPr/>
        </p:nvGraphicFramePr>
        <p:xfrm>
          <a:off x="576072" y="2572200"/>
          <a:ext cx="3000000" cy="3000000"/>
        </p:xfrm>
        <a:graphic>
          <a:graphicData uri="http://schemas.openxmlformats.org/drawingml/2006/table">
            <a:tbl>
              <a:tblPr>
                <a:noFill/>
                <a:tableStyleId>{D7DF48C3-8CFF-43E2-AEF8-4A9DE9B11827}</a:tableStyleId>
              </a:tblPr>
              <a:tblGrid>
                <a:gridCol w="4376200"/>
                <a:gridCol w="814450"/>
                <a:gridCol w="748375"/>
                <a:gridCol w="748375"/>
              </a:tblGrid>
              <a:tr h="815375">
                <a:tc>
                  <a:txBody>
                    <a:bodyPr/>
                    <a:lstStyle/>
                    <a:p>
                      <a:pPr indent="0" lvl="0" marL="0" rtl="0" algn="l">
                        <a:lnSpc>
                          <a:spcPct val="115000"/>
                        </a:lnSpc>
                        <a:spcBef>
                          <a:spcPts val="0"/>
                        </a:spcBef>
                        <a:spcAft>
                          <a:spcPts val="0"/>
                        </a:spcAft>
                        <a:buClr>
                          <a:srgbClr val="000000"/>
                        </a:buClr>
                        <a:buSzPts val="1100"/>
                        <a:buFont typeface="Arial"/>
                        <a:buNone/>
                      </a:pPr>
                      <a:r>
                        <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Not Much</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Some</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A Lot</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172475">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1: Understanding Credit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What is credit and are all forms of credit the same? </a:t>
                      </a:r>
                      <a:r>
                        <a:rPr lang="en" sz="1200">
                          <a:solidFill>
                            <a:schemeClr val="dk1"/>
                          </a:solidFill>
                          <a:latin typeface="Calibri"/>
                          <a:ea typeface="Calibri"/>
                          <a:cs typeface="Calibri"/>
                          <a:sym typeface="Calibri"/>
                        </a:rPr>
                        <a:t>Examine three different types of credit: installment credit, revolving credit, and service credit.</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72475">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2: Deciding When to Use Credit</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When should you use credit and when should you avoid it? </a:t>
                      </a:r>
                      <a:r>
                        <a:rPr lang="en" sz="1200">
                          <a:solidFill>
                            <a:schemeClr val="dk1"/>
                          </a:solidFill>
                          <a:latin typeface="Calibri"/>
                          <a:ea typeface="Calibri"/>
                          <a:cs typeface="Calibri"/>
                          <a:sym typeface="Calibri"/>
                        </a:rPr>
                        <a:t>Explore the question, “Is using credit good or bad?” and discover both benefits and tradeoffs of using credit.</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72475">
                <a:tc>
                  <a:txBody>
                    <a:bodyPr/>
                    <a:lstStyle/>
                    <a:p>
                      <a:pPr indent="0" lvl="0" marL="0" rtl="0" algn="l">
                        <a:lnSpc>
                          <a:spcPct val="115000"/>
                        </a:lnSpc>
                        <a:spcBef>
                          <a:spcPts val="0"/>
                        </a:spcBef>
                        <a:spcAft>
                          <a:spcPts val="0"/>
                        </a:spcAft>
                        <a:buClr>
                          <a:schemeClr val="dk1"/>
                        </a:buClr>
                        <a:buSzPts val="2200"/>
                        <a:buFont typeface="Arial"/>
                        <a:buNone/>
                      </a:pPr>
                      <a:r>
                        <a:rPr b="1" lang="en" sz="1200">
                          <a:solidFill>
                            <a:schemeClr val="dk1"/>
                          </a:solidFill>
                          <a:latin typeface="Calibri"/>
                          <a:ea typeface="Calibri"/>
                          <a:cs typeface="Calibri"/>
                          <a:sym typeface="Calibri"/>
                        </a:rPr>
                        <a:t>Topic 3: Checking Your Credit Report</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a credit report and how do you know </a:t>
                      </a:r>
                      <a:r>
                        <a:rPr i="1" lang="en" sz="1200">
                          <a:solidFill>
                            <a:schemeClr val="dk1"/>
                          </a:solidFill>
                          <a:latin typeface="Calibri"/>
                          <a:ea typeface="Calibri"/>
                          <a:cs typeface="Calibri"/>
                          <a:sym typeface="Calibri"/>
                        </a:rPr>
                        <a:t>what’s</a:t>
                      </a:r>
                      <a:r>
                        <a:rPr i="1" lang="en" sz="1200">
                          <a:solidFill>
                            <a:schemeClr val="dk1"/>
                          </a:solidFill>
                          <a:latin typeface="Calibri"/>
                          <a:ea typeface="Calibri"/>
                          <a:cs typeface="Calibri"/>
                          <a:sym typeface="Calibri"/>
                        </a:rPr>
                        <a:t> in yours? </a:t>
                      </a:r>
                      <a:r>
                        <a:rPr lang="en" sz="1200">
                          <a:solidFill>
                            <a:schemeClr val="dk1"/>
                          </a:solidFill>
                          <a:latin typeface="Calibri"/>
                          <a:ea typeface="Calibri"/>
                          <a:cs typeface="Calibri"/>
                          <a:sym typeface="Calibri"/>
                        </a:rPr>
                        <a:t>Learn what credit reports are, how to check them, and the importance of checking them regularly.</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380175">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4: Improving Your Credit Score</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How does a lender judge whether or not you will be a good borrower? What can you do to improve your credit score? </a:t>
                      </a:r>
                      <a:r>
                        <a:rPr lang="en" sz="1200">
                          <a:solidFill>
                            <a:schemeClr val="dk1"/>
                          </a:solidFill>
                          <a:latin typeface="Calibri"/>
                          <a:ea typeface="Calibri"/>
                          <a:cs typeface="Calibri"/>
                          <a:sym typeface="Calibri"/>
                        </a:rPr>
                        <a:t>Find out what</a:t>
                      </a:r>
                      <a:r>
                        <a:rPr i="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factors influence a person’s credit score and how to establish good credit.</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72475">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5: Managing Debt</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What can you do to pay off debt and avoid scams? </a:t>
                      </a:r>
                      <a:r>
                        <a:rPr lang="en" sz="1200">
                          <a:solidFill>
                            <a:schemeClr val="dk1"/>
                          </a:solidFill>
                          <a:latin typeface="Calibri"/>
                          <a:ea typeface="Calibri"/>
                          <a:cs typeface="Calibri"/>
                          <a:sym typeface="Calibri"/>
                        </a:rPr>
                        <a:t>Explore potential consequences of debt and steps people can take to begin dealing with debt challenges. </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99" name="Google Shape;99;p17"/>
          <p:cNvSpPr txBox="1"/>
          <p:nvPr>
            <p:ph idx="1" type="body"/>
          </p:nvPr>
        </p:nvSpPr>
        <p:spPr>
          <a:xfrm>
            <a:off x="576075" y="1828800"/>
            <a:ext cx="6687300" cy="7434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This unit explores a wide variety of personal finance topics within the theme of </a:t>
            </a:r>
            <a:r>
              <a:rPr b="1" lang="en"/>
              <a:t>Using Credit Wisely</a:t>
            </a:r>
            <a:r>
              <a:rPr lang="en"/>
              <a:t>. Going into this unit, how much do you already know about each topic?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Checking Your Credit Report</a:t>
            </a:r>
            <a:r>
              <a:rPr lang="en"/>
              <a:t> self-paced module.</a:t>
            </a:r>
            <a:endParaRPr/>
          </a:p>
        </p:txBody>
      </p:sp>
      <p:pic>
        <p:nvPicPr>
          <p:cNvPr id="259" name="Google Shape;259;p35">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pic>
        <p:nvPicPr>
          <p:cNvPr id="260" name="Google Shape;260;p35">
            <a:hlinkClick r:id="rId6"/>
          </p:cNvPr>
          <p:cNvPicPr preferRelativeResize="0"/>
          <p:nvPr/>
        </p:nvPicPr>
        <p:blipFill rotWithShape="1">
          <a:blip r:embed="rId7">
            <a:alphaModFix/>
          </a:blip>
          <a:srcRect b="1427" l="0" r="0" t="1437"/>
          <a:stretch/>
        </p:blipFill>
        <p:spPr>
          <a:xfrm>
            <a:off x="2858275" y="1828796"/>
            <a:ext cx="2647911" cy="1449730"/>
          </a:xfrm>
          <a:prstGeom prst="rect">
            <a:avLst/>
          </a:prstGeom>
          <a:noFill/>
          <a:ln>
            <a:noFill/>
          </a:ln>
        </p:spPr>
      </p:pic>
      <p:pic>
        <p:nvPicPr>
          <p:cNvPr id="261" name="Google Shape;261;p35"/>
          <p:cNvPicPr preferRelativeResize="0"/>
          <p:nvPr/>
        </p:nvPicPr>
        <p:blipFill rotWithShape="1">
          <a:blip r:embed="rId8">
            <a:alphaModFix/>
          </a:blip>
          <a:srcRect b="0" l="0" r="0" t="0"/>
          <a:stretch/>
        </p:blipFill>
        <p:spPr>
          <a:xfrm>
            <a:off x="5757375" y="1828796"/>
            <a:ext cx="1448101" cy="1448101"/>
          </a:xfrm>
          <a:prstGeom prst="rect">
            <a:avLst/>
          </a:prstGeom>
          <a:noFill/>
          <a:ln>
            <a:noFill/>
          </a:ln>
        </p:spPr>
      </p:pic>
      <p:sp>
        <p:nvSpPr>
          <p:cNvPr id="262" name="Google Shape;262;p3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How to Get Your Credit Report </a:t>
            </a:r>
            <a:endParaRPr/>
          </a:p>
        </p:txBody>
      </p:sp>
      <p:sp>
        <p:nvSpPr>
          <p:cNvPr id="263" name="Google Shape;263;p35"/>
          <p:cNvSpPr txBox="1"/>
          <p:nvPr/>
        </p:nvSpPr>
        <p:spPr>
          <a:xfrm>
            <a:off x="576075" y="1828796"/>
            <a:ext cx="21018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solidFill>
                  <a:schemeClr val="dk2"/>
                </a:solidFill>
                <a:latin typeface="Calibri"/>
                <a:ea typeface="Calibri"/>
                <a:cs typeface="Calibri"/>
                <a:sym typeface="Calibri"/>
              </a:rPr>
              <a:t>Use </a:t>
            </a:r>
            <a:r>
              <a:rPr lang="en" u="sng">
                <a:solidFill>
                  <a:schemeClr val="hlink"/>
                </a:solidFill>
                <a:latin typeface="Calibri"/>
                <a:ea typeface="Calibri"/>
                <a:cs typeface="Calibri"/>
                <a:sym typeface="Calibri"/>
                <a:hlinkClick r:id="rId9"/>
              </a:rPr>
              <a:t>this link </a:t>
            </a:r>
            <a:r>
              <a:rPr lang="en">
                <a:solidFill>
                  <a:schemeClr val="dk2"/>
                </a:solidFill>
                <a:latin typeface="Calibri"/>
                <a:ea typeface="Calibri"/>
                <a:cs typeface="Calibri"/>
                <a:sym typeface="Calibri"/>
              </a:rPr>
              <a:t>or the QR code to the right to watch the video from this module. As you watch, categorize information as being a </a:t>
            </a:r>
            <a:r>
              <a:rPr lang="en">
                <a:solidFill>
                  <a:schemeClr val="dk2"/>
                </a:solidFill>
                <a:latin typeface="Calibri"/>
                <a:ea typeface="Calibri"/>
                <a:cs typeface="Calibri"/>
                <a:sym typeface="Calibri"/>
              </a:rPr>
              <a:t>plus, minus</a:t>
            </a:r>
            <a:r>
              <a:rPr lang="en">
                <a:solidFill>
                  <a:schemeClr val="dk2"/>
                </a:solidFill>
                <a:latin typeface="Calibri"/>
                <a:ea typeface="Calibri"/>
                <a:cs typeface="Calibri"/>
                <a:sym typeface="Calibri"/>
              </a:rPr>
              <a:t>, or interesting.</a:t>
            </a:r>
            <a:endParaRPr>
              <a:solidFill>
                <a:schemeClr val="dk2"/>
              </a:solidFill>
              <a:latin typeface="Calibri"/>
              <a:ea typeface="Calibri"/>
              <a:cs typeface="Calibri"/>
              <a:sym typeface="Calibri"/>
            </a:endParaRPr>
          </a:p>
        </p:txBody>
      </p:sp>
      <p:graphicFrame>
        <p:nvGraphicFramePr>
          <p:cNvPr id="264" name="Google Shape;264;p35"/>
          <p:cNvGraphicFramePr/>
          <p:nvPr/>
        </p:nvGraphicFramePr>
        <p:xfrm>
          <a:off x="576075" y="3795060"/>
          <a:ext cx="3000000" cy="3000000"/>
        </p:xfrm>
        <a:graphic>
          <a:graphicData uri="http://schemas.openxmlformats.org/drawingml/2006/table">
            <a:tbl>
              <a:tblPr>
                <a:noFill/>
                <a:tableStyleId>{D7DF48C3-8CFF-43E2-AEF8-4A9DE9B11827}</a:tableStyleId>
              </a:tblPr>
              <a:tblGrid>
                <a:gridCol w="2209800"/>
                <a:gridCol w="2209800"/>
                <a:gridCol w="2209800"/>
              </a:tblGrid>
              <a:tr h="845700">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Plus</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lang="en">
                          <a:solidFill>
                            <a:srgbClr val="FFFFFF"/>
                          </a:solidFill>
                          <a:latin typeface="Calibri"/>
                          <a:ea typeface="Calibri"/>
                          <a:cs typeface="Calibri"/>
                          <a:sym typeface="Calibri"/>
                        </a:rPr>
                        <a:t>Information that seems to be a plus, or positive, to you.</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Minus</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lang="en">
                          <a:solidFill>
                            <a:srgbClr val="FFFFFF"/>
                          </a:solidFill>
                          <a:latin typeface="Calibri"/>
                          <a:ea typeface="Calibri"/>
                          <a:cs typeface="Calibri"/>
                          <a:sym typeface="Calibri"/>
                        </a:rPr>
                        <a:t>Information that seems to be a minus, or negative, to you.</a:t>
                      </a:r>
                      <a:endParaRPr>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Interesting</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lang="en">
                          <a:solidFill>
                            <a:srgbClr val="FFFFFF"/>
                          </a:solidFill>
                          <a:latin typeface="Calibri"/>
                          <a:ea typeface="Calibri"/>
                          <a:cs typeface="Calibri"/>
                          <a:sym typeface="Calibri"/>
                        </a:rPr>
                        <a:t>Information that is neither a plus nor a minus, but is interesting to you.</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1326450">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326450">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Checking Your Credit Report</a:t>
            </a:r>
            <a:r>
              <a:rPr lang="en"/>
              <a:t> self-paced module.</a:t>
            </a:r>
            <a:endParaRPr/>
          </a:p>
        </p:txBody>
      </p:sp>
      <p:sp>
        <p:nvSpPr>
          <p:cNvPr id="270" name="Google Shape;270;p36"/>
          <p:cNvSpPr txBox="1"/>
          <p:nvPr>
            <p:ph idx="1" type="body"/>
          </p:nvPr>
        </p:nvSpPr>
        <p:spPr>
          <a:xfrm>
            <a:off x="576075" y="1508753"/>
            <a:ext cx="6629400" cy="5373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It is a good idea to keep track of when you check your credit reports. The table below provides an example of one you could use—now or in the future.</a:t>
            </a:r>
            <a:endParaRPr/>
          </a:p>
        </p:txBody>
      </p:sp>
      <p:graphicFrame>
        <p:nvGraphicFramePr>
          <p:cNvPr id="271" name="Google Shape;271;p36"/>
          <p:cNvGraphicFramePr/>
          <p:nvPr/>
        </p:nvGraphicFramePr>
        <p:xfrm>
          <a:off x="576072" y="2043685"/>
          <a:ext cx="3000000" cy="3000000"/>
        </p:xfrm>
        <a:graphic>
          <a:graphicData uri="http://schemas.openxmlformats.org/drawingml/2006/table">
            <a:tbl>
              <a:tblPr>
                <a:noFill/>
                <a:tableStyleId>{D7DF48C3-8CFF-43E2-AEF8-4A9DE9B11827}</a:tableStyleId>
              </a:tblPr>
              <a:tblGrid>
                <a:gridCol w="1657350"/>
                <a:gridCol w="1028700"/>
                <a:gridCol w="1028700"/>
                <a:gridCol w="2914650"/>
              </a:tblGrid>
              <a:tr h="502000">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Credit Bureaus</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Date Requested</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Date Reviewed</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Notes About What Was Found or Steps to Take</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30120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30120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30120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30120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272" name="Google Shape;272;p36"/>
          <p:cNvGraphicFramePr/>
          <p:nvPr/>
        </p:nvGraphicFramePr>
        <p:xfrm>
          <a:off x="576072" y="6094985"/>
          <a:ext cx="3000000" cy="3000000"/>
        </p:xfrm>
        <a:graphic>
          <a:graphicData uri="http://schemas.openxmlformats.org/drawingml/2006/table">
            <a:tbl>
              <a:tblPr>
                <a:noFill/>
                <a:tableStyleId>{D7DF48C3-8CFF-43E2-AEF8-4A9DE9B11827}</a:tableStyleId>
              </a:tblPr>
              <a:tblGrid>
                <a:gridCol w="4802125"/>
                <a:gridCol w="1827275"/>
              </a:tblGrid>
              <a:tr h="20072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If you are under the age of 18, an adult will need to assist you in obtaining a copy of your credit report from each major credit </a:t>
                      </a:r>
                      <a:r>
                        <a:rPr b="1" lang="en">
                          <a:solidFill>
                            <a:schemeClr val="lt1"/>
                          </a:solidFill>
                          <a:latin typeface="Calibri"/>
                          <a:ea typeface="Calibri"/>
                          <a:cs typeface="Calibri"/>
                          <a:sym typeface="Calibri"/>
                        </a:rPr>
                        <a:t>bureau</a:t>
                      </a:r>
                      <a:r>
                        <a:rPr b="1" lang="en">
                          <a:solidFill>
                            <a:schemeClr val="lt1"/>
                          </a:solidFill>
                          <a:latin typeface="Calibri"/>
                          <a:ea typeface="Calibri"/>
                          <a:cs typeface="Calibri"/>
                          <a:sym typeface="Calibri"/>
                        </a:rPr>
                        <a:t>. The CFPB or Consumer Financial Protection Bureau offers tip sheets on how to do this. </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1293325">
                <a:tc>
                  <a:txBody>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For parents or guardians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u="sng">
                          <a:solidFill>
                            <a:schemeClr val="accent1"/>
                          </a:solidFill>
                          <a:latin typeface="Calibri"/>
                          <a:ea typeface="Calibri"/>
                          <a:cs typeface="Calibri"/>
                          <a:sym typeface="Calibri"/>
                          <a:hlinkClick r:id="rId4">
                            <a:extLst>
                              <a:ext uri="{A12FA001-AC4F-418D-AE19-62706E023703}">
                                <ahyp:hlinkClr val="tx"/>
                              </a:ext>
                            </a:extLst>
                          </a:hlinkClick>
                        </a:rPr>
                        <a:t>Helping Youth Start and Maintain Good Credit</a:t>
                      </a:r>
                      <a:endParaRPr>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293325">
                <a:tc>
                  <a:txBody>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For </a:t>
                      </a:r>
                      <a:r>
                        <a:rPr lang="en">
                          <a:solidFill>
                            <a:schemeClr val="dk1"/>
                          </a:solidFill>
                          <a:latin typeface="Calibri"/>
                          <a:ea typeface="Calibri"/>
                          <a:cs typeface="Calibri"/>
                          <a:sym typeface="Calibri"/>
                        </a:rPr>
                        <a:t>caseworkers </a:t>
                      </a:r>
                      <a:r>
                        <a:rPr lang="en">
                          <a:solidFill>
                            <a:schemeClr val="dk1"/>
                          </a:solidFill>
                          <a:latin typeface="Calibri"/>
                          <a:ea typeface="Calibri"/>
                          <a:cs typeface="Calibri"/>
                          <a:sym typeface="Calibri"/>
                        </a:rPr>
                        <a:t>of youth in foster care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u="sng">
                          <a:solidFill>
                            <a:schemeClr val="accent1"/>
                          </a:solidFill>
                          <a:latin typeface="Calibri"/>
                          <a:ea typeface="Calibri"/>
                          <a:cs typeface="Calibri"/>
                          <a:sym typeface="Calibri"/>
                          <a:hlinkClick r:id="rId5">
                            <a:extLst>
                              <a:ext uri="{A12FA001-AC4F-418D-AE19-62706E023703}">
                                <ahyp:hlinkClr val="tx"/>
                              </a:ext>
                            </a:extLst>
                          </a:hlinkClick>
                        </a:rPr>
                        <a:t>Helping Youth in Foster Care Start and Maintain Good Credit</a:t>
                      </a:r>
                      <a:endParaRPr>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273" name="Google Shape;273;p36"/>
          <p:cNvPicPr preferRelativeResize="0"/>
          <p:nvPr/>
        </p:nvPicPr>
        <p:blipFill>
          <a:blip r:embed="rId6">
            <a:alphaModFix/>
          </a:blip>
          <a:stretch>
            <a:fillRect/>
          </a:stretch>
        </p:blipFill>
        <p:spPr>
          <a:xfrm>
            <a:off x="5753100" y="7040924"/>
            <a:ext cx="1053076" cy="1053076"/>
          </a:xfrm>
          <a:prstGeom prst="rect">
            <a:avLst/>
          </a:prstGeom>
          <a:noFill/>
          <a:ln>
            <a:noFill/>
          </a:ln>
        </p:spPr>
      </p:pic>
      <p:pic>
        <p:nvPicPr>
          <p:cNvPr id="274" name="Google Shape;274;p36"/>
          <p:cNvPicPr preferRelativeResize="0"/>
          <p:nvPr/>
        </p:nvPicPr>
        <p:blipFill>
          <a:blip r:embed="rId7">
            <a:alphaModFix/>
          </a:blip>
          <a:stretch>
            <a:fillRect/>
          </a:stretch>
        </p:blipFill>
        <p:spPr>
          <a:xfrm>
            <a:off x="5753100" y="8334000"/>
            <a:ext cx="1053076" cy="1053076"/>
          </a:xfrm>
          <a:prstGeom prst="rect">
            <a:avLst/>
          </a:prstGeom>
          <a:noFill/>
          <a:ln>
            <a:noFill/>
          </a:ln>
        </p:spPr>
      </p:pic>
      <p:graphicFrame>
        <p:nvGraphicFramePr>
          <p:cNvPr id="275" name="Google Shape;275;p36"/>
          <p:cNvGraphicFramePr/>
          <p:nvPr/>
        </p:nvGraphicFramePr>
        <p:xfrm>
          <a:off x="576072" y="4237510"/>
          <a:ext cx="3000000" cy="3000000"/>
        </p:xfrm>
        <a:graphic>
          <a:graphicData uri="http://schemas.openxmlformats.org/drawingml/2006/table">
            <a:tbl>
              <a:tblPr>
                <a:noFill/>
                <a:tableStyleId>{D7DF48C3-8CFF-43E2-AEF8-4A9DE9B11827}</a:tableStyleId>
              </a:tblPr>
              <a:tblGrid>
                <a:gridCol w="5611375"/>
                <a:gridCol w="1018025"/>
              </a:tblGrid>
              <a:tr h="461450">
                <a:tc gridSpan="2">
                  <a:txBody>
                    <a:bodyPr/>
                    <a:lstStyle/>
                    <a:p>
                      <a:pPr indent="0" lvl="0" marL="0" rtl="0" algn="l">
                        <a:spcBef>
                          <a:spcPts val="0"/>
                        </a:spcBef>
                        <a:spcAft>
                          <a:spcPts val="1200"/>
                        </a:spcAft>
                        <a:buNone/>
                      </a:pPr>
                      <a:r>
                        <a:rPr b="1" lang="en">
                          <a:solidFill>
                            <a:schemeClr val="lt1"/>
                          </a:solidFill>
                          <a:latin typeface="Calibri"/>
                          <a:ea typeface="Calibri"/>
                          <a:cs typeface="Calibri"/>
                          <a:sym typeface="Calibri"/>
                        </a:rPr>
                        <a:t>Make a copy of the table and share where you can access it in the future. </a:t>
                      </a:r>
                      <a:r>
                        <a:rPr b="1" lang="en">
                          <a:solidFill>
                            <a:schemeClr val="lt1"/>
                          </a:solidFill>
                          <a:latin typeface="Calibri"/>
                          <a:ea typeface="Calibri"/>
                          <a:cs typeface="Calibri"/>
                          <a:sym typeface="Calibri"/>
                        </a:rPr>
                        <a:t>Options</a:t>
                      </a:r>
                      <a:r>
                        <a:rPr b="1" lang="en">
                          <a:solidFill>
                            <a:schemeClr val="lt1"/>
                          </a:solidFill>
                          <a:latin typeface="Calibri"/>
                          <a:ea typeface="Calibri"/>
                          <a:cs typeface="Calibri"/>
                          <a:sym typeface="Calibri"/>
                        </a:rPr>
                        <a:t> include:</a:t>
                      </a:r>
                      <a:endParaRPr b="1">
                        <a:solidFill>
                          <a:schemeClr val="lt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276875">
                <a:tc>
                  <a:txBody>
                    <a:bodyPr/>
                    <a:lstStyle/>
                    <a:p>
                      <a:pPr indent="0" lvl="0" marL="0" rtl="0" algn="l">
                        <a:lnSpc>
                          <a:spcPct val="115000"/>
                        </a:lnSpc>
                        <a:spcBef>
                          <a:spcPts val="0"/>
                        </a:spcBef>
                        <a:spcAft>
                          <a:spcPts val="1200"/>
                        </a:spcAft>
                        <a:buNone/>
                      </a:pPr>
                      <a:r>
                        <a:rPr lang="en" sz="1200">
                          <a:solidFill>
                            <a:schemeClr val="dk2"/>
                          </a:solidFill>
                          <a:latin typeface="Calibri"/>
                          <a:ea typeface="Calibri"/>
                          <a:cs typeface="Calibri"/>
                          <a:sym typeface="Calibri"/>
                        </a:rPr>
                        <a:t>Spreadsheet: Share the name of the file and where you saved it.</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76875">
                <a:tc>
                  <a:txBody>
                    <a:bodyPr/>
                    <a:lstStyle/>
                    <a:p>
                      <a:pPr indent="0" lvl="0" marL="0" rtl="0" algn="l">
                        <a:lnSpc>
                          <a:spcPct val="115000"/>
                        </a:lnSpc>
                        <a:spcBef>
                          <a:spcPts val="0"/>
                        </a:spcBef>
                        <a:spcAft>
                          <a:spcPts val="1200"/>
                        </a:spcAft>
                        <a:buNone/>
                      </a:pPr>
                      <a:r>
                        <a:rPr lang="en" sz="1200">
                          <a:solidFill>
                            <a:schemeClr val="dk2"/>
                          </a:solidFill>
                          <a:latin typeface="Calibri"/>
                          <a:ea typeface="Calibri"/>
                          <a:cs typeface="Calibri"/>
                          <a:sym typeface="Calibri"/>
                        </a:rPr>
                        <a:t>Email: Send yourself an email and share the subject line.</a:t>
                      </a:r>
                      <a:endParaRPr sz="1200">
                        <a:solidFill>
                          <a:schemeClr val="dk2"/>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76875">
                <a:tc>
                  <a:txBody>
                    <a:bodyPr/>
                    <a:lstStyle/>
                    <a:p>
                      <a:pPr indent="0" lvl="0" marL="0" rtl="0" algn="l">
                        <a:lnSpc>
                          <a:spcPct val="115000"/>
                        </a:lnSpc>
                        <a:spcBef>
                          <a:spcPts val="0"/>
                        </a:spcBef>
                        <a:spcAft>
                          <a:spcPts val="1200"/>
                        </a:spcAft>
                        <a:buNone/>
                      </a:pPr>
                      <a:r>
                        <a:rPr lang="en" sz="1200">
                          <a:solidFill>
                            <a:schemeClr val="dk2"/>
                          </a:solidFill>
                          <a:latin typeface="Calibri"/>
                          <a:ea typeface="Calibri"/>
                          <a:cs typeface="Calibri"/>
                          <a:sym typeface="Calibri"/>
                        </a:rPr>
                        <a:t>Phone: Create a note in your phone and share the title. </a:t>
                      </a:r>
                      <a:endParaRPr sz="1200">
                        <a:solidFill>
                          <a:schemeClr val="dk2"/>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37"/>
          <p:cNvPicPr preferRelativeResize="0"/>
          <p:nvPr/>
        </p:nvPicPr>
        <p:blipFill>
          <a:blip r:embed="rId3">
            <a:alphaModFix/>
          </a:blip>
          <a:stretch>
            <a:fillRect/>
          </a:stretch>
        </p:blipFill>
        <p:spPr>
          <a:xfrm>
            <a:off x="1776981" y="5298725"/>
            <a:ext cx="1159625" cy="708025"/>
          </a:xfrm>
          <a:prstGeom prst="rect">
            <a:avLst/>
          </a:prstGeom>
          <a:noFill/>
          <a:ln>
            <a:noFill/>
          </a:ln>
        </p:spPr>
      </p:pic>
      <p:pic>
        <p:nvPicPr>
          <p:cNvPr id="281" name="Google Shape;281;p37"/>
          <p:cNvPicPr preferRelativeResize="0"/>
          <p:nvPr/>
        </p:nvPicPr>
        <p:blipFill>
          <a:blip r:embed="rId4">
            <a:alphaModFix/>
          </a:blip>
          <a:stretch>
            <a:fillRect/>
          </a:stretch>
        </p:blipFill>
        <p:spPr>
          <a:xfrm>
            <a:off x="1846000" y="6269718"/>
            <a:ext cx="1090600" cy="810275"/>
          </a:xfrm>
          <a:prstGeom prst="rect">
            <a:avLst/>
          </a:prstGeom>
          <a:noFill/>
          <a:ln>
            <a:noFill/>
          </a:ln>
        </p:spPr>
      </p:pic>
      <p:pic>
        <p:nvPicPr>
          <p:cNvPr id="282" name="Google Shape;282;p37"/>
          <p:cNvPicPr preferRelativeResize="0"/>
          <p:nvPr/>
        </p:nvPicPr>
        <p:blipFill>
          <a:blip r:embed="rId5">
            <a:alphaModFix/>
          </a:blip>
          <a:stretch>
            <a:fillRect/>
          </a:stretch>
        </p:blipFill>
        <p:spPr>
          <a:xfrm>
            <a:off x="1776967" y="7546197"/>
            <a:ext cx="1159625" cy="472328"/>
          </a:xfrm>
          <a:prstGeom prst="rect">
            <a:avLst/>
          </a:prstGeom>
          <a:noFill/>
          <a:ln>
            <a:noFill/>
          </a:ln>
        </p:spPr>
      </p:pic>
      <p:pic>
        <p:nvPicPr>
          <p:cNvPr id="283" name="Google Shape;283;p37"/>
          <p:cNvPicPr preferRelativeResize="0"/>
          <p:nvPr/>
        </p:nvPicPr>
        <p:blipFill>
          <a:blip r:embed="rId6">
            <a:alphaModFix/>
          </a:blip>
          <a:stretch>
            <a:fillRect/>
          </a:stretch>
        </p:blipFill>
        <p:spPr>
          <a:xfrm>
            <a:off x="1905009" y="8357699"/>
            <a:ext cx="1031591" cy="708025"/>
          </a:xfrm>
          <a:prstGeom prst="rect">
            <a:avLst/>
          </a:prstGeom>
          <a:noFill/>
          <a:ln>
            <a:noFill/>
          </a:ln>
        </p:spPr>
      </p:pic>
      <p:sp>
        <p:nvSpPr>
          <p:cNvPr id="284" name="Google Shape;284;p3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7"/>
              </a:rPr>
              <a:t>Checking Your Credit Report</a:t>
            </a:r>
            <a:r>
              <a:rPr lang="en"/>
              <a:t> self-paced module.</a:t>
            </a:r>
            <a:endParaRPr/>
          </a:p>
        </p:txBody>
      </p:sp>
      <p:graphicFrame>
        <p:nvGraphicFramePr>
          <p:cNvPr id="285" name="Google Shape;285;p37"/>
          <p:cNvGraphicFramePr/>
          <p:nvPr/>
        </p:nvGraphicFramePr>
        <p:xfrm>
          <a:off x="571497" y="1508760"/>
          <a:ext cx="3000000" cy="3000000"/>
        </p:xfrm>
        <a:graphic>
          <a:graphicData uri="http://schemas.openxmlformats.org/drawingml/2006/table">
            <a:tbl>
              <a:tblPr>
                <a:noFill/>
                <a:tableStyleId>{D7DF48C3-8CFF-43E2-AEF8-4A9DE9B11827}</a:tableStyleId>
              </a:tblPr>
              <a:tblGrid>
                <a:gridCol w="6629400"/>
              </a:tblGrid>
              <a:tr h="25105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What steps should people take once they have obtained a copy of their credit report(s)?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r>
              <a:tr h="1824200">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86" name="Google Shape;286;p37"/>
          <p:cNvGraphicFramePr/>
          <p:nvPr/>
        </p:nvGraphicFramePr>
        <p:xfrm>
          <a:off x="571497" y="4277810"/>
          <a:ext cx="3000000" cy="3000000"/>
        </p:xfrm>
        <a:graphic>
          <a:graphicData uri="http://schemas.openxmlformats.org/drawingml/2006/table">
            <a:tbl>
              <a:tblPr>
                <a:noFill/>
                <a:tableStyleId>{D7DF48C3-8CFF-43E2-AEF8-4A9DE9B11827}</a:tableStyleId>
              </a:tblPr>
              <a:tblGrid>
                <a:gridCol w="2459725"/>
                <a:gridCol w="4169675"/>
              </a:tblGrid>
              <a:tr h="292600">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Describe what each tool is and how it relates to credit reports.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1408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Tool</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Description</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02147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Fraud Alert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2147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Credit Freeze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214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Credit Monitoring</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214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Credit Protection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3: Checking Your Credit Report.</a:t>
            </a:r>
            <a:endParaRPr/>
          </a:p>
        </p:txBody>
      </p:sp>
      <p:graphicFrame>
        <p:nvGraphicFramePr>
          <p:cNvPr id="292" name="Google Shape;292;p38"/>
          <p:cNvGraphicFramePr/>
          <p:nvPr/>
        </p:nvGraphicFramePr>
        <p:xfrm>
          <a:off x="576072" y="6039093"/>
          <a:ext cx="3000000" cy="3000000"/>
        </p:xfrm>
        <a:graphic>
          <a:graphicData uri="http://schemas.openxmlformats.org/drawingml/2006/table">
            <a:tbl>
              <a:tblPr>
                <a:noFill/>
                <a:tableStyleId>{D7DF48C3-8CFF-43E2-AEF8-4A9DE9B11827}</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objective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summarize what a credit report is and how it is used.</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2666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name the three major credit </a:t>
                      </a:r>
                      <a:r>
                        <a:rPr lang="en" sz="1200">
                          <a:solidFill>
                            <a:schemeClr val="dk1"/>
                          </a:solidFill>
                          <a:latin typeface="Calibri"/>
                          <a:ea typeface="Calibri"/>
                          <a:cs typeface="Calibri"/>
                          <a:sym typeface="Calibri"/>
                        </a:rPr>
                        <a:t>bureaus</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identify information contained in credit reports.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confident explaining the importance of regularly checking my own credit reports.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93" name="Google Shape;293;p38"/>
          <p:cNvPicPr preferRelativeResize="0"/>
          <p:nvPr/>
        </p:nvPicPr>
        <p:blipFill>
          <a:blip r:embed="rId3">
            <a:alphaModFix/>
          </a:blip>
          <a:stretch>
            <a:fillRect/>
          </a:stretch>
        </p:blipFill>
        <p:spPr>
          <a:xfrm>
            <a:off x="576075" y="5029200"/>
            <a:ext cx="3486014" cy="896625"/>
          </a:xfrm>
          <a:prstGeom prst="rect">
            <a:avLst/>
          </a:prstGeom>
          <a:noFill/>
          <a:ln>
            <a:noFill/>
          </a:ln>
        </p:spPr>
      </p:pic>
      <p:graphicFrame>
        <p:nvGraphicFramePr>
          <p:cNvPr id="294" name="Google Shape;294;p38"/>
          <p:cNvGraphicFramePr/>
          <p:nvPr/>
        </p:nvGraphicFramePr>
        <p:xfrm>
          <a:off x="576072" y="1508760"/>
          <a:ext cx="3000000" cy="3000000"/>
        </p:xfrm>
        <a:graphic>
          <a:graphicData uri="http://schemas.openxmlformats.org/drawingml/2006/table">
            <a:tbl>
              <a:tblPr>
                <a:noFill/>
                <a:tableStyleId>{D7DF48C3-8CFF-43E2-AEF8-4A9DE9B11827}</a:tableStyleId>
              </a:tblPr>
              <a:tblGrid>
                <a:gridCol w="6629400"/>
              </a:tblGrid>
              <a:tr h="4137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are you taking away from this module about credit reports, including how to access them, what they include, and how they are used?</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4234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9"/>
          <p:cNvSpPr txBox="1"/>
          <p:nvPr>
            <p:ph type="ctrTitle"/>
          </p:nvPr>
        </p:nvSpPr>
        <p:spPr>
          <a:xfrm>
            <a:off x="530350" y="1691650"/>
            <a:ext cx="5471100" cy="1550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Improving Your Credit Score</a:t>
            </a:r>
            <a:endParaRPr/>
          </a:p>
        </p:txBody>
      </p:sp>
      <p:sp>
        <p:nvSpPr>
          <p:cNvPr id="300" name="Google Shape;300;p39"/>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Explain what factors influence a person’s credit score.</a:t>
            </a:r>
            <a:endParaRPr/>
          </a:p>
          <a:p>
            <a:pPr indent="-330200" lvl="0" marL="457200" rtl="0" algn="l">
              <a:spcBef>
                <a:spcPts val="0"/>
              </a:spcBef>
              <a:spcAft>
                <a:spcPts val="0"/>
              </a:spcAft>
              <a:buSzPts val="1600"/>
              <a:buChar char="●"/>
            </a:pPr>
            <a:r>
              <a:rPr lang="en"/>
              <a:t>Develop a plan to build good credit.</a:t>
            </a:r>
            <a:endParaRPr/>
          </a:p>
          <a:p>
            <a:pPr indent="-330200" lvl="0" marL="457200" rtl="0" algn="l">
              <a:spcBef>
                <a:spcPts val="0"/>
              </a:spcBef>
              <a:spcAft>
                <a:spcPts val="0"/>
              </a:spcAft>
              <a:buSzPts val="1600"/>
              <a:buChar char="●"/>
            </a:pPr>
            <a:r>
              <a:rPr lang="en"/>
              <a:t>Describe the impact poor credit could have on yourself or another individual.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40"/>
          <p:cNvPicPr preferRelativeResize="0"/>
          <p:nvPr/>
        </p:nvPicPr>
        <p:blipFill>
          <a:blip r:embed="rId3">
            <a:alphaModFix/>
          </a:blip>
          <a:stretch>
            <a:fillRect/>
          </a:stretch>
        </p:blipFill>
        <p:spPr>
          <a:xfrm>
            <a:off x="6269725" y="3072070"/>
            <a:ext cx="835174" cy="833924"/>
          </a:xfrm>
          <a:prstGeom prst="rect">
            <a:avLst/>
          </a:prstGeom>
          <a:noFill/>
          <a:ln>
            <a:noFill/>
          </a:ln>
        </p:spPr>
      </p:pic>
      <p:sp>
        <p:nvSpPr>
          <p:cNvPr id="306" name="Google Shape;306;p4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4"/>
              </a:rPr>
              <a:t>Improving Your Credit Score</a:t>
            </a:r>
            <a:r>
              <a:rPr lang="en"/>
              <a:t> self-paced module.</a:t>
            </a:r>
            <a:endParaRPr/>
          </a:p>
        </p:txBody>
      </p:sp>
      <p:graphicFrame>
        <p:nvGraphicFramePr>
          <p:cNvPr id="307" name="Google Shape;307;p40"/>
          <p:cNvGraphicFramePr/>
          <p:nvPr/>
        </p:nvGraphicFramePr>
        <p:xfrm>
          <a:off x="576072" y="1508760"/>
          <a:ext cx="3000000" cy="3000000"/>
        </p:xfrm>
        <a:graphic>
          <a:graphicData uri="http://schemas.openxmlformats.org/drawingml/2006/table">
            <a:tbl>
              <a:tblPr>
                <a:noFill/>
                <a:tableStyleId>{D7DF48C3-8CFF-43E2-AEF8-4A9DE9B11827}</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How would you describe your current borrowing habits? Do you think they are good, or could they use some improvement? Explain.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879400">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08" name="Google Shape;308;p40"/>
          <p:cNvGraphicFramePr/>
          <p:nvPr/>
        </p:nvGraphicFramePr>
        <p:xfrm>
          <a:off x="576075" y="4333010"/>
          <a:ext cx="3000000" cy="3000000"/>
        </p:xfrm>
        <a:graphic>
          <a:graphicData uri="http://schemas.openxmlformats.org/drawingml/2006/table">
            <a:tbl>
              <a:tblPr>
                <a:noFill/>
                <a:tableStyleId>{D7DF48C3-8CFF-43E2-AEF8-4A9DE9B11827}</a:tableStyleId>
              </a:tblPr>
              <a:tblGrid>
                <a:gridCol w="2209800"/>
                <a:gridCol w="2209800"/>
                <a:gridCol w="2209800"/>
              </a:tblGrid>
              <a:tr h="409825">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When it comes to credit scores, what do you already know? What do you want to know? Complete the first two columns now. Come back when the module is done, and share what you learned.</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845700">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Know</a:t>
                      </a:r>
                      <a:endParaRPr b="1">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What do you already know about this topic?</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Want</a:t>
                      </a:r>
                      <a:endParaRPr b="1">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What do you want to know about this topic?</a:t>
                      </a:r>
                      <a:endParaRPr>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Learn</a:t>
                      </a:r>
                      <a:endParaRPr b="1">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What have you learned after completing the module?</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3264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3264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1"/>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Understanding Credit Scores </a:t>
            </a:r>
            <a:endParaRPr/>
          </a:p>
        </p:txBody>
      </p:sp>
      <p:sp>
        <p:nvSpPr>
          <p:cNvPr id="314" name="Google Shape;314;p4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Improving Your Credit Score</a:t>
            </a:r>
            <a:r>
              <a:rPr lang="en"/>
              <a:t> self-paced module.</a:t>
            </a:r>
            <a:endParaRPr/>
          </a:p>
        </p:txBody>
      </p:sp>
      <p:pic>
        <p:nvPicPr>
          <p:cNvPr id="315" name="Google Shape;315;p41">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sp>
        <p:nvSpPr>
          <p:cNvPr id="316" name="Google Shape;316;p41"/>
          <p:cNvSpPr txBox="1"/>
          <p:nvPr/>
        </p:nvSpPr>
        <p:spPr>
          <a:xfrm>
            <a:off x="576075" y="1828800"/>
            <a:ext cx="22821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solidFill>
                  <a:schemeClr val="dk2"/>
                </a:solidFill>
                <a:latin typeface="Calibri"/>
                <a:ea typeface="Calibri"/>
                <a:cs typeface="Calibri"/>
                <a:sym typeface="Calibri"/>
              </a:rPr>
              <a:t>Use</a:t>
            </a:r>
            <a:r>
              <a:rPr lang="en">
                <a:latin typeface="Calibri"/>
                <a:ea typeface="Calibri"/>
                <a:cs typeface="Calibri"/>
                <a:sym typeface="Calibri"/>
              </a:rPr>
              <a:t> </a:t>
            </a:r>
            <a:r>
              <a:rPr lang="en" u="sng">
                <a:solidFill>
                  <a:schemeClr val="hlink"/>
                </a:solidFill>
                <a:latin typeface="Calibri"/>
                <a:ea typeface="Calibri"/>
                <a:cs typeface="Calibri"/>
                <a:sym typeface="Calibri"/>
                <a:hlinkClick r:id="rId6"/>
              </a:rPr>
              <a:t>this link </a:t>
            </a:r>
            <a:r>
              <a:rPr lang="en">
                <a:solidFill>
                  <a:schemeClr val="dk2"/>
                </a:solidFill>
                <a:latin typeface="Calibri"/>
                <a:ea typeface="Calibri"/>
                <a:cs typeface="Calibri"/>
                <a:sym typeface="Calibri"/>
              </a:rPr>
              <a:t>or the QR code to the right to watch the video from this module two times. Answer the prompts below.</a:t>
            </a:r>
            <a:endParaRPr>
              <a:solidFill>
                <a:schemeClr val="dk2"/>
              </a:solidFill>
              <a:latin typeface="Calibri"/>
              <a:ea typeface="Calibri"/>
              <a:cs typeface="Calibri"/>
              <a:sym typeface="Calibri"/>
            </a:endParaRPr>
          </a:p>
        </p:txBody>
      </p:sp>
      <p:pic>
        <p:nvPicPr>
          <p:cNvPr id="317" name="Google Shape;317;p41">
            <a:hlinkClick r:id="rId7"/>
          </p:cNvPr>
          <p:cNvPicPr preferRelativeResize="0"/>
          <p:nvPr/>
        </p:nvPicPr>
        <p:blipFill rotWithShape="1">
          <a:blip r:embed="rId8">
            <a:alphaModFix/>
          </a:blip>
          <a:srcRect b="1427" l="0" r="0" t="1437"/>
          <a:stretch/>
        </p:blipFill>
        <p:spPr>
          <a:xfrm>
            <a:off x="2983825" y="1828796"/>
            <a:ext cx="2647911" cy="1449730"/>
          </a:xfrm>
          <a:prstGeom prst="rect">
            <a:avLst/>
          </a:prstGeom>
          <a:noFill/>
          <a:ln>
            <a:noFill/>
          </a:ln>
        </p:spPr>
      </p:pic>
      <p:pic>
        <p:nvPicPr>
          <p:cNvPr id="318" name="Google Shape;318;p41"/>
          <p:cNvPicPr preferRelativeResize="0"/>
          <p:nvPr/>
        </p:nvPicPr>
        <p:blipFill rotWithShape="1">
          <a:blip r:embed="rId9">
            <a:alphaModFix/>
          </a:blip>
          <a:srcRect b="0" l="0" r="0" t="0"/>
          <a:stretch/>
        </p:blipFill>
        <p:spPr>
          <a:xfrm>
            <a:off x="5757375" y="1828796"/>
            <a:ext cx="1448101" cy="1448101"/>
          </a:xfrm>
          <a:prstGeom prst="rect">
            <a:avLst/>
          </a:prstGeom>
          <a:noFill/>
          <a:ln>
            <a:noFill/>
          </a:ln>
        </p:spPr>
      </p:pic>
      <p:graphicFrame>
        <p:nvGraphicFramePr>
          <p:cNvPr id="319" name="Google Shape;319;p41"/>
          <p:cNvGraphicFramePr/>
          <p:nvPr/>
        </p:nvGraphicFramePr>
        <p:xfrm>
          <a:off x="576072" y="3502484"/>
          <a:ext cx="3000000" cy="3000000"/>
        </p:xfrm>
        <a:graphic>
          <a:graphicData uri="http://schemas.openxmlformats.org/drawingml/2006/table">
            <a:tbl>
              <a:tblPr>
                <a:noFill/>
                <a:tableStyleId>{D7DF48C3-8CFF-43E2-AEF8-4A9DE9B11827}</a:tableStyleId>
              </a:tblPr>
              <a:tblGrid>
                <a:gridCol w="6629400"/>
              </a:tblGrid>
              <a:tr h="383275">
                <a:tc>
                  <a:txBody>
                    <a:bodyPr/>
                    <a:lstStyle/>
                    <a:p>
                      <a:pPr indent="0" lvl="0" marL="0" rtl="0" algn="l">
                        <a:lnSpc>
                          <a:spcPct val="100000"/>
                        </a:lnSpc>
                        <a:spcBef>
                          <a:spcPts val="1200"/>
                        </a:spcBef>
                        <a:spcAft>
                          <a:spcPts val="1200"/>
                        </a:spcAft>
                        <a:buClr>
                          <a:schemeClr val="dk1"/>
                        </a:buClr>
                        <a:buSzPts val="1100"/>
                        <a:buFont typeface="Arial"/>
                        <a:buNone/>
                      </a:pPr>
                      <a:r>
                        <a:rPr b="1" lang="en">
                          <a:solidFill>
                            <a:schemeClr val="lt1"/>
                          </a:solidFill>
                          <a:latin typeface="Calibri"/>
                          <a:ea typeface="Calibri"/>
                          <a:cs typeface="Calibri"/>
                          <a:sym typeface="Calibri"/>
                        </a:rPr>
                        <a:t>Watch the video without pausing. Write down as many key details as you can remember in one minute.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22782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20" name="Google Shape;320;p41"/>
          <p:cNvGraphicFramePr/>
          <p:nvPr/>
        </p:nvGraphicFramePr>
        <p:xfrm>
          <a:off x="576072" y="5565466"/>
          <a:ext cx="3000000" cy="3000000"/>
        </p:xfrm>
        <a:graphic>
          <a:graphicData uri="http://schemas.openxmlformats.org/drawingml/2006/table">
            <a:tbl>
              <a:tblPr>
                <a:noFill/>
                <a:tableStyleId>{D7DF48C3-8CFF-43E2-AEF8-4A9DE9B11827}</a:tableStyleId>
              </a:tblPr>
              <a:tblGrid>
                <a:gridCol w="6629400"/>
              </a:tblGrid>
              <a:tr h="3832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Watch the video again. Take one minute and list any additional key details that you missed the first time.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2278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21" name="Google Shape;321;p41"/>
          <p:cNvGraphicFramePr/>
          <p:nvPr/>
        </p:nvGraphicFramePr>
        <p:xfrm>
          <a:off x="576072" y="7628448"/>
          <a:ext cx="3000000" cy="3000000"/>
        </p:xfrm>
        <a:graphic>
          <a:graphicData uri="http://schemas.openxmlformats.org/drawingml/2006/table">
            <a:tbl>
              <a:tblPr>
                <a:noFill/>
                <a:tableStyleId>{D7DF48C3-8CFF-43E2-AEF8-4A9DE9B11827}</a:tableStyleId>
              </a:tblPr>
              <a:tblGrid>
                <a:gridCol w="6629400"/>
              </a:tblGrid>
              <a:tr h="3832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Use the key details to write a paragraph (3–4 sentences) summarizing the content of the video.</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227825">
                <a:tc>
                  <a:txBody>
                    <a:bodyPr/>
                    <a:lstStyle/>
                    <a:p>
                      <a:pPr indent="0" lvl="0" marL="0" rtl="0" algn="l">
                        <a:lnSpc>
                          <a:spcPct val="115000"/>
                        </a:lnSpc>
                        <a:spcBef>
                          <a:spcPts val="0"/>
                        </a:spcBef>
                        <a:spcAft>
                          <a:spcPts val="0"/>
                        </a:spcAft>
                        <a:buNone/>
                      </a:pPr>
                      <a:r>
                        <a:t/>
                      </a:r>
                      <a:endParaRPr sz="1200">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Improving Your Credit Score</a:t>
            </a:r>
            <a:r>
              <a:rPr lang="en"/>
              <a:t> self-paced module.</a:t>
            </a:r>
            <a:endParaRPr/>
          </a:p>
        </p:txBody>
      </p:sp>
      <p:sp>
        <p:nvSpPr>
          <p:cNvPr id="327" name="Google Shape;327;p42"/>
          <p:cNvSpPr txBox="1"/>
          <p:nvPr>
            <p:ph idx="1" type="body"/>
          </p:nvPr>
        </p:nvSpPr>
        <p:spPr>
          <a:xfrm>
            <a:off x="576075" y="1508759"/>
            <a:ext cx="6629400" cy="6372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Label the pie chart below with the factors that contribute to your credit score. Fill in the name of each factor and write a brief description or provide examples.</a:t>
            </a:r>
            <a:endParaRPr/>
          </a:p>
        </p:txBody>
      </p:sp>
      <p:graphicFrame>
        <p:nvGraphicFramePr>
          <p:cNvPr id="328" name="Google Shape;328;p42"/>
          <p:cNvGraphicFramePr/>
          <p:nvPr/>
        </p:nvGraphicFramePr>
        <p:xfrm>
          <a:off x="5034869" y="3026265"/>
          <a:ext cx="3000000" cy="3000000"/>
        </p:xfrm>
        <a:graphic>
          <a:graphicData uri="http://schemas.openxmlformats.org/drawingml/2006/table">
            <a:tbl>
              <a:tblPr>
                <a:noFill/>
                <a:tableStyleId>{D7DF48C3-8CFF-43E2-AEF8-4A9DE9B11827}</a:tableStyleId>
              </a:tblPr>
              <a:tblGrid>
                <a:gridCol w="643850"/>
                <a:gridCol w="1670150"/>
              </a:tblGrid>
              <a:tr h="386825">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35%</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222E6A"/>
                    </a:solidFill>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15550">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r>
            </a:tbl>
          </a:graphicData>
        </a:graphic>
      </p:graphicFrame>
      <p:graphicFrame>
        <p:nvGraphicFramePr>
          <p:cNvPr id="329" name="Google Shape;329;p42"/>
          <p:cNvGraphicFramePr/>
          <p:nvPr/>
        </p:nvGraphicFramePr>
        <p:xfrm>
          <a:off x="5012544" y="4843390"/>
          <a:ext cx="3000000" cy="3000000"/>
        </p:xfrm>
        <a:graphic>
          <a:graphicData uri="http://schemas.openxmlformats.org/drawingml/2006/table">
            <a:tbl>
              <a:tblPr>
                <a:noFill/>
                <a:tableStyleId>{D7DF48C3-8CFF-43E2-AEF8-4A9DE9B11827}</a:tableStyleId>
              </a:tblPr>
              <a:tblGrid>
                <a:gridCol w="643850"/>
                <a:gridCol w="1670150"/>
              </a:tblGrid>
              <a:tr h="185800">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30%</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39619A"/>
                    </a:solidFill>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15550">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r>
            </a:tbl>
          </a:graphicData>
        </a:graphic>
      </p:graphicFrame>
      <p:graphicFrame>
        <p:nvGraphicFramePr>
          <p:cNvPr id="330" name="Google Shape;330;p42"/>
          <p:cNvGraphicFramePr/>
          <p:nvPr/>
        </p:nvGraphicFramePr>
        <p:xfrm>
          <a:off x="1489844" y="2117702"/>
          <a:ext cx="3000000" cy="3000000"/>
        </p:xfrm>
        <a:graphic>
          <a:graphicData uri="http://schemas.openxmlformats.org/drawingml/2006/table">
            <a:tbl>
              <a:tblPr>
                <a:noFill/>
                <a:tableStyleId>{D7DF48C3-8CFF-43E2-AEF8-4A9DE9B11827}</a:tableStyleId>
              </a:tblPr>
              <a:tblGrid>
                <a:gridCol w="643850"/>
                <a:gridCol w="1670150"/>
              </a:tblGrid>
              <a:tr h="386825">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10</a:t>
                      </a:r>
                      <a:r>
                        <a:rPr b="1" lang="en">
                          <a:solidFill>
                            <a:schemeClr val="lt1"/>
                          </a:solidFill>
                          <a:latin typeface="Calibri"/>
                          <a:ea typeface="Calibri"/>
                          <a:cs typeface="Calibri"/>
                          <a:sym typeface="Calibri"/>
                        </a:rPr>
                        <a:t>%</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81B44E"/>
                    </a:solidFill>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15550">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r>
            </a:tbl>
          </a:graphicData>
        </a:graphic>
      </p:graphicFrame>
      <p:graphicFrame>
        <p:nvGraphicFramePr>
          <p:cNvPr id="331" name="Google Shape;331;p42"/>
          <p:cNvGraphicFramePr/>
          <p:nvPr/>
        </p:nvGraphicFramePr>
        <p:xfrm>
          <a:off x="380844" y="3934827"/>
          <a:ext cx="3000000" cy="3000000"/>
        </p:xfrm>
        <a:graphic>
          <a:graphicData uri="http://schemas.openxmlformats.org/drawingml/2006/table">
            <a:tbl>
              <a:tblPr>
                <a:noFill/>
                <a:tableStyleId>{D7DF48C3-8CFF-43E2-AEF8-4A9DE9B11827}</a:tableStyleId>
              </a:tblPr>
              <a:tblGrid>
                <a:gridCol w="643850"/>
                <a:gridCol w="1670150"/>
              </a:tblGrid>
              <a:tr h="386825">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10%</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308F46"/>
                    </a:solidFill>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15550">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r>
            </a:tbl>
          </a:graphicData>
        </a:graphic>
      </p:graphicFrame>
      <p:graphicFrame>
        <p:nvGraphicFramePr>
          <p:cNvPr id="332" name="Google Shape;332;p42"/>
          <p:cNvGraphicFramePr/>
          <p:nvPr/>
        </p:nvGraphicFramePr>
        <p:xfrm>
          <a:off x="1247794" y="5751952"/>
          <a:ext cx="3000000" cy="3000000"/>
        </p:xfrm>
        <a:graphic>
          <a:graphicData uri="http://schemas.openxmlformats.org/drawingml/2006/table">
            <a:tbl>
              <a:tblPr>
                <a:noFill/>
                <a:tableStyleId>{D7DF48C3-8CFF-43E2-AEF8-4A9DE9B11827}</a:tableStyleId>
              </a:tblPr>
              <a:tblGrid>
                <a:gridCol w="643850"/>
                <a:gridCol w="1670150"/>
              </a:tblGrid>
              <a:tr h="386825">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15%</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BA7E1"/>
                    </a:solidFill>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15550">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r>
            </a:tbl>
          </a:graphicData>
        </a:graphic>
      </p:graphicFrame>
      <p:pic>
        <p:nvPicPr>
          <p:cNvPr id="333" name="Google Shape;333;p42"/>
          <p:cNvPicPr preferRelativeResize="0"/>
          <p:nvPr/>
        </p:nvPicPr>
        <p:blipFill>
          <a:blip r:embed="rId4">
            <a:alphaModFix/>
          </a:blip>
          <a:stretch>
            <a:fillRect/>
          </a:stretch>
        </p:blipFill>
        <p:spPr>
          <a:xfrm>
            <a:off x="2905738" y="3797825"/>
            <a:ext cx="1895913" cy="1808528"/>
          </a:xfrm>
          <a:prstGeom prst="rect">
            <a:avLst/>
          </a:prstGeom>
          <a:noFill/>
          <a:ln>
            <a:noFill/>
          </a:ln>
        </p:spPr>
      </p:pic>
      <p:graphicFrame>
        <p:nvGraphicFramePr>
          <p:cNvPr id="334" name="Google Shape;334;p42"/>
          <p:cNvGraphicFramePr/>
          <p:nvPr/>
        </p:nvGraphicFramePr>
        <p:xfrm>
          <a:off x="576075" y="7492870"/>
          <a:ext cx="3000000" cy="3000000"/>
        </p:xfrm>
        <a:graphic>
          <a:graphicData uri="http://schemas.openxmlformats.org/drawingml/2006/table">
            <a:tbl>
              <a:tblPr>
                <a:noFill/>
                <a:tableStyleId>{D7DF48C3-8CFF-43E2-AEF8-4A9DE9B11827}</a:tableStyleId>
              </a:tblPr>
              <a:tblGrid>
                <a:gridCol w="2329675"/>
                <a:gridCol w="4299725"/>
              </a:tblGrid>
              <a:tr h="182050">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Which factor would each of the following influence?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5486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Your student loan being paid late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Applying for a new credit card to save 15% on a purchase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Paying off a loan ahead of schedule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Improving Your Credit Score</a:t>
            </a:r>
            <a:r>
              <a:rPr lang="en"/>
              <a:t> self-paced module.</a:t>
            </a:r>
            <a:endParaRPr/>
          </a:p>
        </p:txBody>
      </p:sp>
      <p:graphicFrame>
        <p:nvGraphicFramePr>
          <p:cNvPr id="340" name="Google Shape;340;p43"/>
          <p:cNvGraphicFramePr/>
          <p:nvPr/>
        </p:nvGraphicFramePr>
        <p:xfrm>
          <a:off x="571497" y="1508760"/>
          <a:ext cx="3000000" cy="3000000"/>
        </p:xfrm>
        <a:graphic>
          <a:graphicData uri="http://schemas.openxmlformats.org/drawingml/2006/table">
            <a:tbl>
              <a:tblPr>
                <a:noFill/>
                <a:tableStyleId>{D7DF48C3-8CFF-43E2-AEF8-4A9DE9B11827}</a:tableStyleId>
              </a:tblPr>
              <a:tblGrid>
                <a:gridCol w="2209800"/>
                <a:gridCol w="2209800"/>
                <a:gridCol w="2209800"/>
              </a:tblGrid>
              <a:tr h="353525">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Using the </a:t>
                      </a:r>
                      <a:r>
                        <a:rPr b="1" lang="en">
                          <a:solidFill>
                            <a:schemeClr val="lt1"/>
                          </a:solidFill>
                          <a:latin typeface="Calibri"/>
                          <a:ea typeface="Calibri"/>
                          <a:cs typeface="Calibri"/>
                          <a:sym typeface="Calibri"/>
                        </a:rPr>
                        <a:t>Credit Pays Off </a:t>
                      </a:r>
                      <a:r>
                        <a:rPr b="1" lang="en">
                          <a:solidFill>
                            <a:schemeClr val="lt1"/>
                          </a:solidFill>
                          <a:latin typeface="Calibri"/>
                          <a:ea typeface="Calibri"/>
                          <a:cs typeface="Calibri"/>
                          <a:sym typeface="Calibri"/>
                        </a:rPr>
                        <a:t>section, compare and contrast the approach Makayla and Caleb each took to using credit.</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c hMerge="1"/>
              </a:tr>
              <a:tr h="731500">
                <a:tc>
                  <a:txBody>
                    <a:bodyPr/>
                    <a:lstStyle/>
                    <a:p>
                      <a:pPr indent="0" lvl="0" marL="0" marR="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spcBef>
                          <a:spcPts val="0"/>
                        </a:spcBef>
                        <a:spcAft>
                          <a:spcPts val="0"/>
                        </a:spcAft>
                        <a:buNone/>
                      </a:pPr>
                      <a:r>
                        <a:rPr b="1" lang="en">
                          <a:solidFill>
                            <a:schemeClr val="dk1"/>
                          </a:solidFill>
                          <a:latin typeface="Calibri"/>
                          <a:ea typeface="Calibri"/>
                          <a:cs typeface="Calibri"/>
                          <a:sym typeface="Calibri"/>
                        </a:rPr>
                        <a:t>Makayla</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spcBef>
                          <a:spcPts val="0"/>
                        </a:spcBef>
                        <a:spcAft>
                          <a:spcPts val="0"/>
                        </a:spcAft>
                        <a:buNone/>
                      </a:pPr>
                      <a:r>
                        <a:rPr b="1" lang="en">
                          <a:solidFill>
                            <a:schemeClr val="dk1"/>
                          </a:solidFill>
                          <a:latin typeface="Calibri"/>
                          <a:ea typeface="Calibri"/>
                          <a:cs typeface="Calibri"/>
                          <a:sym typeface="Calibri"/>
                        </a:rPr>
                        <a:t>Caleb</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731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When did they establish credit?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31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Do they pay their bills on time?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31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What impact has credit had on how much they pay for their home?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31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What impact has credit had on what they pay for a car?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31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Who pays less each year and by how much?</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gridSpan="2">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r>
              <a:tr h="731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What can people learn from this example?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gridSpan="2">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r>
            </a:tbl>
          </a:graphicData>
        </a:graphic>
      </p:graphicFrame>
      <p:pic>
        <p:nvPicPr>
          <p:cNvPr id="341" name="Google Shape;341;p43"/>
          <p:cNvPicPr preferRelativeResize="0"/>
          <p:nvPr/>
        </p:nvPicPr>
        <p:blipFill>
          <a:blip r:embed="rId4">
            <a:alphaModFix/>
          </a:blip>
          <a:stretch>
            <a:fillRect/>
          </a:stretch>
        </p:blipFill>
        <p:spPr>
          <a:xfrm>
            <a:off x="4358650" y="2227929"/>
            <a:ext cx="532250" cy="532250"/>
          </a:xfrm>
          <a:prstGeom prst="rect">
            <a:avLst/>
          </a:prstGeom>
          <a:noFill/>
          <a:ln>
            <a:noFill/>
          </a:ln>
        </p:spPr>
      </p:pic>
      <p:pic>
        <p:nvPicPr>
          <p:cNvPr id="342" name="Google Shape;342;p43"/>
          <p:cNvPicPr preferRelativeResize="0"/>
          <p:nvPr/>
        </p:nvPicPr>
        <p:blipFill>
          <a:blip r:embed="rId5">
            <a:alphaModFix/>
          </a:blip>
          <a:stretch>
            <a:fillRect/>
          </a:stretch>
        </p:blipFill>
        <p:spPr>
          <a:xfrm>
            <a:off x="6565775" y="2227929"/>
            <a:ext cx="532250" cy="532250"/>
          </a:xfrm>
          <a:prstGeom prst="rect">
            <a:avLst/>
          </a:prstGeom>
          <a:noFill/>
          <a:ln>
            <a:noFill/>
          </a:ln>
        </p:spPr>
      </p:pic>
      <p:pic>
        <p:nvPicPr>
          <p:cNvPr id="343" name="Google Shape;343;p43"/>
          <p:cNvPicPr preferRelativeResize="0"/>
          <p:nvPr/>
        </p:nvPicPr>
        <p:blipFill>
          <a:blip r:embed="rId6">
            <a:alphaModFix/>
          </a:blip>
          <a:stretch>
            <a:fillRect/>
          </a:stretch>
        </p:blipFill>
        <p:spPr>
          <a:xfrm>
            <a:off x="5309563" y="7613900"/>
            <a:ext cx="1895913" cy="180852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Improving Your Credit Score</a:t>
            </a:r>
            <a:r>
              <a:rPr lang="en"/>
              <a:t> self-paced module.</a:t>
            </a:r>
            <a:endParaRPr/>
          </a:p>
        </p:txBody>
      </p:sp>
      <p:graphicFrame>
        <p:nvGraphicFramePr>
          <p:cNvPr id="349" name="Google Shape;349;p44"/>
          <p:cNvGraphicFramePr/>
          <p:nvPr/>
        </p:nvGraphicFramePr>
        <p:xfrm>
          <a:off x="576075" y="1508760"/>
          <a:ext cx="3000000" cy="3000000"/>
        </p:xfrm>
        <a:graphic>
          <a:graphicData uri="http://schemas.openxmlformats.org/drawingml/2006/table">
            <a:tbl>
              <a:tblPr>
                <a:noFill/>
                <a:tableStyleId>{D7DF48C3-8CFF-43E2-AEF8-4A9DE9B11827}</a:tableStyleId>
              </a:tblPr>
              <a:tblGrid>
                <a:gridCol w="6629400"/>
              </a:tblGrid>
              <a:tr h="35395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Make a list of tips for building good credit.</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7364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364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364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364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350" name="Google Shape;350;p44"/>
          <p:cNvGraphicFramePr/>
          <p:nvPr/>
        </p:nvGraphicFramePr>
        <p:xfrm>
          <a:off x="576072" y="5186160"/>
          <a:ext cx="3000000" cy="3000000"/>
        </p:xfrm>
        <a:graphic>
          <a:graphicData uri="http://schemas.openxmlformats.org/drawingml/2006/table">
            <a:tbl>
              <a:tblPr>
                <a:noFill/>
                <a:tableStyleId>{D7DF48C3-8CFF-43E2-AEF8-4A9DE9B11827}</a:tableStyleId>
              </a:tblPr>
              <a:tblGrid>
                <a:gridCol w="2209775"/>
                <a:gridCol w="2209775"/>
                <a:gridCol w="2209775"/>
              </a:tblGrid>
              <a:tr h="238425">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Which of these actions do you anticipate trying to take? What steps might you take to accomplish them?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1713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Action</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Anticipate Trying or Improving (Yes or No)</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Steps to Take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604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Keep track of things I borrow</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4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Talk to my parents about establishing credit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4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Set up reminders for due dates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4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Find out if I can become an authorized user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4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See if I can apply for a credit builder loan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ctrTitle"/>
          </p:nvPr>
        </p:nvSpPr>
        <p:spPr>
          <a:xfrm>
            <a:off x="530351" y="1691650"/>
            <a:ext cx="40218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Understanding Credit</a:t>
            </a:r>
            <a:endParaRPr/>
          </a:p>
        </p:txBody>
      </p:sp>
      <p:sp>
        <p:nvSpPr>
          <p:cNvPr id="105" name="Google Shape;105;p18"/>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Provide examples of installment, revolving, and service credit.</a:t>
            </a:r>
            <a:endParaRPr/>
          </a:p>
          <a:p>
            <a:pPr indent="-330200" lvl="0" marL="457200" rtl="0" algn="l">
              <a:spcBef>
                <a:spcPts val="0"/>
              </a:spcBef>
              <a:spcAft>
                <a:spcPts val="0"/>
              </a:spcAft>
              <a:buSzPts val="1600"/>
              <a:buChar char="●"/>
            </a:pPr>
            <a:r>
              <a:rPr lang="en"/>
              <a:t>Compare various forms of credit.</a:t>
            </a:r>
            <a:endParaRPr/>
          </a:p>
          <a:p>
            <a:pPr indent="-330200" lvl="0" marL="457200" rtl="0" algn="l">
              <a:spcBef>
                <a:spcPts val="0"/>
              </a:spcBef>
              <a:spcAft>
                <a:spcPts val="0"/>
              </a:spcAft>
              <a:buSzPts val="1600"/>
              <a:buChar char="●"/>
            </a:pPr>
            <a:r>
              <a:rPr lang="en"/>
              <a:t>Explain what happens to collateral if a loan is unpaid.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4: Improving Your Credit Score.</a:t>
            </a:r>
            <a:endParaRPr/>
          </a:p>
        </p:txBody>
      </p:sp>
      <p:graphicFrame>
        <p:nvGraphicFramePr>
          <p:cNvPr id="356" name="Google Shape;356;p45"/>
          <p:cNvGraphicFramePr/>
          <p:nvPr/>
        </p:nvGraphicFramePr>
        <p:xfrm>
          <a:off x="576072" y="1508760"/>
          <a:ext cx="3000000" cy="3000000"/>
        </p:xfrm>
        <a:graphic>
          <a:graphicData uri="http://schemas.openxmlformats.org/drawingml/2006/table">
            <a:tbl>
              <a:tblPr>
                <a:noFill/>
                <a:tableStyleId>{D7DF48C3-8CFF-43E2-AEF8-4A9DE9B11827}</a:tableStyleId>
              </a:tblPr>
              <a:tblGrid>
                <a:gridCol w="6629400"/>
              </a:tblGrid>
              <a:tr h="10000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Based on what you learned in the module, do you believe it is important for you to establish good credit in the future? Explain.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345750">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57" name="Google Shape;357;p45"/>
          <p:cNvGraphicFramePr/>
          <p:nvPr/>
        </p:nvGraphicFramePr>
        <p:xfrm>
          <a:off x="576072" y="6272318"/>
          <a:ext cx="3000000" cy="3000000"/>
        </p:xfrm>
        <a:graphic>
          <a:graphicData uri="http://schemas.openxmlformats.org/drawingml/2006/table">
            <a:tbl>
              <a:tblPr>
                <a:noFill/>
                <a:tableStyleId>{D7DF48C3-8CFF-43E2-AEF8-4A9DE9B11827}</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explain what factors influence a person’s credit score.</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develop a plan to build good credit.</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describe the impact poor credit could have on myself or another individual.</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358" name="Google Shape;358;p45"/>
          <p:cNvPicPr preferRelativeResize="0"/>
          <p:nvPr/>
        </p:nvPicPr>
        <p:blipFill>
          <a:blip r:embed="rId3">
            <a:alphaModFix/>
          </a:blip>
          <a:stretch>
            <a:fillRect/>
          </a:stretch>
        </p:blipFill>
        <p:spPr>
          <a:xfrm>
            <a:off x="576075" y="5262425"/>
            <a:ext cx="3486014" cy="896625"/>
          </a:xfrm>
          <a:prstGeom prst="rect">
            <a:avLst/>
          </a:prstGeom>
          <a:noFill/>
          <a:ln>
            <a:noFill/>
          </a:ln>
        </p:spPr>
      </p:pic>
      <p:sp>
        <p:nvSpPr>
          <p:cNvPr id="359" name="Google Shape;359;p45"/>
          <p:cNvSpPr txBox="1"/>
          <p:nvPr/>
        </p:nvSpPr>
        <p:spPr>
          <a:xfrm>
            <a:off x="576075" y="4645900"/>
            <a:ext cx="662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1"/>
                </a:solidFill>
                <a:latin typeface="Calibri"/>
                <a:ea typeface="Calibri"/>
                <a:cs typeface="Calibri"/>
                <a:sym typeface="Calibri"/>
              </a:rPr>
              <a:t>Reminder: Go back to the first page for this module and complete the “Learn” column of the chart.</a:t>
            </a:r>
            <a:endParaRPr i="1" sz="12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6"/>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Managing Debt</a:t>
            </a:r>
            <a:endParaRPr/>
          </a:p>
        </p:txBody>
      </p:sp>
      <p:sp>
        <p:nvSpPr>
          <p:cNvPr id="365" name="Google Shape;365;p46"/>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explain strategies for paying off debt. </a:t>
            </a:r>
            <a:endParaRPr/>
          </a:p>
          <a:p>
            <a:pPr indent="-330200" lvl="0" marL="457200" rtl="0" algn="l">
              <a:spcBef>
                <a:spcPts val="0"/>
              </a:spcBef>
              <a:spcAft>
                <a:spcPts val="0"/>
              </a:spcAft>
              <a:buSzPts val="1600"/>
              <a:buChar char="●"/>
            </a:pPr>
            <a:r>
              <a:rPr lang="en"/>
              <a:t>give examples of debt-repayment scams.</a:t>
            </a:r>
            <a:endParaRPr/>
          </a:p>
          <a:p>
            <a:pPr indent="-330200" lvl="0" marL="457200" rtl="0" algn="l">
              <a:spcBef>
                <a:spcPts val="0"/>
              </a:spcBef>
              <a:spcAft>
                <a:spcPts val="0"/>
              </a:spcAft>
              <a:buSzPts val="1600"/>
              <a:buChar char="●"/>
            </a:pPr>
            <a:r>
              <a:rPr lang="en"/>
              <a:t>describe potential consequences of accumulating more debt than you can afford or failing to pay it back.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47"/>
          <p:cNvPicPr preferRelativeResize="0"/>
          <p:nvPr/>
        </p:nvPicPr>
        <p:blipFill>
          <a:blip r:embed="rId3">
            <a:alphaModFix/>
          </a:blip>
          <a:stretch>
            <a:fillRect/>
          </a:stretch>
        </p:blipFill>
        <p:spPr>
          <a:xfrm>
            <a:off x="690375" y="2749169"/>
            <a:ext cx="1354826" cy="944175"/>
          </a:xfrm>
          <a:prstGeom prst="rect">
            <a:avLst/>
          </a:prstGeom>
          <a:noFill/>
          <a:ln>
            <a:noFill/>
          </a:ln>
        </p:spPr>
      </p:pic>
      <p:pic>
        <p:nvPicPr>
          <p:cNvPr id="371" name="Google Shape;371;p47"/>
          <p:cNvPicPr preferRelativeResize="0"/>
          <p:nvPr/>
        </p:nvPicPr>
        <p:blipFill>
          <a:blip r:embed="rId4">
            <a:alphaModFix/>
          </a:blip>
          <a:stretch>
            <a:fillRect/>
          </a:stretch>
        </p:blipFill>
        <p:spPr>
          <a:xfrm>
            <a:off x="690375" y="4123820"/>
            <a:ext cx="1354826" cy="944172"/>
          </a:xfrm>
          <a:prstGeom prst="rect">
            <a:avLst/>
          </a:prstGeom>
          <a:noFill/>
          <a:ln>
            <a:noFill/>
          </a:ln>
        </p:spPr>
      </p:pic>
      <p:pic>
        <p:nvPicPr>
          <p:cNvPr id="372" name="Google Shape;372;p47"/>
          <p:cNvPicPr preferRelativeResize="0"/>
          <p:nvPr/>
        </p:nvPicPr>
        <p:blipFill>
          <a:blip r:embed="rId5">
            <a:alphaModFix/>
          </a:blip>
          <a:stretch>
            <a:fillRect/>
          </a:stretch>
        </p:blipFill>
        <p:spPr>
          <a:xfrm>
            <a:off x="690375" y="5498469"/>
            <a:ext cx="1354826" cy="944172"/>
          </a:xfrm>
          <a:prstGeom prst="rect">
            <a:avLst/>
          </a:prstGeom>
          <a:noFill/>
          <a:ln>
            <a:noFill/>
          </a:ln>
        </p:spPr>
      </p:pic>
      <p:sp>
        <p:nvSpPr>
          <p:cNvPr id="373" name="Google Shape;373;p4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6"/>
              </a:rPr>
              <a:t>Managing Debt</a:t>
            </a:r>
            <a:r>
              <a:rPr lang="en"/>
              <a:t> self-paced module.</a:t>
            </a:r>
            <a:endParaRPr/>
          </a:p>
        </p:txBody>
      </p:sp>
      <p:graphicFrame>
        <p:nvGraphicFramePr>
          <p:cNvPr id="374" name="Google Shape;374;p47"/>
          <p:cNvGraphicFramePr/>
          <p:nvPr/>
        </p:nvGraphicFramePr>
        <p:xfrm>
          <a:off x="576072" y="1508760"/>
          <a:ext cx="3000000" cy="3000000"/>
        </p:xfrm>
        <a:graphic>
          <a:graphicData uri="http://schemas.openxmlformats.org/drawingml/2006/table">
            <a:tbl>
              <a:tblPr>
                <a:noFill/>
                <a:tableStyleId>{D7DF48C3-8CFF-43E2-AEF8-4A9DE9B11827}</a:tableStyleId>
              </a:tblPr>
              <a:tblGrid>
                <a:gridCol w="1581300"/>
                <a:gridCol w="2524025"/>
                <a:gridCol w="2524025"/>
              </a:tblGrid>
              <a:tr h="130250">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Summarize each person’s debt challenges and repayment </a:t>
                      </a:r>
                      <a:r>
                        <a:rPr b="1" lang="en">
                          <a:solidFill>
                            <a:schemeClr val="lt1"/>
                          </a:solidFill>
                          <a:latin typeface="Calibri"/>
                          <a:ea typeface="Calibri"/>
                          <a:cs typeface="Calibri"/>
                          <a:sym typeface="Calibri"/>
                        </a:rPr>
                        <a:t>approach</a:t>
                      </a:r>
                      <a:r>
                        <a:rPr b="1" lang="en">
                          <a:solidFill>
                            <a:schemeClr val="lt1"/>
                          </a:solidFill>
                          <a:latin typeface="Calibri"/>
                          <a:ea typeface="Calibri"/>
                          <a:cs typeface="Calibri"/>
                          <a:sym typeface="Calibri"/>
                        </a:rPr>
                        <a:t>.</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2139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Person</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Debt Challenge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Repayment Approach</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3927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Carlos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3927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Alexis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3927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Omar</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75" name="Google Shape;375;p47"/>
          <p:cNvGraphicFramePr/>
          <p:nvPr/>
        </p:nvGraphicFramePr>
        <p:xfrm>
          <a:off x="576072" y="6814785"/>
          <a:ext cx="3000000" cy="3000000"/>
        </p:xfrm>
        <a:graphic>
          <a:graphicData uri="http://schemas.openxmlformats.org/drawingml/2006/table">
            <a:tbl>
              <a:tblPr>
                <a:noFill/>
                <a:tableStyleId>{D7DF48C3-8CFF-43E2-AEF8-4A9DE9B11827}</a:tableStyleId>
              </a:tblPr>
              <a:tblGrid>
                <a:gridCol w="6629400"/>
              </a:tblGrid>
              <a:tr h="2823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Whose strategy do you think will work best and why</a:t>
                      </a:r>
                      <a:r>
                        <a:rPr b="1" lang="en">
                          <a:solidFill>
                            <a:schemeClr val="lt1"/>
                          </a:solidFill>
                          <a:latin typeface="Calibri"/>
                          <a:ea typeface="Calibri"/>
                          <a:cs typeface="Calibri"/>
                          <a:sym typeface="Calibri"/>
                        </a:rPr>
                        <a:t>?</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397350">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48"/>
          <p:cNvPicPr preferRelativeResize="0"/>
          <p:nvPr/>
        </p:nvPicPr>
        <p:blipFill>
          <a:blip r:embed="rId3">
            <a:alphaModFix/>
          </a:blip>
          <a:stretch>
            <a:fillRect/>
          </a:stretch>
        </p:blipFill>
        <p:spPr>
          <a:xfrm>
            <a:off x="1956450" y="1984215"/>
            <a:ext cx="856825" cy="597425"/>
          </a:xfrm>
          <a:prstGeom prst="rect">
            <a:avLst/>
          </a:prstGeom>
          <a:noFill/>
          <a:ln>
            <a:noFill/>
          </a:ln>
        </p:spPr>
      </p:pic>
      <p:pic>
        <p:nvPicPr>
          <p:cNvPr id="381" name="Google Shape;381;p48"/>
          <p:cNvPicPr preferRelativeResize="0"/>
          <p:nvPr/>
        </p:nvPicPr>
        <p:blipFill>
          <a:blip r:embed="rId4">
            <a:alphaModFix/>
          </a:blip>
          <a:stretch>
            <a:fillRect/>
          </a:stretch>
        </p:blipFill>
        <p:spPr>
          <a:xfrm>
            <a:off x="1956451" y="2761807"/>
            <a:ext cx="856826" cy="437083"/>
          </a:xfrm>
          <a:prstGeom prst="rect">
            <a:avLst/>
          </a:prstGeom>
          <a:noFill/>
          <a:ln>
            <a:noFill/>
          </a:ln>
        </p:spPr>
      </p:pic>
      <p:pic>
        <p:nvPicPr>
          <p:cNvPr id="382" name="Google Shape;382;p48"/>
          <p:cNvPicPr preferRelativeResize="0"/>
          <p:nvPr/>
        </p:nvPicPr>
        <p:blipFill>
          <a:blip r:embed="rId5">
            <a:alphaModFix/>
          </a:blip>
          <a:stretch>
            <a:fillRect/>
          </a:stretch>
        </p:blipFill>
        <p:spPr>
          <a:xfrm>
            <a:off x="2066725" y="3533189"/>
            <a:ext cx="746549" cy="597425"/>
          </a:xfrm>
          <a:prstGeom prst="rect">
            <a:avLst/>
          </a:prstGeom>
          <a:noFill/>
          <a:ln>
            <a:noFill/>
          </a:ln>
        </p:spPr>
      </p:pic>
      <p:pic>
        <p:nvPicPr>
          <p:cNvPr id="383" name="Google Shape;383;p48"/>
          <p:cNvPicPr preferRelativeResize="0"/>
          <p:nvPr/>
        </p:nvPicPr>
        <p:blipFill>
          <a:blip r:embed="rId6">
            <a:alphaModFix/>
          </a:blip>
          <a:stretch>
            <a:fillRect/>
          </a:stretch>
        </p:blipFill>
        <p:spPr>
          <a:xfrm>
            <a:off x="1956451" y="4225836"/>
            <a:ext cx="856825" cy="563203"/>
          </a:xfrm>
          <a:prstGeom prst="rect">
            <a:avLst/>
          </a:prstGeom>
          <a:noFill/>
          <a:ln>
            <a:noFill/>
          </a:ln>
        </p:spPr>
      </p:pic>
      <p:pic>
        <p:nvPicPr>
          <p:cNvPr id="384" name="Google Shape;384;p48"/>
          <p:cNvPicPr preferRelativeResize="0"/>
          <p:nvPr/>
        </p:nvPicPr>
        <p:blipFill>
          <a:blip r:embed="rId7">
            <a:alphaModFix/>
          </a:blip>
          <a:stretch>
            <a:fillRect/>
          </a:stretch>
        </p:blipFill>
        <p:spPr>
          <a:xfrm>
            <a:off x="2066724" y="5036654"/>
            <a:ext cx="746550" cy="548707"/>
          </a:xfrm>
          <a:prstGeom prst="rect">
            <a:avLst/>
          </a:prstGeom>
          <a:noFill/>
          <a:ln>
            <a:noFill/>
          </a:ln>
        </p:spPr>
      </p:pic>
      <p:sp>
        <p:nvSpPr>
          <p:cNvPr id="385" name="Google Shape;385;p4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8"/>
              </a:rPr>
              <a:t>Managing Debt</a:t>
            </a:r>
            <a:r>
              <a:rPr lang="en"/>
              <a:t> self-paced module.</a:t>
            </a:r>
            <a:endParaRPr/>
          </a:p>
        </p:txBody>
      </p:sp>
      <p:graphicFrame>
        <p:nvGraphicFramePr>
          <p:cNvPr id="386" name="Google Shape;386;p48"/>
          <p:cNvGraphicFramePr/>
          <p:nvPr/>
        </p:nvGraphicFramePr>
        <p:xfrm>
          <a:off x="576075" y="1508760"/>
          <a:ext cx="3000000" cy="3000000"/>
        </p:xfrm>
        <a:graphic>
          <a:graphicData uri="http://schemas.openxmlformats.org/drawingml/2006/table">
            <a:tbl>
              <a:tblPr>
                <a:noFill/>
                <a:tableStyleId>{D7DF48C3-8CFF-43E2-AEF8-4A9DE9B11827}</a:tableStyleId>
              </a:tblPr>
              <a:tblGrid>
                <a:gridCol w="2329675"/>
                <a:gridCol w="4299725"/>
              </a:tblGrid>
              <a:tr h="182050">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Explain each potential consequence of debt.</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7565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Cost Money</a:t>
                      </a:r>
                      <a:endParaRPr b="1" sz="1200">
                        <a:solidFill>
                          <a:schemeClr val="dk1"/>
                        </a:solidFill>
                        <a:latin typeface="Calibri"/>
                        <a:ea typeface="Calibri"/>
                        <a:cs typeface="Calibri"/>
                        <a:sym typeface="Calibri"/>
                      </a:endParaRPr>
                    </a:p>
                  </a:txBody>
                  <a:tcPr marT="91425" marB="91425" marR="1280150"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56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Lose Collateral</a:t>
                      </a:r>
                      <a:endParaRPr b="1" sz="1200">
                        <a:solidFill>
                          <a:schemeClr val="dk1"/>
                        </a:solidFill>
                        <a:latin typeface="Calibri"/>
                        <a:ea typeface="Calibri"/>
                        <a:cs typeface="Calibri"/>
                        <a:sym typeface="Calibri"/>
                      </a:endParaRPr>
                    </a:p>
                  </a:txBody>
                  <a:tcPr marT="91425" marB="91425" marR="1280150"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56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Increase Stress</a:t>
                      </a:r>
                      <a:endParaRPr b="1" sz="1200">
                        <a:solidFill>
                          <a:schemeClr val="dk1"/>
                        </a:solidFill>
                        <a:latin typeface="Calibri"/>
                        <a:ea typeface="Calibri"/>
                        <a:cs typeface="Calibri"/>
                        <a:sym typeface="Calibri"/>
                      </a:endParaRPr>
                    </a:p>
                  </a:txBody>
                  <a:tcPr marT="91425" marB="91425" marR="1280150"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56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Hurt Credit</a:t>
                      </a:r>
                      <a:endParaRPr b="1" sz="1200">
                        <a:solidFill>
                          <a:schemeClr val="dk1"/>
                        </a:solidFill>
                        <a:latin typeface="Calibri"/>
                        <a:ea typeface="Calibri"/>
                        <a:cs typeface="Calibri"/>
                        <a:sym typeface="Calibri"/>
                      </a:endParaRPr>
                    </a:p>
                  </a:txBody>
                  <a:tcPr marT="91425" marB="91425" marR="1280150"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56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Have Wages Garnished</a:t>
                      </a:r>
                      <a:endParaRPr b="1" sz="1200">
                        <a:solidFill>
                          <a:schemeClr val="dk1"/>
                        </a:solidFill>
                        <a:latin typeface="Calibri"/>
                        <a:ea typeface="Calibri"/>
                        <a:cs typeface="Calibri"/>
                        <a:sym typeface="Calibri"/>
                      </a:endParaRPr>
                    </a:p>
                  </a:txBody>
                  <a:tcPr marT="91425" marB="91425" marR="1280150"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87" name="Google Shape;387;p48"/>
          <p:cNvGraphicFramePr/>
          <p:nvPr/>
        </p:nvGraphicFramePr>
        <p:xfrm>
          <a:off x="576075" y="5989210"/>
          <a:ext cx="3000000" cy="3000000"/>
        </p:xfrm>
        <a:graphic>
          <a:graphicData uri="http://schemas.openxmlformats.org/drawingml/2006/table">
            <a:tbl>
              <a:tblPr>
                <a:noFill/>
                <a:tableStyleId>{D7DF48C3-8CFF-43E2-AEF8-4A9DE9B11827}</a:tableStyleId>
              </a:tblPr>
              <a:tblGrid>
                <a:gridCol w="6629400"/>
              </a:tblGrid>
              <a:tr h="3539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steps can people take to pay down debt?</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7364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364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364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364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Debt Repayment Strategies </a:t>
            </a:r>
            <a:endParaRPr/>
          </a:p>
        </p:txBody>
      </p:sp>
      <p:sp>
        <p:nvSpPr>
          <p:cNvPr id="393" name="Google Shape;393;p4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Managing Debt</a:t>
            </a:r>
            <a:r>
              <a:rPr lang="en"/>
              <a:t> self-paced module.</a:t>
            </a:r>
            <a:endParaRPr/>
          </a:p>
        </p:txBody>
      </p:sp>
      <p:pic>
        <p:nvPicPr>
          <p:cNvPr id="394" name="Google Shape;394;p49">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sp>
        <p:nvSpPr>
          <p:cNvPr id="395" name="Google Shape;395;p49"/>
          <p:cNvSpPr txBox="1"/>
          <p:nvPr/>
        </p:nvSpPr>
        <p:spPr>
          <a:xfrm>
            <a:off x="576075" y="1836150"/>
            <a:ext cx="21018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solidFill>
                  <a:schemeClr val="dk1"/>
                </a:solidFill>
                <a:latin typeface="Calibri"/>
                <a:ea typeface="Calibri"/>
                <a:cs typeface="Calibri"/>
                <a:sym typeface="Calibri"/>
              </a:rPr>
              <a:t>Use </a:t>
            </a:r>
            <a:r>
              <a:rPr lang="en" u="sng">
                <a:solidFill>
                  <a:schemeClr val="accent1"/>
                </a:solidFill>
                <a:latin typeface="Calibri"/>
                <a:ea typeface="Calibri"/>
                <a:cs typeface="Calibri"/>
                <a:sym typeface="Calibri"/>
                <a:hlinkClick r:id="rId6">
                  <a:extLst>
                    <a:ext uri="{A12FA001-AC4F-418D-AE19-62706E023703}">
                      <ahyp:hlinkClr val="tx"/>
                    </a:ext>
                  </a:extLst>
                </a:hlinkClick>
              </a:rPr>
              <a:t>this link </a:t>
            </a:r>
            <a:r>
              <a:rPr lang="en">
                <a:solidFill>
                  <a:schemeClr val="dk1"/>
                </a:solidFill>
                <a:latin typeface="Calibri"/>
                <a:ea typeface="Calibri"/>
                <a:cs typeface="Calibri"/>
                <a:sym typeface="Calibri"/>
              </a:rPr>
              <a:t>or the QR code to the right to play the video from the module. Pause as needed to complete the graphic organizer below.</a:t>
            </a:r>
            <a:endParaRPr>
              <a:latin typeface="Calibri"/>
              <a:ea typeface="Calibri"/>
              <a:cs typeface="Calibri"/>
              <a:sym typeface="Calibri"/>
            </a:endParaRPr>
          </a:p>
        </p:txBody>
      </p:sp>
      <p:pic>
        <p:nvPicPr>
          <p:cNvPr id="396" name="Google Shape;396;p49">
            <a:hlinkClick r:id="rId7"/>
          </p:cNvPr>
          <p:cNvPicPr preferRelativeResize="0"/>
          <p:nvPr/>
        </p:nvPicPr>
        <p:blipFill rotWithShape="1">
          <a:blip r:embed="rId8">
            <a:alphaModFix/>
          </a:blip>
          <a:srcRect b="1427" l="0" r="0" t="1437"/>
          <a:stretch/>
        </p:blipFill>
        <p:spPr>
          <a:xfrm>
            <a:off x="2858275" y="1836146"/>
            <a:ext cx="2647911" cy="1449730"/>
          </a:xfrm>
          <a:prstGeom prst="rect">
            <a:avLst/>
          </a:prstGeom>
          <a:noFill/>
          <a:ln>
            <a:noFill/>
          </a:ln>
        </p:spPr>
      </p:pic>
      <p:pic>
        <p:nvPicPr>
          <p:cNvPr id="397" name="Google Shape;397;p49"/>
          <p:cNvPicPr preferRelativeResize="0"/>
          <p:nvPr/>
        </p:nvPicPr>
        <p:blipFill rotWithShape="1">
          <a:blip r:embed="rId9">
            <a:alphaModFix/>
          </a:blip>
          <a:srcRect b="0" l="0" r="0" t="0"/>
          <a:stretch/>
        </p:blipFill>
        <p:spPr>
          <a:xfrm>
            <a:off x="5757375" y="1836146"/>
            <a:ext cx="1448101" cy="1448101"/>
          </a:xfrm>
          <a:prstGeom prst="rect">
            <a:avLst/>
          </a:prstGeom>
          <a:noFill/>
          <a:ln>
            <a:noFill/>
          </a:ln>
        </p:spPr>
      </p:pic>
      <p:graphicFrame>
        <p:nvGraphicFramePr>
          <p:cNvPr id="398" name="Google Shape;398;p49"/>
          <p:cNvGraphicFramePr/>
          <p:nvPr/>
        </p:nvGraphicFramePr>
        <p:xfrm>
          <a:off x="576075" y="3795048"/>
          <a:ext cx="3000000" cy="3000000"/>
        </p:xfrm>
        <a:graphic>
          <a:graphicData uri="http://schemas.openxmlformats.org/drawingml/2006/table">
            <a:tbl>
              <a:tblPr>
                <a:noFill/>
                <a:tableStyleId>{D7DF48C3-8CFF-43E2-AEF8-4A9DE9B11827}</a:tableStyleId>
              </a:tblPr>
              <a:tblGrid>
                <a:gridCol w="2364250"/>
                <a:gridCol w="2031050"/>
                <a:gridCol w="2234100"/>
              </a:tblGrid>
              <a:tr h="540425">
                <a:tc gridSpan="3">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Write three interesting facts about the topic.</a:t>
                      </a:r>
                      <a:endParaRPr b="1">
                        <a:solidFill>
                          <a:srgbClr val="FFFFFF"/>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105680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399" name="Google Shape;399;p49"/>
          <p:cNvGraphicFramePr/>
          <p:nvPr/>
        </p:nvGraphicFramePr>
        <p:xfrm>
          <a:off x="576075" y="5685748"/>
          <a:ext cx="3000000" cy="3000000"/>
        </p:xfrm>
        <a:graphic>
          <a:graphicData uri="http://schemas.openxmlformats.org/drawingml/2006/table">
            <a:tbl>
              <a:tblPr>
                <a:noFill/>
                <a:tableStyleId>{D7DF48C3-8CFF-43E2-AEF8-4A9DE9B11827}</a:tableStyleId>
              </a:tblPr>
              <a:tblGrid>
                <a:gridCol w="3291850"/>
                <a:gridCol w="3337550"/>
              </a:tblGrid>
              <a:tr h="540425">
                <a:tc gridSpan="2">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Share two reasons the information in the video is important.</a:t>
                      </a:r>
                      <a:endParaRPr b="1">
                        <a:solidFill>
                          <a:srgbClr val="FFFFFF"/>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10410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400" name="Google Shape;400;p49"/>
          <p:cNvGraphicFramePr/>
          <p:nvPr/>
        </p:nvGraphicFramePr>
        <p:xfrm>
          <a:off x="576075" y="7560698"/>
          <a:ext cx="3000000" cy="3000000"/>
        </p:xfrm>
        <a:graphic>
          <a:graphicData uri="http://schemas.openxmlformats.org/drawingml/2006/table">
            <a:tbl>
              <a:tblPr>
                <a:noFill/>
                <a:tableStyleId>{D7DF48C3-8CFF-43E2-AEF8-4A9DE9B11827}</a:tableStyleId>
              </a:tblPr>
              <a:tblGrid>
                <a:gridCol w="3291850"/>
                <a:gridCol w="3337550"/>
              </a:tblGrid>
              <a:tr h="540425">
                <a:tc gridSpan="2">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Write a one-sentence summary of what you learned.</a:t>
                      </a:r>
                      <a:endParaRPr b="1">
                        <a:solidFill>
                          <a:srgbClr val="FFFFFF"/>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915900">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hMerge="1"/>
              </a:tr>
            </a:tbl>
          </a:graphicData>
        </a:graphic>
      </p:graphicFrame>
      <p:sp>
        <p:nvSpPr>
          <p:cNvPr id="401" name="Google Shape;401;p49"/>
          <p:cNvSpPr txBox="1"/>
          <p:nvPr/>
        </p:nvSpPr>
        <p:spPr>
          <a:xfrm>
            <a:off x="-3637775" y="2279900"/>
            <a:ext cx="3000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Managing Debt</a:t>
            </a:r>
            <a:r>
              <a:rPr lang="en"/>
              <a:t> self-paced module.</a:t>
            </a:r>
            <a:endParaRPr/>
          </a:p>
        </p:txBody>
      </p:sp>
      <p:graphicFrame>
        <p:nvGraphicFramePr>
          <p:cNvPr id="407" name="Google Shape;407;p50"/>
          <p:cNvGraphicFramePr/>
          <p:nvPr/>
        </p:nvGraphicFramePr>
        <p:xfrm>
          <a:off x="576075" y="1508760"/>
          <a:ext cx="3000000" cy="3000000"/>
        </p:xfrm>
        <a:graphic>
          <a:graphicData uri="http://schemas.openxmlformats.org/drawingml/2006/table">
            <a:tbl>
              <a:tblPr>
                <a:noFill/>
                <a:tableStyleId>{D7DF48C3-8CFF-43E2-AEF8-4A9DE9B11827}</a:tableStyleId>
              </a:tblPr>
              <a:tblGrid>
                <a:gridCol w="2209800"/>
                <a:gridCol w="2209800"/>
                <a:gridCol w="2209800"/>
              </a:tblGrid>
              <a:tr h="156575">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List at least one benefit and one tradeoff of each debt repayment strategy.</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1513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Strategy</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Benefits</a:t>
                      </a:r>
                      <a:endParaRPr>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Tradeoffs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506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Debt Avalanche Method</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Debt Snowball Method</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Balance Transfer</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Debt Consolidation</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Debt Management Plan</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408" name="Google Shape;408;p50"/>
          <p:cNvGraphicFramePr/>
          <p:nvPr/>
        </p:nvGraphicFramePr>
        <p:xfrm>
          <a:off x="576075" y="5018060"/>
          <a:ext cx="3000000" cy="3000000"/>
        </p:xfrm>
        <a:graphic>
          <a:graphicData uri="http://schemas.openxmlformats.org/drawingml/2006/table">
            <a:tbl>
              <a:tblPr>
                <a:noFill/>
                <a:tableStyleId>{D7DF48C3-8CFF-43E2-AEF8-4A9DE9B11827}</a:tableStyleId>
              </a:tblPr>
              <a:tblGrid>
                <a:gridCol w="1325875"/>
                <a:gridCol w="1325875"/>
                <a:gridCol w="1325875"/>
                <a:gridCol w="1325875"/>
                <a:gridCol w="1325875"/>
              </a:tblGrid>
              <a:tr h="156575">
                <a:tc gridSpan="5">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Give an example of each type of scam’s false claim and what people should know about it.</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c hMerge="1"/>
                <a:tc hMerge="1"/>
              </a:tr>
              <a:tr h="151375">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Pay Up Front</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Debt Elimination</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Trust Us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New ID</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731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False Claim</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731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Information People Should Know</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409" name="Google Shape;409;p50"/>
          <p:cNvPicPr preferRelativeResize="0"/>
          <p:nvPr/>
        </p:nvPicPr>
        <p:blipFill>
          <a:blip r:embed="rId4">
            <a:alphaModFix/>
          </a:blip>
          <a:stretch>
            <a:fillRect/>
          </a:stretch>
        </p:blipFill>
        <p:spPr>
          <a:xfrm>
            <a:off x="5515549" y="7883075"/>
            <a:ext cx="1689900" cy="1539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5: Managing Debt.</a:t>
            </a:r>
            <a:endParaRPr/>
          </a:p>
        </p:txBody>
      </p:sp>
      <p:graphicFrame>
        <p:nvGraphicFramePr>
          <p:cNvPr id="415" name="Google Shape;415;p51"/>
          <p:cNvGraphicFramePr/>
          <p:nvPr/>
        </p:nvGraphicFramePr>
        <p:xfrm>
          <a:off x="576072" y="1508760"/>
          <a:ext cx="3000000" cy="3000000"/>
        </p:xfrm>
        <a:graphic>
          <a:graphicData uri="http://schemas.openxmlformats.org/drawingml/2006/table">
            <a:tbl>
              <a:tblPr>
                <a:noFill/>
                <a:tableStyleId>{D7DF48C3-8CFF-43E2-AEF8-4A9DE9B11827}</a:tableStyleId>
              </a:tblPr>
              <a:tblGrid>
                <a:gridCol w="6629400"/>
              </a:tblGrid>
              <a:tr h="56247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If you find yourself facing debt challenges some day, what key points from this module do you hope you will remember?</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53342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416" name="Google Shape;416;p51"/>
          <p:cNvGraphicFramePr/>
          <p:nvPr/>
        </p:nvGraphicFramePr>
        <p:xfrm>
          <a:off x="576072" y="6272318"/>
          <a:ext cx="3000000" cy="3000000"/>
        </p:xfrm>
        <a:graphic>
          <a:graphicData uri="http://schemas.openxmlformats.org/drawingml/2006/table">
            <a:tbl>
              <a:tblPr>
                <a:noFill/>
                <a:tableStyleId>{D7DF48C3-8CFF-43E2-AEF8-4A9DE9B11827}</a:tableStyleId>
              </a:tblPr>
              <a:tblGrid>
                <a:gridCol w="3125150"/>
                <a:gridCol w="875975"/>
                <a:gridCol w="875975"/>
                <a:gridCol w="875975"/>
                <a:gridCol w="875975"/>
              </a:tblGrid>
              <a:tr h="331225">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6115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6115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explain strategies for paying off debt.</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115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give examples of debt-repayment scams.</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115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describe potential consequences of accumulating more debt than I can afford or failing to pay it back.</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417" name="Google Shape;417;p51"/>
          <p:cNvPicPr preferRelativeResize="0"/>
          <p:nvPr/>
        </p:nvPicPr>
        <p:blipFill>
          <a:blip r:embed="rId3">
            <a:alphaModFix/>
          </a:blip>
          <a:stretch>
            <a:fillRect/>
          </a:stretch>
        </p:blipFill>
        <p:spPr>
          <a:xfrm>
            <a:off x="576075" y="5262425"/>
            <a:ext cx="3486014" cy="8966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2"/>
          <p:cNvSpPr txBox="1"/>
          <p:nvPr>
            <p:ph type="ctrTitle"/>
          </p:nvPr>
        </p:nvSpPr>
        <p:spPr>
          <a:xfrm>
            <a:off x="521208" y="1691640"/>
            <a:ext cx="6629400" cy="15501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a:t>Using Credit Wisely</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
              <a:t>Wrap Up</a:t>
            </a:r>
            <a:endParaRPr b="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6</a:t>
            </a:r>
            <a:r>
              <a:rPr lang="en"/>
              <a:t>: Glossary of Key Terms</a:t>
            </a:r>
            <a:endParaRPr/>
          </a:p>
        </p:txBody>
      </p:sp>
      <p:graphicFrame>
        <p:nvGraphicFramePr>
          <p:cNvPr id="428" name="Google Shape;428;p53"/>
          <p:cNvGraphicFramePr/>
          <p:nvPr/>
        </p:nvGraphicFramePr>
        <p:xfrm>
          <a:off x="576075" y="1828806"/>
          <a:ext cx="3000000" cy="3000000"/>
        </p:xfrm>
        <a:graphic>
          <a:graphicData uri="http://schemas.openxmlformats.org/drawingml/2006/table">
            <a:tbl>
              <a:tblPr>
                <a:noFill/>
                <a:tableStyleId>{D7DF48C3-8CFF-43E2-AEF8-4A9DE9B11827}</a:tableStyleId>
              </a:tblPr>
              <a:tblGrid>
                <a:gridCol w="1199400"/>
                <a:gridCol w="2411900"/>
                <a:gridCol w="3018100"/>
              </a:tblGrid>
              <a:tr h="3968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779200">
                <a:tc>
                  <a:txBody>
                    <a:bodyPr/>
                    <a:lstStyle/>
                    <a:p>
                      <a:pPr indent="0" lvl="0" marL="0" rtl="0" algn="l">
                        <a:spcBef>
                          <a:spcPts val="310"/>
                        </a:spcBef>
                        <a:spcAft>
                          <a:spcPts val="0"/>
                        </a:spcAft>
                        <a:buClr>
                          <a:srgbClr val="000000"/>
                        </a:buClr>
                        <a:buSzPts val="1100"/>
                        <a:buFont typeface="Arial"/>
                        <a:buNone/>
                      </a:pPr>
                      <a:r>
                        <a:rPr b="1" lang="en" sz="1200">
                          <a:solidFill>
                            <a:schemeClr val="dk1"/>
                          </a:solidFill>
                          <a:latin typeface="Calibri"/>
                          <a:ea typeface="Calibri"/>
                          <a:cs typeface="Calibri"/>
                          <a:sym typeface="Calibri"/>
                        </a:rPr>
                        <a:t>Authorized User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person who has permission to use someone else’s credit card but isn’t the one who must pay the bill</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15750">
                <a:tc>
                  <a:txBody>
                    <a:bodyPr/>
                    <a:lstStyle/>
                    <a:p>
                      <a:pPr indent="0" lvl="0" marL="0" rtl="0" algn="l">
                        <a:spcBef>
                          <a:spcPts val="310"/>
                        </a:spcBef>
                        <a:spcAft>
                          <a:spcPts val="0"/>
                        </a:spcAft>
                        <a:buClr>
                          <a:srgbClr val="000000"/>
                        </a:buClr>
                        <a:buSzPts val="1100"/>
                        <a:buFont typeface="Arial"/>
                        <a:buNone/>
                      </a:pPr>
                      <a:r>
                        <a:rPr b="1" lang="en" sz="1200">
                          <a:solidFill>
                            <a:schemeClr val="dk1"/>
                          </a:solidFill>
                          <a:latin typeface="Calibri"/>
                          <a:ea typeface="Calibri"/>
                          <a:cs typeface="Calibri"/>
                          <a:sym typeface="Calibri"/>
                        </a:rPr>
                        <a:t>Automatic Bill Pay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When a consumer sets up a bill payment to be made automatically on a given date from a bank account or credit card</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792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Balance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amount currently owed on a loan or the amount of money in an account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792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Bankruptcy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legal term for when a person or business cannot repay its outstanding debts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157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Collateral</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Something of value pledged by a borrower to be given to the lender should the borrower fail to repay a loan</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792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Co-signer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Someone who has to pay a debt if the primary user does not pay</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792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Credit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ability to buy something now and pay for it later</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4652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Credit Builder Loan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“locked” savings account into which a person deposits money over a set period of time—usually 6 to 24 months—in exchange for the payments being reported to the credit bureaus;</a:t>
                      </a:r>
                      <a:r>
                        <a:rPr lang="en" sz="1200">
                          <a:solidFill>
                            <a:schemeClr val="dk1"/>
                          </a:solidFill>
                          <a:latin typeface="Calibri"/>
                          <a:ea typeface="Calibri"/>
                          <a:cs typeface="Calibri"/>
                          <a:sym typeface="Calibri"/>
                        </a:rPr>
                        <a:t> the</a:t>
                      </a:r>
                      <a:r>
                        <a:rPr lang="en" sz="1200">
                          <a:solidFill>
                            <a:schemeClr val="dk1"/>
                          </a:solidFill>
                          <a:latin typeface="Calibri"/>
                          <a:ea typeface="Calibri"/>
                          <a:cs typeface="Calibri"/>
                          <a:sym typeface="Calibri"/>
                        </a:rPr>
                        <a:t> money is returned when the person is done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6</a:t>
            </a:r>
            <a:r>
              <a:rPr lang="en"/>
              <a:t>: Glossary of Key Terms</a:t>
            </a:r>
            <a:r>
              <a:rPr lang="en"/>
              <a:t> (continued)</a:t>
            </a:r>
            <a:endParaRPr/>
          </a:p>
          <a:p>
            <a:pPr indent="0" lvl="0" marL="0" rtl="0" algn="l">
              <a:spcBef>
                <a:spcPts val="0"/>
              </a:spcBef>
              <a:spcAft>
                <a:spcPts val="0"/>
              </a:spcAft>
              <a:buNone/>
            </a:pPr>
            <a:r>
              <a:t/>
            </a:r>
            <a:endParaRPr/>
          </a:p>
        </p:txBody>
      </p:sp>
      <p:graphicFrame>
        <p:nvGraphicFramePr>
          <p:cNvPr id="434" name="Google Shape;434;p54"/>
          <p:cNvGraphicFramePr/>
          <p:nvPr/>
        </p:nvGraphicFramePr>
        <p:xfrm>
          <a:off x="576075" y="1828806"/>
          <a:ext cx="3000000" cy="3000000"/>
        </p:xfrm>
        <a:graphic>
          <a:graphicData uri="http://schemas.openxmlformats.org/drawingml/2006/table">
            <a:tbl>
              <a:tblPr>
                <a:noFill/>
                <a:tableStyleId>{D7DF48C3-8CFF-43E2-AEF8-4A9DE9B11827}</a:tableStyleId>
              </a:tblPr>
              <a:tblGrid>
                <a:gridCol w="1199400"/>
                <a:gridCol w="2411900"/>
                <a:gridCol w="3018100"/>
              </a:tblGrid>
              <a:tr h="3857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890175">
                <a:tc>
                  <a:txBody>
                    <a:bodyPr/>
                    <a:lstStyle/>
                    <a:p>
                      <a:pPr indent="0" lvl="0" marL="0" marR="0" rtl="0" algn="l">
                        <a:lnSpc>
                          <a:spcPct val="100000"/>
                        </a:lnSpc>
                        <a:spcBef>
                          <a:spcPts val="310"/>
                        </a:spcBef>
                        <a:spcAft>
                          <a:spcPts val="0"/>
                        </a:spcAft>
                        <a:buNone/>
                      </a:pPr>
                      <a:r>
                        <a:rPr b="1" lang="en" sz="1200">
                          <a:solidFill>
                            <a:srgbClr val="000000"/>
                          </a:solidFill>
                          <a:latin typeface="Calibri"/>
                          <a:ea typeface="Calibri"/>
                          <a:cs typeface="Calibri"/>
                          <a:sym typeface="Calibri"/>
                        </a:rPr>
                        <a:t>Credit Bureau or Credit Reporting Agencies</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business that researches and collects information about people’s credit histories; examples include Equifax, Experian, and TransUnion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90175">
                <a:tc>
                  <a:txBody>
                    <a:bodyPr/>
                    <a:lstStyle/>
                    <a:p>
                      <a:pPr indent="0" lvl="0" marL="0" rtl="0" algn="l">
                        <a:spcBef>
                          <a:spcPts val="0"/>
                        </a:spcBef>
                        <a:spcAft>
                          <a:spcPts val="0"/>
                        </a:spcAft>
                        <a:buNone/>
                      </a:pPr>
                      <a:r>
                        <a:rPr b="1" lang="en" sz="1200">
                          <a:solidFill>
                            <a:srgbClr val="000000"/>
                          </a:solidFill>
                          <a:latin typeface="Calibri"/>
                          <a:ea typeface="Calibri"/>
                          <a:cs typeface="Calibri"/>
                          <a:sym typeface="Calibri"/>
                        </a:rPr>
                        <a:t>Credit Card</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card issued by a financial institution that gives the holder access to credit for purchases and other transactions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90175">
                <a:tc>
                  <a:txBody>
                    <a:bodyPr/>
                    <a:lstStyle/>
                    <a:p>
                      <a:pPr indent="0" lvl="0" marL="0" marR="0" rtl="0" algn="l">
                        <a:lnSpc>
                          <a:spcPct val="100000"/>
                        </a:lnSpc>
                        <a:spcBef>
                          <a:spcPts val="310"/>
                        </a:spcBef>
                        <a:spcAft>
                          <a:spcPts val="0"/>
                        </a:spcAft>
                        <a:buNone/>
                      </a:pPr>
                      <a:r>
                        <a:rPr b="1" lang="en" sz="1200">
                          <a:solidFill>
                            <a:srgbClr val="000000"/>
                          </a:solidFill>
                          <a:latin typeface="Calibri"/>
                          <a:ea typeface="Calibri"/>
                          <a:cs typeface="Calibri"/>
                          <a:sym typeface="Calibri"/>
                        </a:rPr>
                        <a:t>Credit Freeze</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process that locks or “freezes” access to a person’s credit so that no new accounts can be opened in their name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53225">
                <a:tc>
                  <a:txBody>
                    <a:bodyPr/>
                    <a:lstStyle/>
                    <a:p>
                      <a:pPr indent="0" lvl="0" marL="0" marR="0" rtl="0" algn="l">
                        <a:lnSpc>
                          <a:spcPct val="100000"/>
                        </a:lnSpc>
                        <a:spcBef>
                          <a:spcPts val="310"/>
                        </a:spcBef>
                        <a:spcAft>
                          <a:spcPts val="0"/>
                        </a:spcAft>
                        <a:buNone/>
                      </a:pPr>
                      <a:r>
                        <a:rPr b="1" lang="en" sz="1200">
                          <a:solidFill>
                            <a:srgbClr val="000000"/>
                          </a:solidFill>
                          <a:latin typeface="Calibri"/>
                          <a:ea typeface="Calibri"/>
                          <a:cs typeface="Calibri"/>
                          <a:sym typeface="Calibri"/>
                        </a:rPr>
                        <a:t>Credit Limit</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The maximum amount a person can borrow</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68225">
                <a:tc>
                  <a:txBody>
                    <a:bodyPr/>
                    <a:lstStyle/>
                    <a:p>
                      <a:pPr indent="0" lvl="0" marL="0" marR="0" rtl="0" algn="l">
                        <a:lnSpc>
                          <a:spcPct val="100000"/>
                        </a:lnSpc>
                        <a:spcBef>
                          <a:spcPts val="310"/>
                        </a:spcBef>
                        <a:spcAft>
                          <a:spcPts val="0"/>
                        </a:spcAft>
                        <a:buNone/>
                      </a:pPr>
                      <a:r>
                        <a:rPr b="1" lang="en" sz="1200">
                          <a:solidFill>
                            <a:srgbClr val="000000"/>
                          </a:solidFill>
                          <a:latin typeface="Calibri"/>
                          <a:ea typeface="Calibri"/>
                          <a:cs typeface="Calibri"/>
                          <a:sym typeface="Calibri"/>
                        </a:rPr>
                        <a:t>Credit Report</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record of a person’s credit history that includes information about their identity, existing credit, public </a:t>
                      </a:r>
                      <a:r>
                        <a:rPr lang="en" sz="1200">
                          <a:latin typeface="Calibri"/>
                          <a:ea typeface="Calibri"/>
                          <a:cs typeface="Calibri"/>
                          <a:sym typeface="Calibri"/>
                        </a:rPr>
                        <a:t>record</a:t>
                      </a:r>
                      <a:r>
                        <a:rPr lang="en" sz="1200">
                          <a:latin typeface="Calibri"/>
                          <a:ea typeface="Calibri"/>
                          <a:cs typeface="Calibri"/>
                          <a:sym typeface="Calibri"/>
                        </a:rPr>
                        <a:t>s, as well as inquiries about their credit history</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68225">
                <a:tc>
                  <a:txBody>
                    <a:bodyPr/>
                    <a:lstStyle/>
                    <a:p>
                      <a:pPr indent="0" lvl="0" marL="0" rtl="0" algn="l">
                        <a:spcBef>
                          <a:spcPts val="0"/>
                        </a:spcBef>
                        <a:spcAft>
                          <a:spcPts val="0"/>
                        </a:spcAft>
                        <a:buNone/>
                      </a:pPr>
                      <a:r>
                        <a:rPr b="1" lang="en" sz="1200">
                          <a:solidFill>
                            <a:srgbClr val="000000"/>
                          </a:solidFill>
                          <a:latin typeface="Calibri"/>
                          <a:ea typeface="Calibri"/>
                          <a:cs typeface="Calibri"/>
                          <a:sym typeface="Calibri"/>
                        </a:rPr>
                        <a:t>Credit Score</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number calculated by a credit monitoring agency and assigned to a person that reflects the person's history of borrowing money and paying back loans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53225">
                <a:tc>
                  <a:txBody>
                    <a:bodyPr/>
                    <a:lstStyle/>
                    <a:p>
                      <a:pPr indent="0" lvl="0" marL="0" rtl="0" algn="l">
                        <a:spcBef>
                          <a:spcPts val="385"/>
                        </a:spcBef>
                        <a:spcAft>
                          <a:spcPts val="0"/>
                        </a:spcAft>
                        <a:buClr>
                          <a:srgbClr val="000000"/>
                        </a:buClr>
                        <a:buSzPts val="1100"/>
                        <a:buFont typeface="Arial"/>
                        <a:buNone/>
                      </a:pPr>
                      <a:r>
                        <a:rPr b="1" lang="en" sz="1200">
                          <a:solidFill>
                            <a:srgbClr val="000000"/>
                          </a:solidFill>
                          <a:latin typeface="Calibri"/>
                          <a:ea typeface="Calibri"/>
                          <a:cs typeface="Calibri"/>
                          <a:sym typeface="Calibri"/>
                        </a:rPr>
                        <a:t>Debt</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Something, typically money, that is owed or due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53225">
                <a:tc>
                  <a:txBody>
                    <a:bodyPr/>
                    <a:lstStyle/>
                    <a:p>
                      <a:pPr indent="0" lvl="0" marL="0" rtl="0" algn="l">
                        <a:spcBef>
                          <a:spcPts val="0"/>
                        </a:spcBef>
                        <a:spcAft>
                          <a:spcPts val="0"/>
                        </a:spcAft>
                        <a:buNone/>
                      </a:pPr>
                      <a:r>
                        <a:rPr b="1" lang="en" sz="1200">
                          <a:solidFill>
                            <a:srgbClr val="000000"/>
                          </a:solidFill>
                          <a:latin typeface="Calibri"/>
                          <a:ea typeface="Calibri"/>
                          <a:cs typeface="Calibri"/>
                          <a:sym typeface="Calibri"/>
                        </a:rPr>
                        <a:t>Down Payment</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portion of the purchase price paid in cash when the rest is paid with borrowed money</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Credit</a:t>
            </a:r>
            <a:r>
              <a:rPr lang="en"/>
              <a:t> self-paced module.</a:t>
            </a:r>
            <a:endParaRPr/>
          </a:p>
        </p:txBody>
      </p:sp>
      <p:graphicFrame>
        <p:nvGraphicFramePr>
          <p:cNvPr id="111" name="Google Shape;111;p19"/>
          <p:cNvGraphicFramePr/>
          <p:nvPr/>
        </p:nvGraphicFramePr>
        <p:xfrm>
          <a:off x="576072" y="1508760"/>
          <a:ext cx="3000000" cy="3000000"/>
        </p:xfrm>
        <a:graphic>
          <a:graphicData uri="http://schemas.openxmlformats.org/drawingml/2006/table">
            <a:tbl>
              <a:tblPr>
                <a:noFill/>
                <a:tableStyleId>{D7DF48C3-8CFF-43E2-AEF8-4A9DE9B11827}</a:tableStyleId>
              </a:tblPr>
              <a:tblGrid>
                <a:gridCol w="1653925"/>
                <a:gridCol w="1658500"/>
                <a:gridCol w="1658500"/>
                <a:gridCol w="1658500"/>
              </a:tblGrid>
              <a:tr h="647650">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The module’s introduction mentions many examples of credit. Put them in order from those you are most familiar with going into the module to those that are least familiar to you.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r>
              <a:tr h="647650">
                <a:tc gridSpan="2">
                  <a:txBody>
                    <a:bodyPr/>
                    <a:lstStyle/>
                    <a:p>
                      <a:pPr indent="-226059" lvl="0" marL="365760" rtl="0" algn="l">
                        <a:spcBef>
                          <a:spcPts val="0"/>
                        </a:spcBef>
                        <a:spcAft>
                          <a:spcPts val="0"/>
                        </a:spcAft>
                        <a:buClr>
                          <a:schemeClr val="dk1"/>
                        </a:buClr>
                        <a:buSzPts val="1400"/>
                        <a:buFont typeface="Calibri"/>
                        <a:buChar char="●"/>
                      </a:pPr>
                      <a:r>
                        <a:rPr b="1" lang="en">
                          <a:solidFill>
                            <a:schemeClr val="dk1"/>
                          </a:solidFill>
                          <a:latin typeface="Calibri"/>
                          <a:ea typeface="Calibri"/>
                          <a:cs typeface="Calibri"/>
                          <a:sym typeface="Calibri"/>
                        </a:rPr>
                        <a:t>Credit cards</a:t>
                      </a:r>
                      <a:endParaRPr b="1">
                        <a:solidFill>
                          <a:schemeClr val="dk1"/>
                        </a:solidFill>
                        <a:latin typeface="Calibri"/>
                        <a:ea typeface="Calibri"/>
                        <a:cs typeface="Calibri"/>
                        <a:sym typeface="Calibri"/>
                      </a:endParaRPr>
                    </a:p>
                    <a:p>
                      <a:pPr indent="-226059" lvl="0" marL="365760" rtl="0" algn="l">
                        <a:spcBef>
                          <a:spcPts val="0"/>
                        </a:spcBef>
                        <a:spcAft>
                          <a:spcPts val="0"/>
                        </a:spcAft>
                        <a:buClr>
                          <a:schemeClr val="dk1"/>
                        </a:buClr>
                        <a:buSzPts val="1400"/>
                        <a:buFont typeface="Calibri"/>
                        <a:buChar char="●"/>
                      </a:pPr>
                      <a:r>
                        <a:rPr b="1" lang="en">
                          <a:solidFill>
                            <a:schemeClr val="dk1"/>
                          </a:solidFill>
                          <a:latin typeface="Calibri"/>
                          <a:ea typeface="Calibri"/>
                          <a:cs typeface="Calibri"/>
                          <a:sym typeface="Calibri"/>
                        </a:rPr>
                        <a:t>Home loans</a:t>
                      </a:r>
                      <a:endParaRPr b="1">
                        <a:solidFill>
                          <a:schemeClr val="dk1"/>
                        </a:solidFill>
                        <a:latin typeface="Calibri"/>
                        <a:ea typeface="Calibri"/>
                        <a:cs typeface="Calibri"/>
                        <a:sym typeface="Calibri"/>
                      </a:endParaRPr>
                    </a:p>
                    <a:p>
                      <a:pPr indent="-226059" lvl="0" marL="365760" rtl="0" algn="l">
                        <a:spcBef>
                          <a:spcPts val="0"/>
                        </a:spcBef>
                        <a:spcAft>
                          <a:spcPts val="0"/>
                        </a:spcAft>
                        <a:buClr>
                          <a:schemeClr val="dk1"/>
                        </a:buClr>
                        <a:buSzPts val="1400"/>
                        <a:buFont typeface="Calibri"/>
                        <a:buChar char="●"/>
                      </a:pPr>
                      <a:r>
                        <a:rPr b="1" lang="en">
                          <a:solidFill>
                            <a:schemeClr val="dk1"/>
                          </a:solidFill>
                          <a:latin typeface="Calibri"/>
                          <a:ea typeface="Calibri"/>
                          <a:cs typeface="Calibri"/>
                          <a:sym typeface="Calibri"/>
                        </a:rPr>
                        <a:t>Car loans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hMerge="1"/>
                <a:tc gridSpan="2">
                  <a:txBody>
                    <a:bodyPr/>
                    <a:lstStyle/>
                    <a:p>
                      <a:pPr indent="-226059" lvl="0" marL="365760" rtl="0" algn="l">
                        <a:spcBef>
                          <a:spcPts val="0"/>
                        </a:spcBef>
                        <a:spcAft>
                          <a:spcPts val="0"/>
                        </a:spcAft>
                        <a:buClr>
                          <a:schemeClr val="dk1"/>
                        </a:buClr>
                        <a:buSzPts val="1400"/>
                        <a:buFont typeface="Calibri"/>
                        <a:buChar char="●"/>
                      </a:pPr>
                      <a:r>
                        <a:rPr b="1" lang="en">
                          <a:solidFill>
                            <a:schemeClr val="dk1"/>
                          </a:solidFill>
                          <a:latin typeface="Calibri"/>
                          <a:ea typeface="Calibri"/>
                          <a:cs typeface="Calibri"/>
                          <a:sym typeface="Calibri"/>
                        </a:rPr>
                        <a:t>Student loans</a:t>
                      </a:r>
                      <a:endParaRPr b="1">
                        <a:solidFill>
                          <a:schemeClr val="dk1"/>
                        </a:solidFill>
                        <a:latin typeface="Calibri"/>
                        <a:ea typeface="Calibri"/>
                        <a:cs typeface="Calibri"/>
                        <a:sym typeface="Calibri"/>
                      </a:endParaRPr>
                    </a:p>
                    <a:p>
                      <a:pPr indent="-226059" lvl="0" marL="365760" rtl="0" algn="l">
                        <a:spcBef>
                          <a:spcPts val="0"/>
                        </a:spcBef>
                        <a:spcAft>
                          <a:spcPts val="0"/>
                        </a:spcAft>
                        <a:buClr>
                          <a:schemeClr val="dk1"/>
                        </a:buClr>
                        <a:buSzPts val="1400"/>
                        <a:buFont typeface="Calibri"/>
                        <a:buChar char="●"/>
                      </a:pPr>
                      <a:r>
                        <a:rPr b="1" lang="en">
                          <a:solidFill>
                            <a:schemeClr val="dk1"/>
                          </a:solidFill>
                          <a:latin typeface="Calibri"/>
                          <a:ea typeface="Calibri"/>
                          <a:cs typeface="Calibri"/>
                          <a:sym typeface="Calibri"/>
                        </a:rPr>
                        <a:t>Business loans</a:t>
                      </a:r>
                      <a:endParaRPr b="1">
                        <a:solidFill>
                          <a:schemeClr val="dk1"/>
                        </a:solidFill>
                        <a:latin typeface="Calibri"/>
                        <a:ea typeface="Calibri"/>
                        <a:cs typeface="Calibri"/>
                        <a:sym typeface="Calibri"/>
                      </a:endParaRPr>
                    </a:p>
                    <a:p>
                      <a:pPr indent="-226059" lvl="0" marL="365760" rtl="0" algn="l">
                        <a:spcBef>
                          <a:spcPts val="0"/>
                        </a:spcBef>
                        <a:spcAft>
                          <a:spcPts val="0"/>
                        </a:spcAft>
                        <a:buClr>
                          <a:schemeClr val="dk1"/>
                        </a:buClr>
                        <a:buSzPts val="1400"/>
                        <a:buFont typeface="Calibri"/>
                        <a:buChar char="●"/>
                      </a:pPr>
                      <a:r>
                        <a:rPr b="1" lang="en">
                          <a:solidFill>
                            <a:schemeClr val="dk1"/>
                          </a:solidFill>
                          <a:latin typeface="Calibri"/>
                          <a:ea typeface="Calibri"/>
                          <a:cs typeface="Calibri"/>
                          <a:sym typeface="Calibri"/>
                        </a:rPr>
                        <a:t>Cell phone bills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hMerge="1"/>
              </a:tr>
              <a:tr h="44057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Most Familiar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gridSpan="3">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440575">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gridSpan="3">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440575">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gridSpan="3">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440575">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gridSpan="3">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440575">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gridSpan="3">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4405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Least Familiar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gridSpan="3">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bl>
          </a:graphicData>
        </a:graphic>
      </p:graphicFrame>
      <p:graphicFrame>
        <p:nvGraphicFramePr>
          <p:cNvPr id="112" name="Google Shape;112;p19"/>
          <p:cNvGraphicFramePr/>
          <p:nvPr/>
        </p:nvGraphicFramePr>
        <p:xfrm>
          <a:off x="576072" y="6133360"/>
          <a:ext cx="3000000" cy="3000000"/>
        </p:xfrm>
        <a:graphic>
          <a:graphicData uri="http://schemas.openxmlformats.org/drawingml/2006/table">
            <a:tbl>
              <a:tblPr>
                <a:noFill/>
                <a:tableStyleId>{D7DF48C3-8CFF-43E2-AEF8-4A9DE9B11827}</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Fill in the blank</a:t>
                      </a:r>
                      <a:r>
                        <a:rPr b="1" lang="en">
                          <a:solidFill>
                            <a:schemeClr val="lt1"/>
                          </a:solidFill>
                          <a:latin typeface="Calibri"/>
                          <a:ea typeface="Calibri"/>
                          <a:cs typeface="Calibri"/>
                          <a:sym typeface="Calibri"/>
                        </a:rPr>
                        <a:t> in the statement below.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0000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Credit is described in the introduction as “the ability to get something now and __________________.”</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2278700">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6: Glossary of Key Terms (continued)</a:t>
            </a:r>
            <a:endParaRPr/>
          </a:p>
          <a:p>
            <a:pPr indent="0" lvl="0" marL="0" rtl="0" algn="l">
              <a:spcBef>
                <a:spcPts val="0"/>
              </a:spcBef>
              <a:spcAft>
                <a:spcPts val="0"/>
              </a:spcAft>
              <a:buNone/>
            </a:pPr>
            <a:r>
              <a:t/>
            </a:r>
            <a:endParaRPr/>
          </a:p>
        </p:txBody>
      </p:sp>
      <p:graphicFrame>
        <p:nvGraphicFramePr>
          <p:cNvPr id="440" name="Google Shape;440;p55"/>
          <p:cNvGraphicFramePr/>
          <p:nvPr/>
        </p:nvGraphicFramePr>
        <p:xfrm>
          <a:off x="576075" y="1828806"/>
          <a:ext cx="3000000" cy="3000000"/>
        </p:xfrm>
        <a:graphic>
          <a:graphicData uri="http://schemas.openxmlformats.org/drawingml/2006/table">
            <a:tbl>
              <a:tblPr>
                <a:noFill/>
                <a:tableStyleId>{D7DF48C3-8CFF-43E2-AEF8-4A9DE9B11827}</a:tableStyleId>
              </a:tblPr>
              <a:tblGrid>
                <a:gridCol w="1199400"/>
                <a:gridCol w="2411900"/>
                <a:gridCol w="3018100"/>
              </a:tblGrid>
              <a:tr h="1595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778750">
                <a:tc>
                  <a:txBody>
                    <a:bodyPr/>
                    <a:lstStyle/>
                    <a:p>
                      <a:pPr indent="0" lvl="0" marL="0" rtl="0" algn="l">
                        <a:spcBef>
                          <a:spcPts val="0"/>
                        </a:spcBef>
                        <a:spcAft>
                          <a:spcPts val="0"/>
                        </a:spcAft>
                        <a:buNone/>
                      </a:pPr>
                      <a:r>
                        <a:rPr b="1" lang="en" sz="1200">
                          <a:solidFill>
                            <a:srgbClr val="000000"/>
                          </a:solidFill>
                          <a:latin typeface="Calibri"/>
                          <a:ea typeface="Calibri"/>
                          <a:cs typeface="Calibri"/>
                          <a:sym typeface="Calibri"/>
                        </a:rPr>
                        <a:t>Federal Trade Commission</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federal government agency tasked with protecting consumers, often called the FTC</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78750">
                <a:tc>
                  <a:txBody>
                    <a:bodyPr/>
                    <a:lstStyle/>
                    <a:p>
                      <a:pPr indent="0" lvl="0" marL="0" rtl="0" algn="l">
                        <a:spcBef>
                          <a:spcPts val="0"/>
                        </a:spcBef>
                        <a:spcAft>
                          <a:spcPts val="0"/>
                        </a:spcAft>
                        <a:buNone/>
                      </a:pPr>
                      <a:r>
                        <a:rPr b="1" lang="en" sz="1200">
                          <a:solidFill>
                            <a:srgbClr val="000000"/>
                          </a:solidFill>
                          <a:latin typeface="Calibri"/>
                          <a:ea typeface="Calibri"/>
                          <a:cs typeface="Calibri"/>
                          <a:sym typeface="Calibri"/>
                        </a:rPr>
                        <a:t>Fixed Interest Rate</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An interest rate that does not change over time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78750">
                <a:tc>
                  <a:txBody>
                    <a:bodyPr/>
                    <a:lstStyle/>
                    <a:p>
                      <a:pPr indent="0" lvl="0" marL="0" rtl="0" algn="l">
                        <a:spcBef>
                          <a:spcPts val="0"/>
                        </a:spcBef>
                        <a:spcAft>
                          <a:spcPts val="0"/>
                        </a:spcAft>
                        <a:buNone/>
                      </a:pPr>
                      <a:r>
                        <a:rPr b="1" lang="en" sz="1200">
                          <a:solidFill>
                            <a:srgbClr val="000000"/>
                          </a:solidFill>
                          <a:latin typeface="Calibri"/>
                          <a:ea typeface="Calibri"/>
                          <a:cs typeface="Calibri"/>
                          <a:sym typeface="Calibri"/>
                        </a:rPr>
                        <a:t>Identity Theft</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crime in which someone acquires and wrongly uses another person's personal information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48525">
                <a:tc>
                  <a:txBody>
                    <a:bodyPr/>
                    <a:lstStyle/>
                    <a:p>
                      <a:pPr indent="0" lvl="0" marL="0" rtl="0" algn="l">
                        <a:spcBef>
                          <a:spcPts val="0"/>
                        </a:spcBef>
                        <a:spcAft>
                          <a:spcPts val="0"/>
                        </a:spcAft>
                        <a:buNone/>
                      </a:pPr>
                      <a:r>
                        <a:rPr b="1" lang="en" sz="1200">
                          <a:solidFill>
                            <a:srgbClr val="000000"/>
                          </a:solidFill>
                          <a:latin typeface="Calibri"/>
                          <a:ea typeface="Calibri"/>
                          <a:cs typeface="Calibri"/>
                          <a:sym typeface="Calibri"/>
                        </a:rPr>
                        <a:t>Installment Credit</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loan that is paid back in fixed amounts (installments) over a period of time, such as mortgages and car loans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78750">
                <a:tc>
                  <a:txBody>
                    <a:bodyPr/>
                    <a:lstStyle/>
                    <a:p>
                      <a:pPr indent="0" lvl="0" marL="0" rtl="0" algn="l">
                        <a:spcBef>
                          <a:spcPts val="0"/>
                        </a:spcBef>
                        <a:spcAft>
                          <a:spcPts val="0"/>
                        </a:spcAft>
                        <a:buNone/>
                      </a:pPr>
                      <a:r>
                        <a:rPr b="1" lang="en" sz="1200">
                          <a:solidFill>
                            <a:srgbClr val="000000"/>
                          </a:solidFill>
                          <a:latin typeface="Calibri"/>
                          <a:ea typeface="Calibri"/>
                          <a:cs typeface="Calibri"/>
                          <a:sym typeface="Calibri"/>
                        </a:rPr>
                        <a:t>Interest</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Money paid at a specified rate for money that is borrowed, deposited in a bank, or owed to a lender</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78750">
                <a:tc>
                  <a:txBody>
                    <a:bodyPr/>
                    <a:lstStyle/>
                    <a:p>
                      <a:pPr indent="0" lvl="0" marL="0" rtl="0" algn="l">
                        <a:spcBef>
                          <a:spcPts val="0"/>
                        </a:spcBef>
                        <a:spcAft>
                          <a:spcPts val="0"/>
                        </a:spcAft>
                        <a:buNone/>
                      </a:pPr>
                      <a:r>
                        <a:rPr b="1" lang="en" sz="1200">
                          <a:solidFill>
                            <a:srgbClr val="000000"/>
                          </a:solidFill>
                          <a:latin typeface="Calibri"/>
                          <a:ea typeface="Calibri"/>
                          <a:cs typeface="Calibri"/>
                          <a:sym typeface="Calibri"/>
                        </a:rPr>
                        <a:t>Interest Rate</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The amount of interest being paid or charged, generally expressed as a percent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78750">
                <a:tc>
                  <a:txBody>
                    <a:bodyPr/>
                    <a:lstStyle/>
                    <a:p>
                      <a:pPr indent="0" lvl="0" marL="0" rtl="0" algn="l">
                        <a:spcBef>
                          <a:spcPts val="0"/>
                        </a:spcBef>
                        <a:spcAft>
                          <a:spcPts val="0"/>
                        </a:spcAft>
                        <a:buNone/>
                      </a:pPr>
                      <a:r>
                        <a:rPr b="1" lang="en" sz="1200">
                          <a:solidFill>
                            <a:srgbClr val="000000"/>
                          </a:solidFill>
                          <a:latin typeface="Calibri"/>
                          <a:ea typeface="Calibri"/>
                          <a:cs typeface="Calibri"/>
                          <a:sym typeface="Calibri"/>
                        </a:rPr>
                        <a:t>Lender</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person or business that extends credit to others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78750">
                <a:tc>
                  <a:txBody>
                    <a:bodyPr/>
                    <a:lstStyle/>
                    <a:p>
                      <a:pPr indent="0" lvl="0" marL="0" rtl="0" algn="l">
                        <a:spcBef>
                          <a:spcPts val="0"/>
                        </a:spcBef>
                        <a:spcAft>
                          <a:spcPts val="0"/>
                        </a:spcAft>
                        <a:buNone/>
                      </a:pPr>
                      <a:r>
                        <a:rPr b="1" lang="en" sz="1200">
                          <a:solidFill>
                            <a:srgbClr val="000000"/>
                          </a:solidFill>
                          <a:latin typeface="Calibri"/>
                          <a:ea typeface="Calibri"/>
                          <a:cs typeface="Calibri"/>
                          <a:sym typeface="Calibri"/>
                        </a:rPr>
                        <a:t>Loan</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Money that is borrowed and must be paid back with interest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78750">
                <a:tc>
                  <a:txBody>
                    <a:bodyPr/>
                    <a:lstStyle/>
                    <a:p>
                      <a:pPr indent="0" lvl="0" marL="0" rtl="0" algn="l">
                        <a:spcBef>
                          <a:spcPts val="0"/>
                        </a:spcBef>
                        <a:spcAft>
                          <a:spcPts val="0"/>
                        </a:spcAft>
                        <a:buNone/>
                      </a:pPr>
                      <a:r>
                        <a:rPr b="1" lang="en" sz="1200">
                          <a:solidFill>
                            <a:srgbClr val="000000"/>
                          </a:solidFill>
                          <a:latin typeface="Calibri"/>
                          <a:ea typeface="Calibri"/>
                          <a:cs typeface="Calibri"/>
                          <a:sym typeface="Calibri"/>
                        </a:rPr>
                        <a:t>Prepayment Penalty</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fee or amount a borrower must pay if a loan is paid off early according to some loan agreements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6"/>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6</a:t>
            </a:r>
            <a:r>
              <a:rPr lang="en"/>
              <a:t>: Glossary of Key Terms (continued)</a:t>
            </a:r>
            <a:endParaRPr/>
          </a:p>
          <a:p>
            <a:pPr indent="0" lvl="0" marL="0" rtl="0" algn="l">
              <a:spcBef>
                <a:spcPts val="0"/>
              </a:spcBef>
              <a:spcAft>
                <a:spcPts val="0"/>
              </a:spcAft>
              <a:buNone/>
            </a:pPr>
            <a:r>
              <a:t/>
            </a:r>
            <a:endParaRPr/>
          </a:p>
        </p:txBody>
      </p:sp>
      <p:graphicFrame>
        <p:nvGraphicFramePr>
          <p:cNvPr id="446" name="Google Shape;446;p56"/>
          <p:cNvGraphicFramePr/>
          <p:nvPr/>
        </p:nvGraphicFramePr>
        <p:xfrm>
          <a:off x="576075" y="1828806"/>
          <a:ext cx="3000000" cy="3000000"/>
        </p:xfrm>
        <a:graphic>
          <a:graphicData uri="http://schemas.openxmlformats.org/drawingml/2006/table">
            <a:tbl>
              <a:tblPr>
                <a:noFill/>
                <a:tableStyleId>{D7DF48C3-8CFF-43E2-AEF8-4A9DE9B11827}</a:tableStyleId>
              </a:tblPr>
              <a:tblGrid>
                <a:gridCol w="1199400"/>
                <a:gridCol w="2411900"/>
                <a:gridCol w="3018100"/>
              </a:tblGrid>
              <a:tr h="3957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8176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Principal</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sum of money originally invested or borrowed</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2787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Revolving Credit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Borrowers are given a maximum amount they can borrow (a credit limit) with the ability to pay some or all of it back at a time and borrow again back to the limit, such as credit card or line of credit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133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Secured Credit Card</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credit card in which the borrower makes a security deposit up front to lower the risk of lending to them</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133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Secured Loan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loan in which the borrower offers collateral that the lender can take if the loan goes unpaid for a period of time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176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Service Credit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ability to receive services such as utilities or a cell phone and pay for it later when billed</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176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Unsecured Loan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loan in which the borrower does not provide collateral</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176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Variable Interest Rate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An interest rate that may increase or decrease over time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176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Wage Garnishment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legal procedure by which a person’s earnings are withheld to repay a creditor</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6</a:t>
            </a:r>
            <a:r>
              <a:rPr lang="en"/>
              <a:t>: Personal Action Plan</a:t>
            </a:r>
            <a:endParaRPr/>
          </a:p>
        </p:txBody>
      </p:sp>
      <p:graphicFrame>
        <p:nvGraphicFramePr>
          <p:cNvPr id="452" name="Google Shape;452;p57"/>
          <p:cNvGraphicFramePr/>
          <p:nvPr/>
        </p:nvGraphicFramePr>
        <p:xfrm>
          <a:off x="576075" y="1828806"/>
          <a:ext cx="3000000" cy="3000000"/>
        </p:xfrm>
        <a:graphic>
          <a:graphicData uri="http://schemas.openxmlformats.org/drawingml/2006/table">
            <a:tbl>
              <a:tblPr>
                <a:noFill/>
                <a:tableStyleId>{D7DF48C3-8CFF-43E2-AEF8-4A9DE9B11827}</a:tableStyleId>
              </a:tblPr>
              <a:tblGrid>
                <a:gridCol w="3990600"/>
                <a:gridCol w="879575"/>
                <a:gridCol w="879575"/>
                <a:gridCol w="879575"/>
              </a:tblGrid>
              <a:tr h="438500">
                <a:tc>
                  <a:txBody>
                    <a:bodyPr/>
                    <a:lstStyle/>
                    <a:p>
                      <a:pPr indent="0" lvl="0" marL="0" rtl="0" algn="l">
                        <a:lnSpc>
                          <a:spcPct val="100000"/>
                        </a:lnSpc>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Consider each of the topics addressed in this unit. Which actions will you take to use credit wisely?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b="1" lang="en">
                          <a:solidFill>
                            <a:schemeClr val="lt1"/>
                          </a:solidFill>
                          <a:latin typeface="Calibri"/>
                          <a:ea typeface="Calibri"/>
                          <a:cs typeface="Calibri"/>
                          <a:sym typeface="Calibri"/>
                        </a:rPr>
                        <a:t>Already Doing</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b="1" lang="en">
                          <a:solidFill>
                            <a:schemeClr val="lt1"/>
                          </a:solidFill>
                          <a:latin typeface="Calibri"/>
                          <a:ea typeface="Calibri"/>
                          <a:cs typeface="Calibri"/>
                          <a:sym typeface="Calibri"/>
                        </a:rPr>
                        <a:t>Need to Do</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b="1" lang="en">
                          <a:solidFill>
                            <a:schemeClr val="lt1"/>
                          </a:solidFill>
                          <a:latin typeface="Calibri"/>
                          <a:ea typeface="Calibri"/>
                          <a:cs typeface="Calibri"/>
                          <a:sym typeface="Calibri"/>
                        </a:rPr>
                        <a:t>Not in My Plans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consider what types of credit I might need in the future, including installment, revolving, and service credit.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check to see if I already have a credit report with the help of an adult.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use strategies such as setting reminders for due dates in order to make sure I pay my bills on time.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be a responsible borrower and pay back loans or return items on time.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read and understand the terms of any credit agreement I accept.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explore options for building credit.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453" name="Google Shape;453;p57"/>
          <p:cNvGraphicFramePr/>
          <p:nvPr/>
        </p:nvGraphicFramePr>
        <p:xfrm>
          <a:off x="576072" y="6170800"/>
          <a:ext cx="3000000" cy="3000000"/>
        </p:xfrm>
        <a:graphic>
          <a:graphicData uri="http://schemas.openxmlformats.org/drawingml/2006/table">
            <a:tbl>
              <a:tblPr>
                <a:noFill/>
                <a:tableStyleId>{D7DF48C3-8CFF-43E2-AEF8-4A9DE9B11827}</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 and next steps: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3553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8"/>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6</a:t>
            </a:r>
            <a:r>
              <a:rPr lang="en"/>
              <a:t>: Continuing the Conversation at Home</a:t>
            </a:r>
            <a:endParaRPr/>
          </a:p>
        </p:txBody>
      </p:sp>
      <p:sp>
        <p:nvSpPr>
          <p:cNvPr id="459" name="Google Shape;459;p58"/>
          <p:cNvSpPr txBox="1"/>
          <p:nvPr>
            <p:ph idx="1" type="body"/>
          </p:nvPr>
        </p:nvSpPr>
        <p:spPr>
          <a:xfrm>
            <a:off x="576075" y="1828800"/>
            <a:ext cx="6629400" cy="10470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solidFill>
                  <a:schemeClr val="dk1"/>
                </a:solidFill>
              </a:rPr>
              <a:t>Families often approach conversations about money very differently. Some might welcome them, while others avoid the topic as much as possible. Review the conversations starters below. With whom could you have each conversation? How might you approach the conversations? </a:t>
            </a:r>
            <a:endParaRPr b="1">
              <a:solidFill>
                <a:schemeClr val="dk1"/>
              </a:solidFill>
            </a:endParaRPr>
          </a:p>
        </p:txBody>
      </p:sp>
      <p:graphicFrame>
        <p:nvGraphicFramePr>
          <p:cNvPr id="460" name="Google Shape;460;p58"/>
          <p:cNvGraphicFramePr/>
          <p:nvPr/>
        </p:nvGraphicFramePr>
        <p:xfrm>
          <a:off x="576083" y="3076512"/>
          <a:ext cx="3000000" cy="3000000"/>
        </p:xfrm>
        <a:graphic>
          <a:graphicData uri="http://schemas.openxmlformats.org/drawingml/2006/table">
            <a:tbl>
              <a:tblPr>
                <a:noFill/>
                <a:tableStyleId>{D7DF48C3-8CFF-43E2-AEF8-4A9DE9B11827}</a:tableStyleId>
              </a:tblPr>
              <a:tblGrid>
                <a:gridCol w="4350900"/>
                <a:gridCol w="2278500"/>
              </a:tblGrid>
              <a:tr h="357400">
                <a:tc>
                  <a:txBody>
                    <a:bodyPr/>
                    <a:lstStyle/>
                    <a:p>
                      <a:pPr indent="0" lvl="0" marL="0" rtl="0" algn="l">
                        <a:lnSpc>
                          <a:spcPct val="115000"/>
                        </a:lnSpc>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Conversation Starters</a:t>
                      </a:r>
                      <a:endParaRPr>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solidFill>
                      <a:schemeClr val="accent1"/>
                    </a:solidFill>
                  </a:tcPr>
                </a:tc>
              </a:tr>
              <a:tr h="8448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Deciding to Use Credit</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When did you first get a credit card? What was it for? Do you still have it?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was the first loan you had? Do you remember how much you borrowed or the interest rate you were charged?</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At what point do you think I should start to establish credit?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would you feel about helping me to build credit?</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226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Credit Reports and Scores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Have you ever seen your credit reports? If so, when?</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Have you ever used annualcreditreport.com or another source to access your credit reports?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Would you be willing to help me access a copy of my credit reports to make sure I haven’t been a victim of identity theft?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you think it is important to have a good credit score?</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9768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Impact of Credit</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has establishing credit helped or hurt you over the years?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are your thoughts on using credit? Do you feel it is good, bad, or a mix of each?</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advice do you have for me as I think about establishing and using credit?</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8476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Debt Strategies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regrets, if any, do you have about using credit?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Have you heard of the avalanche or snowball methods of paying off debt?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If you accumulated debt, would you rather pay off the debt with the highest interest rate or the lowest balance first?</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6</a:t>
            </a:r>
            <a:r>
              <a:rPr lang="en"/>
              <a:t>: Dig Deeper</a:t>
            </a:r>
            <a:endParaRPr/>
          </a:p>
        </p:txBody>
      </p:sp>
      <p:sp>
        <p:nvSpPr>
          <p:cNvPr id="466" name="Google Shape;466;p59"/>
          <p:cNvSpPr txBox="1"/>
          <p:nvPr>
            <p:ph idx="1" type="body"/>
          </p:nvPr>
        </p:nvSpPr>
        <p:spPr>
          <a:xfrm>
            <a:off x="576075" y="1828800"/>
            <a:ext cx="6629400" cy="6150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Interested in learning more about the topics covered in this unit? Consider exploring one or more of the following questions.</a:t>
            </a:r>
            <a:endParaRPr b="1"/>
          </a:p>
        </p:txBody>
      </p:sp>
      <p:graphicFrame>
        <p:nvGraphicFramePr>
          <p:cNvPr id="467" name="Google Shape;467;p59"/>
          <p:cNvGraphicFramePr/>
          <p:nvPr/>
        </p:nvGraphicFramePr>
        <p:xfrm>
          <a:off x="576083" y="2443687"/>
          <a:ext cx="3000000" cy="3000000"/>
        </p:xfrm>
        <a:graphic>
          <a:graphicData uri="http://schemas.openxmlformats.org/drawingml/2006/table">
            <a:tbl>
              <a:tblPr>
                <a:noFill/>
                <a:tableStyleId>{D7DF48C3-8CFF-43E2-AEF8-4A9DE9B11827}</a:tableStyleId>
              </a:tblPr>
              <a:tblGrid>
                <a:gridCol w="4350925"/>
                <a:gridCol w="2278475"/>
              </a:tblGrid>
              <a:tr h="335550">
                <a:tc>
                  <a:txBody>
                    <a:bodyPr/>
                    <a:lstStyle/>
                    <a:p>
                      <a:pPr indent="0" lvl="0" marL="0" rtl="0" algn="l">
                        <a:lnSpc>
                          <a:spcPct val="115000"/>
                        </a:lnSpc>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Dig into the Topics</a:t>
                      </a:r>
                      <a:endParaRPr b="1">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solidFill>
                      <a:schemeClr val="accent1"/>
                    </a:solidFill>
                  </a:tcPr>
                </a:tc>
              </a:tr>
              <a:tr h="14599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Deciding to Use Credit</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options for building credit does your bank or credit union offer?</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your parents or guardians have a credit card that allows children to be authorized users? If so, does this information get sent to credit reporting agencies?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are the current interest rates on various forms of credit: credit cards, car loans, student loans, home loans, etc.?</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1109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Credit Reports and Scores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is the average credit score in your state?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do you obtain a copy of your credit report?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financial institutions or lenders offer credit scores as a free benefit of having an account?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apps and other services help people monitor credit? What fees do they charge?</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7401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Impact of Credit</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is the financial impact of having a high or low credit score?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Can insurance companies charge more to people with poor credit in your state?</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239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Debt Strategies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Are there credit counseling services in your area? If so, what services do they provide?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Does your state regulate debt management plan providers? If so, what agency is responsible for it and how do you contact them?</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Credit</a:t>
            </a:r>
            <a:r>
              <a:rPr lang="en"/>
              <a:t> self-paced module.</a:t>
            </a:r>
            <a:endParaRPr/>
          </a:p>
        </p:txBody>
      </p:sp>
      <p:graphicFrame>
        <p:nvGraphicFramePr>
          <p:cNvPr id="118" name="Google Shape;118;p20"/>
          <p:cNvGraphicFramePr/>
          <p:nvPr/>
        </p:nvGraphicFramePr>
        <p:xfrm>
          <a:off x="576072" y="3176025"/>
          <a:ext cx="3000000" cy="3000000"/>
        </p:xfrm>
        <a:graphic>
          <a:graphicData uri="http://schemas.openxmlformats.org/drawingml/2006/table">
            <a:tbl>
              <a:tblPr>
                <a:noFill/>
                <a:tableStyleId>{D7DF48C3-8CFF-43E2-AEF8-4A9DE9B11827}</a:tableStyleId>
              </a:tblPr>
              <a:tblGrid>
                <a:gridCol w="2209800"/>
                <a:gridCol w="4419600"/>
              </a:tblGrid>
              <a:tr h="372550">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Answer the questions below based on the “Who Can Get Credit?” slide from the Basics of Credit section.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19401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When do you expect that you will be able to obtain credit? Explain your answer based not only on your age but also on when you expect to meet the other criteria.</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9401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Do you think the limits on who can get credit are fair? Explain.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19" name="Google Shape;119;p20"/>
          <p:cNvGraphicFramePr/>
          <p:nvPr/>
        </p:nvGraphicFramePr>
        <p:xfrm>
          <a:off x="576072" y="1508760"/>
          <a:ext cx="3000000" cy="3000000"/>
        </p:xfrm>
        <a:graphic>
          <a:graphicData uri="http://schemas.openxmlformats.org/drawingml/2006/table">
            <a:tbl>
              <a:tblPr>
                <a:noFill/>
                <a:tableStyleId>{D7DF48C3-8CFF-43E2-AEF8-4A9DE9B11827}</a:tableStyleId>
              </a:tblPr>
              <a:tblGrid>
                <a:gridCol w="2209800"/>
                <a:gridCol w="2209800"/>
                <a:gridCol w="2209800"/>
              </a:tblGrid>
              <a:tr h="32005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List three examples of terms typically included in a credit agreement.</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9357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20" name="Google Shape;120;p20"/>
          <p:cNvPicPr preferRelativeResize="0"/>
          <p:nvPr/>
        </p:nvPicPr>
        <p:blipFill>
          <a:blip r:embed="rId4">
            <a:alphaModFix/>
          </a:blip>
          <a:stretch>
            <a:fillRect/>
          </a:stretch>
        </p:blipFill>
        <p:spPr>
          <a:xfrm>
            <a:off x="5481823" y="7810450"/>
            <a:ext cx="1723649" cy="1611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idx="1" type="body"/>
          </p:nvPr>
        </p:nvSpPr>
        <p:spPr>
          <a:xfrm>
            <a:off x="576075" y="1828800"/>
            <a:ext cx="6629400" cy="1272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a:t>
            </a:r>
            <a:r>
              <a:rPr lang="en" u="sng">
                <a:solidFill>
                  <a:schemeClr val="hlink"/>
                </a:solidFill>
                <a:hlinkClick r:id="rId3"/>
              </a:rPr>
              <a:t>this link </a:t>
            </a:r>
            <a:r>
              <a:rPr lang="en"/>
              <a:t>or the QR code below to watch the video from this module. Use the video and the images below to write a short story about the three types of credit. Be creative. You may use the characters riding the Credit Coaster in the video or write the story from a different perspective, such as a first-person point of view. Feel free to address the forms of credit in any order.</a:t>
            </a:r>
            <a:endParaRPr/>
          </a:p>
        </p:txBody>
      </p:sp>
      <p:sp>
        <p:nvSpPr>
          <p:cNvPr id="126" name="Google Shape;126;p21"/>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Common Types of Credit</a:t>
            </a:r>
            <a:endParaRPr/>
          </a:p>
        </p:txBody>
      </p:sp>
      <p:sp>
        <p:nvSpPr>
          <p:cNvPr id="127" name="Google Shape;127;p2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4"/>
              </a:rPr>
              <a:t>Understanding Credit</a:t>
            </a:r>
            <a:r>
              <a:rPr lang="en"/>
              <a:t> self-paced module.</a:t>
            </a:r>
            <a:endParaRPr/>
          </a:p>
        </p:txBody>
      </p:sp>
      <p:pic>
        <p:nvPicPr>
          <p:cNvPr id="128" name="Google Shape;128;p21">
            <a:hlinkClick r:id="rId5"/>
          </p:cNvPr>
          <p:cNvPicPr preferRelativeResize="0"/>
          <p:nvPr/>
        </p:nvPicPr>
        <p:blipFill>
          <a:blip r:embed="rId6">
            <a:alphaModFix/>
          </a:blip>
          <a:stretch>
            <a:fillRect/>
          </a:stretch>
        </p:blipFill>
        <p:spPr>
          <a:xfrm>
            <a:off x="6413335" y="9690525"/>
            <a:ext cx="792140" cy="274200"/>
          </a:xfrm>
          <a:prstGeom prst="rect">
            <a:avLst/>
          </a:prstGeom>
          <a:noFill/>
          <a:ln>
            <a:noFill/>
          </a:ln>
        </p:spPr>
      </p:pic>
      <p:pic>
        <p:nvPicPr>
          <p:cNvPr id="129" name="Google Shape;129;p21">
            <a:hlinkClick r:id="rId7"/>
          </p:cNvPr>
          <p:cNvPicPr preferRelativeResize="0"/>
          <p:nvPr/>
        </p:nvPicPr>
        <p:blipFill rotWithShape="1">
          <a:blip r:embed="rId8">
            <a:alphaModFix/>
          </a:blip>
          <a:srcRect b="1427" l="0" r="0" t="1437"/>
          <a:stretch/>
        </p:blipFill>
        <p:spPr>
          <a:xfrm>
            <a:off x="1712600" y="3225596"/>
            <a:ext cx="2647911" cy="1449730"/>
          </a:xfrm>
          <a:prstGeom prst="rect">
            <a:avLst/>
          </a:prstGeom>
          <a:noFill/>
          <a:ln>
            <a:noFill/>
          </a:ln>
        </p:spPr>
      </p:pic>
      <p:pic>
        <p:nvPicPr>
          <p:cNvPr id="130" name="Google Shape;130;p21"/>
          <p:cNvPicPr preferRelativeResize="0"/>
          <p:nvPr/>
        </p:nvPicPr>
        <p:blipFill rotWithShape="1">
          <a:blip r:embed="rId9">
            <a:alphaModFix/>
          </a:blip>
          <a:srcRect b="0" l="0" r="0" t="0"/>
          <a:stretch/>
        </p:blipFill>
        <p:spPr>
          <a:xfrm>
            <a:off x="4611700" y="3225596"/>
            <a:ext cx="1448101" cy="1448101"/>
          </a:xfrm>
          <a:prstGeom prst="rect">
            <a:avLst/>
          </a:prstGeom>
          <a:noFill/>
          <a:ln>
            <a:noFill/>
          </a:ln>
        </p:spPr>
      </p:pic>
      <p:graphicFrame>
        <p:nvGraphicFramePr>
          <p:cNvPr id="131" name="Google Shape;131;p21"/>
          <p:cNvGraphicFramePr/>
          <p:nvPr/>
        </p:nvGraphicFramePr>
        <p:xfrm>
          <a:off x="576075" y="6662710"/>
          <a:ext cx="3000000" cy="3000000"/>
        </p:xfrm>
        <a:graphic>
          <a:graphicData uri="http://schemas.openxmlformats.org/drawingml/2006/table">
            <a:tbl>
              <a:tblPr>
                <a:noFill/>
                <a:tableStyleId>{D7DF48C3-8CFF-43E2-AEF8-4A9DE9B11827}</a:tableStyleId>
              </a:tblPr>
              <a:tblGrid>
                <a:gridCol w="3291850"/>
                <a:gridCol w="3337550"/>
              </a:tblGrid>
              <a:tr h="365175">
                <a:tc gridSpan="2">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Write your short story using information from the video and the images above as inspiration. </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2118250">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hMerge="1"/>
              </a:tr>
            </a:tbl>
          </a:graphicData>
        </a:graphic>
      </p:graphicFrame>
      <p:sp>
        <p:nvSpPr>
          <p:cNvPr id="132" name="Google Shape;132;p21"/>
          <p:cNvSpPr txBox="1"/>
          <p:nvPr/>
        </p:nvSpPr>
        <p:spPr>
          <a:xfrm>
            <a:off x="1416012" y="6138913"/>
            <a:ext cx="463500" cy="18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alibri"/>
                <a:ea typeface="Calibri"/>
                <a:cs typeface="Calibri"/>
                <a:sym typeface="Calibri"/>
              </a:rPr>
              <a:t>0:52</a:t>
            </a:r>
            <a:endParaRPr sz="1200">
              <a:latin typeface="Calibri"/>
              <a:ea typeface="Calibri"/>
              <a:cs typeface="Calibri"/>
              <a:sym typeface="Calibri"/>
            </a:endParaRPr>
          </a:p>
        </p:txBody>
      </p:sp>
      <p:sp>
        <p:nvSpPr>
          <p:cNvPr id="133" name="Google Shape;133;p21"/>
          <p:cNvSpPr txBox="1"/>
          <p:nvPr/>
        </p:nvSpPr>
        <p:spPr>
          <a:xfrm>
            <a:off x="5924312" y="6174613"/>
            <a:ext cx="463500" cy="18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alibri"/>
                <a:ea typeface="Calibri"/>
                <a:cs typeface="Calibri"/>
                <a:sym typeface="Calibri"/>
              </a:rPr>
              <a:t>1:59</a:t>
            </a:r>
            <a:endParaRPr sz="1200">
              <a:latin typeface="Calibri"/>
              <a:ea typeface="Calibri"/>
              <a:cs typeface="Calibri"/>
              <a:sym typeface="Calibri"/>
            </a:endParaRPr>
          </a:p>
        </p:txBody>
      </p:sp>
      <p:sp>
        <p:nvSpPr>
          <p:cNvPr id="134" name="Google Shape;134;p21"/>
          <p:cNvSpPr txBox="1"/>
          <p:nvPr/>
        </p:nvSpPr>
        <p:spPr>
          <a:xfrm>
            <a:off x="3681300" y="6174613"/>
            <a:ext cx="463500" cy="18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Calibri"/>
                <a:ea typeface="Calibri"/>
                <a:cs typeface="Calibri"/>
                <a:sym typeface="Calibri"/>
              </a:rPr>
              <a:t>1:24</a:t>
            </a:r>
            <a:endParaRPr sz="1200">
              <a:latin typeface="Calibri"/>
              <a:ea typeface="Calibri"/>
              <a:cs typeface="Calibri"/>
              <a:sym typeface="Calibri"/>
            </a:endParaRPr>
          </a:p>
        </p:txBody>
      </p:sp>
      <p:pic>
        <p:nvPicPr>
          <p:cNvPr id="135" name="Google Shape;135;p21"/>
          <p:cNvPicPr preferRelativeResize="0"/>
          <p:nvPr/>
        </p:nvPicPr>
        <p:blipFill>
          <a:blip r:embed="rId10">
            <a:alphaModFix/>
          </a:blip>
          <a:stretch>
            <a:fillRect/>
          </a:stretch>
        </p:blipFill>
        <p:spPr>
          <a:xfrm>
            <a:off x="576075" y="5032413"/>
            <a:ext cx="2143375" cy="1142200"/>
          </a:xfrm>
          <a:prstGeom prst="rect">
            <a:avLst/>
          </a:prstGeom>
          <a:noFill/>
          <a:ln>
            <a:noFill/>
          </a:ln>
        </p:spPr>
      </p:pic>
      <p:pic>
        <p:nvPicPr>
          <p:cNvPr id="136" name="Google Shape;136;p21"/>
          <p:cNvPicPr preferRelativeResize="0"/>
          <p:nvPr/>
        </p:nvPicPr>
        <p:blipFill>
          <a:blip r:embed="rId11">
            <a:alphaModFix/>
          </a:blip>
          <a:stretch>
            <a:fillRect/>
          </a:stretch>
        </p:blipFill>
        <p:spPr>
          <a:xfrm>
            <a:off x="2863642" y="5057088"/>
            <a:ext cx="2098816" cy="1117525"/>
          </a:xfrm>
          <a:prstGeom prst="rect">
            <a:avLst/>
          </a:prstGeom>
          <a:noFill/>
          <a:ln>
            <a:noFill/>
          </a:ln>
        </p:spPr>
      </p:pic>
      <p:pic>
        <p:nvPicPr>
          <p:cNvPr id="137" name="Google Shape;137;p21"/>
          <p:cNvPicPr preferRelativeResize="0"/>
          <p:nvPr/>
        </p:nvPicPr>
        <p:blipFill>
          <a:blip r:embed="rId12">
            <a:alphaModFix/>
          </a:blip>
          <a:stretch>
            <a:fillRect/>
          </a:stretch>
        </p:blipFill>
        <p:spPr>
          <a:xfrm>
            <a:off x="5106650" y="5072912"/>
            <a:ext cx="2098824" cy="1115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2"/>
          <p:cNvPicPr preferRelativeResize="0"/>
          <p:nvPr/>
        </p:nvPicPr>
        <p:blipFill>
          <a:blip r:embed="rId3">
            <a:alphaModFix/>
          </a:blip>
          <a:stretch>
            <a:fillRect/>
          </a:stretch>
        </p:blipFill>
        <p:spPr>
          <a:xfrm>
            <a:off x="1747670" y="2351275"/>
            <a:ext cx="954380" cy="658500"/>
          </a:xfrm>
          <a:prstGeom prst="rect">
            <a:avLst/>
          </a:prstGeom>
          <a:noFill/>
          <a:ln>
            <a:noFill/>
          </a:ln>
        </p:spPr>
      </p:pic>
      <p:pic>
        <p:nvPicPr>
          <p:cNvPr id="143" name="Google Shape;143;p22"/>
          <p:cNvPicPr preferRelativeResize="0"/>
          <p:nvPr/>
        </p:nvPicPr>
        <p:blipFill>
          <a:blip r:embed="rId4">
            <a:alphaModFix/>
          </a:blip>
          <a:stretch>
            <a:fillRect/>
          </a:stretch>
        </p:blipFill>
        <p:spPr>
          <a:xfrm>
            <a:off x="1764089" y="3511800"/>
            <a:ext cx="937960" cy="658500"/>
          </a:xfrm>
          <a:prstGeom prst="rect">
            <a:avLst/>
          </a:prstGeom>
          <a:noFill/>
          <a:ln>
            <a:noFill/>
          </a:ln>
        </p:spPr>
      </p:pic>
      <p:pic>
        <p:nvPicPr>
          <p:cNvPr id="144" name="Google Shape;144;p22"/>
          <p:cNvPicPr preferRelativeResize="0"/>
          <p:nvPr/>
        </p:nvPicPr>
        <p:blipFill>
          <a:blip r:embed="rId5">
            <a:alphaModFix/>
          </a:blip>
          <a:stretch>
            <a:fillRect/>
          </a:stretch>
        </p:blipFill>
        <p:spPr>
          <a:xfrm>
            <a:off x="1747673" y="4865400"/>
            <a:ext cx="954375" cy="497556"/>
          </a:xfrm>
          <a:prstGeom prst="rect">
            <a:avLst/>
          </a:prstGeom>
          <a:noFill/>
          <a:ln>
            <a:noFill/>
          </a:ln>
        </p:spPr>
      </p:pic>
      <p:pic>
        <p:nvPicPr>
          <p:cNvPr id="145" name="Google Shape;145;p22"/>
          <p:cNvPicPr preferRelativeResize="0"/>
          <p:nvPr/>
        </p:nvPicPr>
        <p:blipFill>
          <a:blip r:embed="rId6">
            <a:alphaModFix/>
          </a:blip>
          <a:stretch>
            <a:fillRect/>
          </a:stretch>
        </p:blipFill>
        <p:spPr>
          <a:xfrm>
            <a:off x="1712249" y="5859126"/>
            <a:ext cx="989801" cy="658500"/>
          </a:xfrm>
          <a:prstGeom prst="rect">
            <a:avLst/>
          </a:prstGeom>
          <a:noFill/>
          <a:ln>
            <a:noFill/>
          </a:ln>
        </p:spPr>
      </p:pic>
      <p:graphicFrame>
        <p:nvGraphicFramePr>
          <p:cNvPr id="146" name="Google Shape;146;p22"/>
          <p:cNvGraphicFramePr/>
          <p:nvPr/>
        </p:nvGraphicFramePr>
        <p:xfrm>
          <a:off x="576072" y="1508760"/>
          <a:ext cx="3000000" cy="3000000"/>
        </p:xfrm>
        <a:graphic>
          <a:graphicData uri="http://schemas.openxmlformats.org/drawingml/2006/table">
            <a:tbl>
              <a:tblPr>
                <a:noFill/>
                <a:tableStyleId>{D7DF48C3-8CFF-43E2-AEF8-4A9DE9B11827}</a:tableStyleId>
              </a:tblPr>
              <a:tblGrid>
                <a:gridCol w="2209800"/>
                <a:gridCol w="4419600"/>
              </a:tblGrid>
              <a:tr h="26927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Describe how each concept relates to credit.</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11730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Principal</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730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Fixed or Variable Interest Rate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730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Secured or Unsecured</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730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Prepayment Penalty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47" name="Google Shape;147;p2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7"/>
              </a:rPr>
              <a:t>Understanding Credit</a:t>
            </a:r>
            <a:r>
              <a:rPr lang="en"/>
              <a:t> self-paced module.</a:t>
            </a:r>
            <a:endParaRPr/>
          </a:p>
        </p:txBody>
      </p:sp>
      <p:graphicFrame>
        <p:nvGraphicFramePr>
          <p:cNvPr id="148" name="Google Shape;148;p22"/>
          <p:cNvGraphicFramePr/>
          <p:nvPr/>
        </p:nvGraphicFramePr>
        <p:xfrm>
          <a:off x="576075" y="6781735"/>
          <a:ext cx="3000000" cy="3000000"/>
        </p:xfrm>
        <a:graphic>
          <a:graphicData uri="http://schemas.openxmlformats.org/drawingml/2006/table">
            <a:tbl>
              <a:tblPr>
                <a:noFill/>
                <a:tableStyleId>{D7DF48C3-8CFF-43E2-AEF8-4A9DE9B11827}</a:tableStyleId>
              </a:tblPr>
              <a:tblGrid>
                <a:gridCol w="3291850"/>
                <a:gridCol w="3337550"/>
              </a:tblGrid>
              <a:tr h="365175">
                <a:tc gridSpan="2">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What type of credit do the terms above most commonly describe?</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2118250">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h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Credit</a:t>
            </a:r>
            <a:r>
              <a:rPr lang="en"/>
              <a:t> self-paced module.</a:t>
            </a:r>
            <a:endParaRPr/>
          </a:p>
        </p:txBody>
      </p:sp>
      <p:graphicFrame>
        <p:nvGraphicFramePr>
          <p:cNvPr id="154" name="Google Shape;154;p23"/>
          <p:cNvGraphicFramePr/>
          <p:nvPr/>
        </p:nvGraphicFramePr>
        <p:xfrm>
          <a:off x="576075" y="1508760"/>
          <a:ext cx="3000000" cy="3000000"/>
        </p:xfrm>
        <a:graphic>
          <a:graphicData uri="http://schemas.openxmlformats.org/drawingml/2006/table">
            <a:tbl>
              <a:tblPr>
                <a:noFill/>
                <a:tableStyleId>{D7DF48C3-8CFF-43E2-AEF8-4A9DE9B11827}</a:tableStyleId>
              </a:tblPr>
              <a:tblGrid>
                <a:gridCol w="6629400"/>
              </a:tblGrid>
              <a:tr h="320050">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List as many examples of service credit as you can. Four are mentioned in the module. Can you think of more?</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17501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155" name="Google Shape;155;p23"/>
          <p:cNvGraphicFramePr/>
          <p:nvPr/>
        </p:nvGraphicFramePr>
        <p:xfrm>
          <a:off x="571500" y="7443785"/>
          <a:ext cx="3000000" cy="3000000"/>
        </p:xfrm>
        <a:graphic>
          <a:graphicData uri="http://schemas.openxmlformats.org/drawingml/2006/table">
            <a:tbl>
              <a:tblPr>
                <a:noFill/>
                <a:tableStyleId>{D7DF48C3-8CFF-43E2-AEF8-4A9DE9B11827}</a:tableStyleId>
              </a:tblPr>
              <a:tblGrid>
                <a:gridCol w="6629400"/>
              </a:tblGrid>
              <a:tr h="350850">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Where do YOU stand on the use of credit cards? Do you think it is a good idea, something to be avoided, or somewhere in between? Explain your thoughts.</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13187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156" name="Google Shape;156;p23"/>
          <p:cNvGraphicFramePr/>
          <p:nvPr/>
        </p:nvGraphicFramePr>
        <p:xfrm>
          <a:off x="576075" y="4203735"/>
          <a:ext cx="3000000" cy="3000000"/>
        </p:xfrm>
        <a:graphic>
          <a:graphicData uri="http://schemas.openxmlformats.org/drawingml/2006/table">
            <a:tbl>
              <a:tblPr>
                <a:noFill/>
                <a:tableStyleId>{D7DF48C3-8CFF-43E2-AEF8-4A9DE9B11827}</a:tableStyleId>
              </a:tblPr>
              <a:tblGrid>
                <a:gridCol w="3291850"/>
                <a:gridCol w="3337550"/>
              </a:tblGrid>
              <a:tr h="284975">
                <a:tc gridSpan="2">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Some people have strong opinions about the use of credit cards or revolving credit. Fill in the table with some of the benefits and tradeoffs of using credit cards.</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3962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Benefits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Tradeoffs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8989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Credit</a:t>
            </a:r>
            <a:r>
              <a:rPr lang="en"/>
              <a:t> self-paced module.</a:t>
            </a:r>
            <a:endParaRPr/>
          </a:p>
        </p:txBody>
      </p:sp>
      <p:graphicFrame>
        <p:nvGraphicFramePr>
          <p:cNvPr id="162" name="Google Shape;162;p24"/>
          <p:cNvGraphicFramePr/>
          <p:nvPr/>
        </p:nvGraphicFramePr>
        <p:xfrm>
          <a:off x="576075" y="1508760"/>
          <a:ext cx="3000000" cy="3000000"/>
        </p:xfrm>
        <a:graphic>
          <a:graphicData uri="http://schemas.openxmlformats.org/drawingml/2006/table">
            <a:tbl>
              <a:tblPr>
                <a:noFill/>
                <a:tableStyleId>{D7DF48C3-8CFF-43E2-AEF8-4A9DE9B11827}</a:tableStyleId>
              </a:tblPr>
              <a:tblGrid>
                <a:gridCol w="1539225"/>
                <a:gridCol w="2545075"/>
                <a:gridCol w="2545075"/>
              </a:tblGrid>
              <a:tr h="32005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Write a definition of each type of credit in your own words and list at least one question to ask yourself before using each type.</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3200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Type of Credit</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Definition in Your Own Words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Question(s) to Ask Myself</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7501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Installment</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7501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Revolving</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7501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Service or Open</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163" name="Google Shape;163;p24"/>
          <p:cNvPicPr preferRelativeResize="0"/>
          <p:nvPr/>
        </p:nvPicPr>
        <p:blipFill>
          <a:blip r:embed="rId4">
            <a:alphaModFix/>
          </a:blip>
          <a:stretch>
            <a:fillRect/>
          </a:stretch>
        </p:blipFill>
        <p:spPr>
          <a:xfrm>
            <a:off x="2523229" y="7947803"/>
            <a:ext cx="4682220" cy="1474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454545"/>
      </a:dk2>
      <a:lt2>
        <a:srgbClr val="EEEEEE"/>
      </a:lt2>
      <a:accent1>
        <a:srgbClr val="FF6000"/>
      </a:accent1>
      <a:accent2>
        <a:srgbClr val="1E2656"/>
      </a:accent2>
      <a:accent3>
        <a:srgbClr val="283772"/>
      </a:accent3>
      <a:accent4>
        <a:srgbClr val="48A9D2"/>
      </a:accent4>
      <a:accent5>
        <a:srgbClr val="A0D9EA"/>
      </a:accent5>
      <a:accent6>
        <a:srgbClr val="EEFF41"/>
      </a:accent6>
      <a:hlink>
        <a:srgbClr val="FF6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23" ma:contentTypeDescription="Create a new document." ma:contentTypeScope="" ma:versionID="dced64d7c4122ebcdde07e07b771acc7">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c53bc2a5ae2e15ecaebe90d2f0b18e07"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element ref="ns2:lcf76f155ced4ddcb4097134ff3c332f" minOccurs="0"/>
                <xsd:element ref="ns3:TaxCatchAll" minOccurs="0"/>
                <xsd:element ref="ns2:Da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e2632be-9afe-4413-97a4-1beac40da1be"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85331066-9ac8-4d31-8790-2961f3c8780c}" ma:internalName="TaxCatchAll" ma:showField="CatchAllData" ma:web="2f80ae54-6d9f-4f2a-b7e8-58987361d6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0b5f8546-f232-423b-b5ab-b50858856574" xsi:nil="true"/>
    <_ip_UnifiedCompliancePolicyUIAction xmlns="http://schemas.microsoft.com/sharepoint/v3" xsi:nil="true"/>
    <lcf76f155ced4ddcb4097134ff3c332f xmlns="0b5f8546-f232-423b-b5ab-b50858856574">
      <Terms xmlns="http://schemas.microsoft.com/office/infopath/2007/PartnerControls"/>
    </lcf76f155ced4ddcb4097134ff3c332f>
    <Thumbnail xmlns="0b5f8546-f232-423b-b5ab-b50858856574">
      <Url xsi:nil="true"/>
      <Description xsi:nil="true"/>
    </Thumbnail>
    <TaxCatchAll xmlns="2f80ae54-6d9f-4f2a-b7e8-58987361d6c8" xsi:nil="true"/>
    <_ip_UnifiedCompliancePolicyProperties xmlns="http://schemas.microsoft.com/sharepoint/v3" xsi:nil="true"/>
    <_Flow_SignoffStatus xmlns="0b5f8546-f232-423b-b5ab-b50858856574" xsi:nil="true"/>
  </documentManagement>
</p:properties>
</file>

<file path=customXml/itemProps1.xml><?xml version="1.0" encoding="utf-8"?>
<ds:datastoreItem xmlns:ds="http://schemas.openxmlformats.org/officeDocument/2006/customXml" ds:itemID="{82A2F7ED-922E-499B-A047-DD1908ABD214}"/>
</file>

<file path=customXml/itemProps2.xml><?xml version="1.0" encoding="utf-8"?>
<ds:datastoreItem xmlns:ds="http://schemas.openxmlformats.org/officeDocument/2006/customXml" ds:itemID="{35B3ADFF-EA63-431C-AAC3-3BFDF7FC40C5}"/>
</file>

<file path=customXml/itemProps3.xml><?xml version="1.0" encoding="utf-8"?>
<ds:datastoreItem xmlns:ds="http://schemas.openxmlformats.org/officeDocument/2006/customXml" ds:itemID="{E686FCFC-1498-458D-A35C-C464DDD0843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ies>
</file>