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guide id="3" pos="33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ABF1BF-8C0D-4A6F-A97C-3408BC57549E}">
  <a:tblStyle styleId="{A8ABF1BF-8C0D-4A6F-A97C-3408BC57549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334"/>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3.xml"/><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42" Type="http://schemas.openxmlformats.org/officeDocument/2006/relationships/slide" Target="slides/slide36.xml"/><Relationship Id="rId47" Type="http://schemas.openxmlformats.org/officeDocument/2006/relationships/slide" Target="slides/slide41.xml"/><Relationship Id="rId34" Type="http://schemas.openxmlformats.org/officeDocument/2006/relationships/slide" Target="slides/slide28.xml"/><Relationship Id="rId21" Type="http://schemas.openxmlformats.org/officeDocument/2006/relationships/slide" Target="slides/slide15.xml"/><Relationship Id="rId50" Type="http://schemas.openxmlformats.org/officeDocument/2006/relationships/customXml" Target="../customXml/item1.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45" Type="http://schemas.openxmlformats.org/officeDocument/2006/relationships/slide" Target="slides/slide39.xml"/><Relationship Id="rId32" Type="http://schemas.openxmlformats.org/officeDocument/2006/relationships/slide" Target="slides/slide26.xml"/><Relationship Id="rId37" Type="http://schemas.openxmlformats.org/officeDocument/2006/relationships/slide" Target="slides/slide31.xml"/><Relationship Id="rId24" Type="http://schemas.openxmlformats.org/officeDocument/2006/relationships/slide" Target="slides/slide18.xml"/><Relationship Id="rId11" Type="http://schemas.openxmlformats.org/officeDocument/2006/relationships/slide" Target="slides/slide5.xml"/><Relationship Id="rId49" Type="http://schemas.openxmlformats.org/officeDocument/2006/relationships/slide" Target="slides/slide43.xml"/><Relationship Id="rId5" Type="http://schemas.openxmlformats.org/officeDocument/2006/relationships/slideMaster" Target="slideMasters/slideMaster1.xml"/><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15" Type="http://schemas.openxmlformats.org/officeDocument/2006/relationships/slide" Target="slides/slide9.xml"/><Relationship Id="rId44" Type="http://schemas.openxmlformats.org/officeDocument/2006/relationships/slide" Target="slides/slide38.xml"/><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52" Type="http://schemas.openxmlformats.org/officeDocument/2006/relationships/customXml" Target="../customXml/item3.xml"/><Relationship Id="rId43" Type="http://schemas.openxmlformats.org/officeDocument/2006/relationships/slide" Target="slides/slide37.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30" Type="http://schemas.openxmlformats.org/officeDocument/2006/relationships/slide" Target="slides/slide24.xml"/><Relationship Id="rId35" Type="http://schemas.openxmlformats.org/officeDocument/2006/relationships/slide" Target="slides/slide29.xml"/><Relationship Id="rId22" Type="http://schemas.openxmlformats.org/officeDocument/2006/relationships/slide" Target="slides/slide16.xml"/><Relationship Id="rId27" Type="http://schemas.openxmlformats.org/officeDocument/2006/relationships/slide" Target="slides/slide21.xml"/><Relationship Id="rId14" Type="http://schemas.openxmlformats.org/officeDocument/2006/relationships/slide" Target="slides/slide8.xml"/><Relationship Id="rId8" Type="http://schemas.openxmlformats.org/officeDocument/2006/relationships/slide" Target="slides/slide2.xml"/><Relationship Id="rId51" Type="http://schemas.openxmlformats.org/officeDocument/2006/relationships/customXml" Target="../customXml/item2.xml"/><Relationship Id="rId3" Type="http://schemas.openxmlformats.org/officeDocument/2006/relationships/presProps" Target="presProps.xml"/><Relationship Id="rId46" Type="http://schemas.openxmlformats.org/officeDocument/2006/relationships/slide" Target="slides/slide40.xml"/><Relationship Id="rId33" Type="http://schemas.openxmlformats.org/officeDocument/2006/relationships/slide" Target="slides/slide27.xml"/><Relationship Id="rId38" Type="http://schemas.openxmlformats.org/officeDocument/2006/relationships/slide" Target="slides/slide32.xml"/><Relationship Id="rId25" Type="http://schemas.openxmlformats.org/officeDocument/2006/relationships/slide" Target="slides/slide19.xml"/><Relationship Id="rId12" Type="http://schemas.openxmlformats.org/officeDocument/2006/relationships/slide" Target="slides/slide6.xml"/><Relationship Id="rId17" Type="http://schemas.openxmlformats.org/officeDocument/2006/relationships/slide" Target="slides/slide11.xml"/><Relationship Id="rId41" Type="http://schemas.openxmlformats.org/officeDocument/2006/relationships/slide" Target="slides/slide35.xml"/><Relationship Id="rId20" Type="http://schemas.openxmlformats.org/officeDocument/2006/relationships/slide" Target="slides/slide14.xml"/><Relationship Id="rId1" Type="http://schemas.openxmlformats.org/officeDocument/2006/relationships/theme" Target="theme/theme2.xml"/><Relationship Id="rId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3e6fd2ca65_0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3e6fd2ca6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3e6fd2ca65_0_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3e6fd2ca6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5a2361419f_1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5a2361419f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3e6fd2ca65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3e6fd2ca6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55b9c2527e_0_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55b9c2527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3e5ad7b5af_0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3e5ad7b5a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3e5ad7b5af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3e5ad7b5a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3e5ad7b5af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3e5ad7b5a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5a2361419f_1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5a2361419f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3e5ad7b5af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3e5ad7b5a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3e18141270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3e1814127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5a2361419f_1_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5a2361419f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3e5ad7b5af_0_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3e5ad7b5a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3e5ad7b5af_0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3e5ad7b5a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3e5ad7b5af_0_1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3e5ad7b5af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3e5ad7b5af_0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3e5ad7b5a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5a6dd9b19b_6_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5a6dd9b19b_6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55a7e3ea11_0_1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55a7e3ea1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3f5e56396c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3f5e56396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3f5e56396c_0_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3f5e56396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3f5e56396c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3f5e56396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3e18141270_1_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3e18141270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408346098d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408346098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5a2bd73e77_4_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5a2bd73e77_4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5a6dd9b19b_6_1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5a6dd9b19b_6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5a6dd9b19b_6_1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5a6dd9b19b_6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408346098d_1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408346098d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408346098d_1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408346098d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408346098d_1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408346098d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55a7e3ea11_0_1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55a7e3ea11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5a2bd73e77_4_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5a2bd73e77_4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5600bc2326_0_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5600bc232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3e18141270_4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3e18141270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5a6dd9b19b_6_1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5a6dd9b19b_6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408346098d_2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408346098d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408346098d_2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408346098d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408346098d_2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408346098d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3e18141270_4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3e18141270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3e18141270_4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3e18141270_4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5a2361419f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5a2361419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5a6dd9b19b_6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5a6dd9b19b_6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3e18141270_4_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3e18141270_4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p:nvPr/>
        </p:nvSpPr>
        <p:spPr>
          <a:xfrm>
            <a:off x="0" y="0"/>
            <a:ext cx="7772400" cy="133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576075" y="2023590"/>
            <a:ext cx="6629400" cy="1550100"/>
          </a:xfrm>
          <a:prstGeom prst="rect">
            <a:avLst/>
          </a:prstGeom>
        </p:spPr>
        <p:txBody>
          <a:bodyPr anchorCtr="0" anchor="t" bIns="0" lIns="0" spcFirstLastPara="1" rIns="0" wrap="square" tIns="0">
            <a:noAutofit/>
          </a:bodyPr>
          <a:lstStyle>
            <a:lvl1pPr lvl="0">
              <a:lnSpc>
                <a:spcPct val="80000"/>
              </a:lnSpc>
              <a:spcBef>
                <a:spcPts val="0"/>
              </a:spcBef>
              <a:spcAft>
                <a:spcPts val="0"/>
              </a:spcAft>
              <a:buClr>
                <a:schemeClr val="dk2"/>
              </a:buClr>
              <a:buSzPts val="5600"/>
              <a:buNone/>
              <a:defRPr sz="5600">
                <a:solidFill>
                  <a:schemeClr val="dk2"/>
                </a:solidFill>
              </a:defRPr>
            </a:lvl1pPr>
            <a:lvl2pPr lvl="1">
              <a:lnSpc>
                <a:spcPct val="80000"/>
              </a:lnSpc>
              <a:spcBef>
                <a:spcPts val="0"/>
              </a:spcBef>
              <a:spcAft>
                <a:spcPts val="0"/>
              </a:spcAft>
              <a:buClr>
                <a:schemeClr val="dk2"/>
              </a:buClr>
              <a:buSzPts val="5800"/>
              <a:buNone/>
              <a:defRPr sz="5800">
                <a:solidFill>
                  <a:schemeClr val="dk2"/>
                </a:solidFill>
              </a:defRPr>
            </a:lvl2pPr>
            <a:lvl3pPr lvl="2">
              <a:lnSpc>
                <a:spcPct val="80000"/>
              </a:lnSpc>
              <a:spcBef>
                <a:spcPts val="0"/>
              </a:spcBef>
              <a:spcAft>
                <a:spcPts val="0"/>
              </a:spcAft>
              <a:buClr>
                <a:schemeClr val="dk2"/>
              </a:buClr>
              <a:buSzPts val="5800"/>
              <a:buNone/>
              <a:defRPr sz="5800">
                <a:solidFill>
                  <a:schemeClr val="dk2"/>
                </a:solidFill>
              </a:defRPr>
            </a:lvl3pPr>
            <a:lvl4pPr lvl="3">
              <a:lnSpc>
                <a:spcPct val="80000"/>
              </a:lnSpc>
              <a:spcBef>
                <a:spcPts val="0"/>
              </a:spcBef>
              <a:spcAft>
                <a:spcPts val="0"/>
              </a:spcAft>
              <a:buClr>
                <a:schemeClr val="dk2"/>
              </a:buClr>
              <a:buSzPts val="5800"/>
              <a:buNone/>
              <a:defRPr sz="5800">
                <a:solidFill>
                  <a:schemeClr val="dk2"/>
                </a:solidFill>
              </a:defRPr>
            </a:lvl4pPr>
            <a:lvl5pPr lvl="4">
              <a:lnSpc>
                <a:spcPct val="80000"/>
              </a:lnSpc>
              <a:spcBef>
                <a:spcPts val="0"/>
              </a:spcBef>
              <a:spcAft>
                <a:spcPts val="0"/>
              </a:spcAft>
              <a:buClr>
                <a:schemeClr val="dk2"/>
              </a:buClr>
              <a:buSzPts val="5800"/>
              <a:buNone/>
              <a:defRPr sz="5800">
                <a:solidFill>
                  <a:schemeClr val="dk2"/>
                </a:solidFill>
              </a:defRPr>
            </a:lvl5pPr>
            <a:lvl6pPr lvl="5">
              <a:lnSpc>
                <a:spcPct val="80000"/>
              </a:lnSpc>
              <a:spcBef>
                <a:spcPts val="0"/>
              </a:spcBef>
              <a:spcAft>
                <a:spcPts val="0"/>
              </a:spcAft>
              <a:buClr>
                <a:schemeClr val="dk2"/>
              </a:buClr>
              <a:buSzPts val="5800"/>
              <a:buNone/>
              <a:defRPr sz="5800">
                <a:solidFill>
                  <a:schemeClr val="dk2"/>
                </a:solidFill>
              </a:defRPr>
            </a:lvl6pPr>
            <a:lvl7pPr lvl="6">
              <a:lnSpc>
                <a:spcPct val="80000"/>
              </a:lnSpc>
              <a:spcBef>
                <a:spcPts val="0"/>
              </a:spcBef>
              <a:spcAft>
                <a:spcPts val="0"/>
              </a:spcAft>
              <a:buClr>
                <a:schemeClr val="dk2"/>
              </a:buClr>
              <a:buSzPts val="5800"/>
              <a:buNone/>
              <a:defRPr sz="5800">
                <a:solidFill>
                  <a:schemeClr val="dk2"/>
                </a:solidFill>
              </a:defRPr>
            </a:lvl7pPr>
            <a:lvl8pPr lvl="7">
              <a:lnSpc>
                <a:spcPct val="80000"/>
              </a:lnSpc>
              <a:spcBef>
                <a:spcPts val="0"/>
              </a:spcBef>
              <a:spcAft>
                <a:spcPts val="0"/>
              </a:spcAft>
              <a:buClr>
                <a:schemeClr val="dk2"/>
              </a:buClr>
              <a:buSzPts val="5800"/>
              <a:buNone/>
              <a:defRPr sz="5800">
                <a:solidFill>
                  <a:schemeClr val="dk2"/>
                </a:solidFill>
              </a:defRPr>
            </a:lvl8pPr>
            <a:lvl9pPr lvl="8">
              <a:lnSpc>
                <a:spcPct val="80000"/>
              </a:lnSpc>
              <a:spcBef>
                <a:spcPts val="0"/>
              </a:spcBef>
              <a:spcAft>
                <a:spcPts val="0"/>
              </a:spcAft>
              <a:buClr>
                <a:schemeClr val="dk2"/>
              </a:buClr>
              <a:buSzPts val="5800"/>
              <a:buNone/>
              <a:defRPr sz="5800">
                <a:solidFill>
                  <a:schemeClr val="dk2"/>
                </a:solidFill>
              </a:defRPr>
            </a:lvl9pPr>
          </a:lstStyle>
          <a:p/>
        </p:txBody>
      </p:sp>
      <p:sp>
        <p:nvSpPr>
          <p:cNvPr id="14" name="Google Shape;14;p2"/>
          <p:cNvSpPr txBox="1"/>
          <p:nvPr>
            <p:ph idx="1" type="subTitle"/>
          </p:nvPr>
        </p:nvSpPr>
        <p:spPr>
          <a:xfrm>
            <a:off x="576075" y="1539240"/>
            <a:ext cx="6629400" cy="505200"/>
          </a:xfrm>
          <a:prstGeom prst="rect">
            <a:avLst/>
          </a:prstGeom>
        </p:spPr>
        <p:txBody>
          <a:bodyPr anchorCtr="0" anchor="t" bIns="0" lIns="0" spcFirstLastPara="1" rIns="0" wrap="square" tIns="0">
            <a:noAutofit/>
          </a:bodyPr>
          <a:lstStyle>
            <a:lvl1pPr lvl="0">
              <a:lnSpc>
                <a:spcPct val="100000"/>
              </a:lnSpc>
              <a:spcBef>
                <a:spcPts val="0"/>
              </a:spcBef>
              <a:spcAft>
                <a:spcPts val="0"/>
              </a:spcAft>
              <a:buSzPts val="2600"/>
              <a:buNone/>
              <a:defRPr b="1" sz="2600"/>
            </a:lvl1pPr>
            <a:lvl2pPr lvl="1" algn="ctr">
              <a:lnSpc>
                <a:spcPct val="100000"/>
              </a:lnSpc>
              <a:spcBef>
                <a:spcPts val="0"/>
              </a:spcBef>
              <a:spcAft>
                <a:spcPts val="0"/>
              </a:spcAft>
              <a:buSzPts val="2800"/>
              <a:buNone/>
              <a:defRPr b="1" sz="2800"/>
            </a:lvl2pPr>
            <a:lvl3pPr lvl="2" algn="ctr">
              <a:lnSpc>
                <a:spcPct val="100000"/>
              </a:lnSpc>
              <a:spcBef>
                <a:spcPts val="0"/>
              </a:spcBef>
              <a:spcAft>
                <a:spcPts val="0"/>
              </a:spcAft>
              <a:buSzPts val="2800"/>
              <a:buNone/>
              <a:defRPr b="1" sz="2800"/>
            </a:lvl3pPr>
            <a:lvl4pPr lvl="3" algn="ctr">
              <a:lnSpc>
                <a:spcPct val="100000"/>
              </a:lnSpc>
              <a:spcBef>
                <a:spcPts val="0"/>
              </a:spcBef>
              <a:spcAft>
                <a:spcPts val="0"/>
              </a:spcAft>
              <a:buSzPts val="2800"/>
              <a:buNone/>
              <a:defRPr b="1" sz="2800"/>
            </a:lvl4pPr>
            <a:lvl5pPr lvl="4" algn="ctr">
              <a:lnSpc>
                <a:spcPct val="100000"/>
              </a:lnSpc>
              <a:spcBef>
                <a:spcPts val="0"/>
              </a:spcBef>
              <a:spcAft>
                <a:spcPts val="0"/>
              </a:spcAft>
              <a:buSzPts val="2800"/>
              <a:buNone/>
              <a:defRPr b="1" sz="2800"/>
            </a:lvl5pPr>
            <a:lvl6pPr lvl="5" algn="ctr">
              <a:lnSpc>
                <a:spcPct val="100000"/>
              </a:lnSpc>
              <a:spcBef>
                <a:spcPts val="0"/>
              </a:spcBef>
              <a:spcAft>
                <a:spcPts val="0"/>
              </a:spcAft>
              <a:buSzPts val="2800"/>
              <a:buNone/>
              <a:defRPr b="1" sz="2800"/>
            </a:lvl6pPr>
            <a:lvl7pPr lvl="6" algn="ctr">
              <a:lnSpc>
                <a:spcPct val="100000"/>
              </a:lnSpc>
              <a:spcBef>
                <a:spcPts val="0"/>
              </a:spcBef>
              <a:spcAft>
                <a:spcPts val="0"/>
              </a:spcAft>
              <a:buSzPts val="2800"/>
              <a:buNone/>
              <a:defRPr b="1" sz="2800"/>
            </a:lvl7pPr>
            <a:lvl8pPr lvl="7" algn="ctr">
              <a:lnSpc>
                <a:spcPct val="100000"/>
              </a:lnSpc>
              <a:spcBef>
                <a:spcPts val="0"/>
              </a:spcBef>
              <a:spcAft>
                <a:spcPts val="0"/>
              </a:spcAft>
              <a:buSzPts val="2800"/>
              <a:buNone/>
              <a:defRPr b="1" sz="2800"/>
            </a:lvl8pPr>
            <a:lvl9pPr lvl="8" algn="ctr">
              <a:lnSpc>
                <a:spcPct val="100000"/>
              </a:lnSpc>
              <a:spcBef>
                <a:spcPts val="0"/>
              </a:spcBef>
              <a:spcAft>
                <a:spcPts val="0"/>
              </a:spcAft>
              <a:buSzPts val="2800"/>
              <a:buNone/>
              <a:defRPr b="1" sz="2800"/>
            </a:lvl9pPr>
          </a:lstStyle>
          <a:p/>
        </p:txBody>
      </p:sp>
      <p:pic>
        <p:nvPicPr>
          <p:cNvPr id="15" name="Google Shape;15;p2"/>
          <p:cNvPicPr preferRelativeResize="0"/>
          <p:nvPr/>
        </p:nvPicPr>
        <p:blipFill>
          <a:blip r:embed="rId2">
            <a:alphaModFix/>
          </a:blip>
          <a:stretch>
            <a:fillRect/>
          </a:stretch>
        </p:blipFill>
        <p:spPr>
          <a:xfrm>
            <a:off x="576075" y="585225"/>
            <a:ext cx="3310474" cy="4268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4 Title and Body">
  <p:cSld name="TITLE_AND_BODY_1_1_1">
    <p:spTree>
      <p:nvGrpSpPr>
        <p:cNvPr id="61" name="Shape 61"/>
        <p:cNvGrpSpPr/>
        <p:nvPr/>
      </p:nvGrpSpPr>
      <p:grpSpPr>
        <a:xfrm>
          <a:off x="0" y="0"/>
          <a:ext cx="0" cy="0"/>
          <a:chOff x="0" y="0"/>
          <a:chExt cx="0" cy="0"/>
        </a:xfrm>
      </p:grpSpPr>
      <p:sp>
        <p:nvSpPr>
          <p:cNvPr id="62" name="Google Shape;62;p11"/>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1"/>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4" name="Google Shape;64;p1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5" name="Google Shape;65;p11"/>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Choosing an Insurance Plan</a:t>
            </a:r>
            <a:endParaRPr>
              <a:solidFill>
                <a:schemeClr val="dk2"/>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5 Section Header">
  <p:cSld name="SECTION_HEADER_1_1_1_1">
    <p:spTree>
      <p:nvGrpSpPr>
        <p:cNvPr id="66" name="Shape 66"/>
        <p:cNvGrpSpPr/>
        <p:nvPr/>
      </p:nvGrpSpPr>
      <p:grpSpPr>
        <a:xfrm>
          <a:off x="0" y="0"/>
          <a:ext cx="0" cy="0"/>
          <a:chOff x="0" y="0"/>
          <a:chExt cx="0" cy="0"/>
        </a:xfrm>
      </p:grpSpPr>
      <p:pic>
        <p:nvPicPr>
          <p:cNvPr id="67" name="Google Shape;67;p12"/>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68" name="Google Shape;68;p12"/>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69" name="Google Shape;69;p12"/>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0" name="Google Shape;70;p12"/>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Understanding Your Consumer Rights</a:t>
            </a:r>
            <a:endParaRPr sz="1100">
              <a:solidFill>
                <a:schemeClr val="dk2"/>
              </a:solidFill>
              <a:latin typeface="Calibri"/>
              <a:ea typeface="Calibri"/>
              <a:cs typeface="Calibri"/>
              <a:sym typeface="Calibri"/>
            </a:endParaRPr>
          </a:p>
        </p:txBody>
      </p:sp>
      <p:sp>
        <p:nvSpPr>
          <p:cNvPr id="71" name="Google Shape;71;p12"/>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5</a:t>
            </a:r>
            <a:endParaRPr sz="2000">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pos="363">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5 Title and Body">
  <p:cSld name="TITLE_AND_BODY_1_1_1_1">
    <p:spTree>
      <p:nvGrpSpPr>
        <p:cNvPr id="72" name="Shape 72"/>
        <p:cNvGrpSpPr/>
        <p:nvPr/>
      </p:nvGrpSpPr>
      <p:grpSpPr>
        <a:xfrm>
          <a:off x="0" y="0"/>
          <a:ext cx="0" cy="0"/>
          <a:chOff x="0" y="0"/>
          <a:chExt cx="0" cy="0"/>
        </a:xfrm>
      </p:grpSpPr>
      <p:sp>
        <p:nvSpPr>
          <p:cNvPr id="73" name="Google Shape;73;p1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3"/>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75" name="Google Shape;75;p1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76" name="Google Shape;76;p13"/>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Understanding Your Consumer Rights</a:t>
            </a:r>
            <a:endParaRPr>
              <a:solidFill>
                <a:schemeClr val="dk2"/>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6 Section Header">
  <p:cSld name="SECTION_HEADER_1_1_1_1_1">
    <p:spTree>
      <p:nvGrpSpPr>
        <p:cNvPr id="77" name="Shape 77"/>
        <p:cNvGrpSpPr/>
        <p:nvPr/>
      </p:nvGrpSpPr>
      <p:grpSpPr>
        <a:xfrm>
          <a:off x="0" y="0"/>
          <a:ext cx="0" cy="0"/>
          <a:chOff x="0" y="0"/>
          <a:chExt cx="0" cy="0"/>
        </a:xfrm>
      </p:grpSpPr>
      <p:pic>
        <p:nvPicPr>
          <p:cNvPr id="78" name="Google Shape;78;p14"/>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79" name="Google Shape;79;p14"/>
          <p:cNvSpPr txBox="1"/>
          <p:nvPr>
            <p:ph type="ctrTitle"/>
          </p:nvPr>
        </p:nvSpPr>
        <p:spPr>
          <a:xfrm>
            <a:off x="521208"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80" name="Google Shape;80;p14"/>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1" name="Google Shape;81;p14"/>
          <p:cNvSpPr txBox="1"/>
          <p:nvPr/>
        </p:nvSpPr>
        <p:spPr>
          <a:xfrm>
            <a:off x="3593475" y="502920"/>
            <a:ext cx="3688200" cy="431100"/>
          </a:xfrm>
          <a:prstGeom prst="rect">
            <a:avLst/>
          </a:prstGeom>
          <a:solidFill>
            <a:schemeClr val="lt1"/>
          </a:solid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b="1" lang="en">
                <a:solidFill>
                  <a:schemeClr val="dk2"/>
                </a:solidFill>
                <a:latin typeface="Calibri"/>
                <a:ea typeface="Calibri"/>
                <a:cs typeface="Calibri"/>
                <a:sym typeface="Calibri"/>
              </a:rPr>
              <a:t>Unit 7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spTree>
  </p:cSld>
  <p:clrMapOvr>
    <a:masterClrMapping/>
  </p:clrMapOvr>
  <p:extLst>
    <p:ext uri="{DCECCB84-F9BA-43D5-87BE-67443E8EF086}">
      <p15:sldGuideLst>
        <p15:guide id="1" pos="346">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6 Title and Body">
  <p:cSld name="TITLE_AND_BODY_1_1_1_1_1">
    <p:spTree>
      <p:nvGrpSpPr>
        <p:cNvPr id="82" name="Shape 82"/>
        <p:cNvGrpSpPr/>
        <p:nvPr/>
      </p:nvGrpSpPr>
      <p:grpSpPr>
        <a:xfrm>
          <a:off x="0" y="0"/>
          <a:ext cx="0" cy="0"/>
          <a:chOff x="0" y="0"/>
          <a:chExt cx="0" cy="0"/>
        </a:xfrm>
      </p:grpSpPr>
      <p:sp>
        <p:nvSpPr>
          <p:cNvPr id="83" name="Google Shape;83;p1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5"/>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85" name="Google Shape;85;p15"/>
          <p:cNvSpPr txBox="1"/>
          <p:nvPr/>
        </p:nvSpPr>
        <p:spPr>
          <a:xfrm>
            <a:off x="3593475" y="502920"/>
            <a:ext cx="3688200" cy="431100"/>
          </a:xfrm>
          <a:prstGeom prst="rect">
            <a:avLst/>
          </a:prstGeom>
          <a:solidFill>
            <a:schemeClr val="lt1"/>
          </a:solidFill>
          <a:ln>
            <a:noFill/>
          </a:ln>
        </p:spPr>
        <p:txBody>
          <a:bodyPr anchorCtr="0" anchor="ctr" bIns="0" lIns="0" spcFirstLastPara="1" rIns="0" wrap="square" tIns="0">
            <a:spAutoFit/>
          </a:bodyPr>
          <a:lstStyle/>
          <a:p>
            <a:pPr indent="0" lvl="0" marL="0" rtl="0" algn="r">
              <a:spcBef>
                <a:spcPts val="0"/>
              </a:spcBef>
              <a:spcAft>
                <a:spcPts val="0"/>
              </a:spcAft>
              <a:buNone/>
            </a:pPr>
            <a:r>
              <a:rPr b="1" lang="en">
                <a:solidFill>
                  <a:schemeClr val="dk2"/>
                </a:solidFill>
                <a:latin typeface="Calibri"/>
                <a:ea typeface="Calibri"/>
                <a:cs typeface="Calibri"/>
                <a:sym typeface="Calibri"/>
              </a:rPr>
              <a:t>Unit 7</a:t>
            </a:r>
            <a:r>
              <a:rPr b="1" lang="en">
                <a:solidFill>
                  <a:schemeClr val="dk2"/>
                </a:solidFill>
                <a:latin typeface="Calibri"/>
                <a:ea typeface="Calibri"/>
                <a:cs typeface="Calibri"/>
                <a:sym typeface="Calibri"/>
              </a:rPr>
              <a:t>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indent="0" lvl="0" marL="0" rtl="0" algn="r">
              <a:spcBef>
                <a:spcPts val="0"/>
              </a:spcBef>
              <a:spcAft>
                <a:spcPts val="0"/>
              </a:spcAft>
              <a:buNone/>
            </a:pPr>
            <a:r>
              <a:t/>
            </a:r>
            <a:endParaRPr>
              <a:solidFill>
                <a:schemeClr val="dk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1 Section Header" type="secHead">
  <p:cSld name="SECTION_HEADER">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18" name="Google Shape;18;p3"/>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19" name="Google Shape;19;p3"/>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a:spcBef>
                <a:spcPts val="0"/>
              </a:spcBef>
              <a:spcAft>
                <a:spcPts val="0"/>
              </a:spcAft>
              <a:buSzPts val="1600"/>
              <a:buChar char="●"/>
              <a:defRPr sz="16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0" name="Google Shape;20;p3"/>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Paying for a Vehicle</a:t>
            </a:r>
            <a:endParaRPr sz="1100">
              <a:solidFill>
                <a:schemeClr val="dk1"/>
              </a:solidFill>
              <a:latin typeface="Calibri"/>
              <a:ea typeface="Calibri"/>
              <a:cs typeface="Calibri"/>
              <a:sym typeface="Calibri"/>
            </a:endParaRPr>
          </a:p>
        </p:txBody>
      </p:sp>
      <p:sp>
        <p:nvSpPr>
          <p:cNvPr id="21" name="Google Shape;21;p3"/>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1</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1 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4"/>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25" name="Google Shape;25;p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26" name="Google Shape;26;p4"/>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Paying for a Vehicle</a:t>
            </a:r>
            <a:endParaRPr sz="1100">
              <a:solidFill>
                <a:schemeClr val="dk2"/>
              </a:solidFill>
              <a:latin typeface="Calibri"/>
              <a:ea typeface="Calibri"/>
              <a:cs typeface="Calibri"/>
              <a:sym typeface="Calibri"/>
            </a:endParaRPr>
          </a:p>
        </p:txBody>
      </p:sp>
    </p:spTree>
  </p:cSld>
  <p:clrMapOvr>
    <a:masterClrMapping/>
  </p:clrMapOvr>
  <p:extLst>
    <p:ext uri="{DCECCB84-F9BA-43D5-87BE-67443E8EF086}">
      <p15:sldGuideLst>
        <p15:guide id="1" orient="horz" pos="1152">
          <p15:clr>
            <a:srgbClr val="E46962"/>
          </p15:clr>
        </p15:guide>
        <p15:guide id="2" orient="horz" pos="6048">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tting Started">
  <p:cSld name="TITLE_AND_BODY_2">
    <p:spTree>
      <p:nvGrpSpPr>
        <p:cNvPr id="27" name="Shape 27"/>
        <p:cNvGrpSpPr/>
        <p:nvPr/>
      </p:nvGrpSpPr>
      <p:grpSpPr>
        <a:xfrm>
          <a:off x="0" y="0"/>
          <a:ext cx="0" cy="0"/>
          <a:chOff x="0" y="0"/>
          <a:chExt cx="0" cy="0"/>
        </a:xfrm>
      </p:grpSpPr>
      <p:sp>
        <p:nvSpPr>
          <p:cNvPr id="28" name="Google Shape;28;p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 name="Google Shape;29;p5"/>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30" name="Google Shape;30;p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31" name="Google Shape;31;p5"/>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indent="0" lvl="0" marL="0" rtl="0" algn="r">
              <a:spcBef>
                <a:spcPts val="0"/>
              </a:spcBef>
              <a:spcAft>
                <a:spcPts val="0"/>
              </a:spcAft>
              <a:buNone/>
            </a:pPr>
            <a:r>
              <a:rPr lang="en" sz="1100">
                <a:solidFill>
                  <a:schemeClr val="dk2"/>
                </a:solidFill>
                <a:latin typeface="Calibri"/>
                <a:ea typeface="Calibri"/>
                <a:cs typeface="Calibri"/>
                <a:sym typeface="Calibri"/>
              </a:rPr>
              <a:t>Imagining Your Financial Future</a:t>
            </a:r>
            <a:endParaRPr sz="1100">
              <a:solidFill>
                <a:schemeClr val="dk2"/>
              </a:solidFill>
              <a:latin typeface="Calibri"/>
              <a:ea typeface="Calibri"/>
              <a:cs typeface="Calibri"/>
              <a:sym typeface="Calibri"/>
            </a:endParaRPr>
          </a:p>
        </p:txBody>
      </p:sp>
      <p:sp>
        <p:nvSpPr>
          <p:cNvPr id="32" name="Google Shape;32;p5"/>
          <p:cNvSpPr/>
          <p:nvPr/>
        </p:nvSpPr>
        <p:spPr>
          <a:xfrm>
            <a:off x="5210225" y="438250"/>
            <a:ext cx="2408400" cy="65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152">
          <p15:clr>
            <a:srgbClr val="E46962"/>
          </p15:clr>
        </p15:guide>
        <p15:guide id="2" orient="horz" pos="6048">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2 Section Header">
  <p:cSld name="SECTION_HEADER_1">
    <p:spTree>
      <p:nvGrpSpPr>
        <p:cNvPr id="33" name="Shape 33"/>
        <p:cNvGrpSpPr/>
        <p:nvPr/>
      </p:nvGrpSpPr>
      <p:grpSpPr>
        <a:xfrm>
          <a:off x="0" y="0"/>
          <a:ext cx="0" cy="0"/>
          <a:chOff x="0" y="0"/>
          <a:chExt cx="0" cy="0"/>
        </a:xfrm>
      </p:grpSpPr>
      <p:pic>
        <p:nvPicPr>
          <p:cNvPr id="34" name="Google Shape;34;p6"/>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35" name="Google Shape;35;p6"/>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36" name="Google Shape;36;p6"/>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7" name="Google Shape;37;p6"/>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Renting or Buying a Home</a:t>
            </a:r>
            <a:endParaRPr sz="1100">
              <a:solidFill>
                <a:schemeClr val="dk2"/>
              </a:solidFill>
              <a:latin typeface="Calibri"/>
              <a:ea typeface="Calibri"/>
              <a:cs typeface="Calibri"/>
              <a:sym typeface="Calibri"/>
            </a:endParaRPr>
          </a:p>
        </p:txBody>
      </p:sp>
      <p:sp>
        <p:nvSpPr>
          <p:cNvPr id="38" name="Google Shape;38;p6"/>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2</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2 Title and Body">
  <p:cSld name="TITLE_AND_BODY_1">
    <p:spTree>
      <p:nvGrpSpPr>
        <p:cNvPr id="39" name="Shape 39"/>
        <p:cNvGrpSpPr/>
        <p:nvPr/>
      </p:nvGrpSpPr>
      <p:grpSpPr>
        <a:xfrm>
          <a:off x="0" y="0"/>
          <a:ext cx="0" cy="0"/>
          <a:chOff x="0" y="0"/>
          <a:chExt cx="0" cy="0"/>
        </a:xfrm>
      </p:grpSpPr>
      <p:sp>
        <p:nvSpPr>
          <p:cNvPr id="40" name="Google Shape;40;p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7"/>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2" name="Google Shape;42;p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3" name="Google Shape;43;p7"/>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Renting or Buying a Home</a:t>
            </a:r>
            <a:endParaRPr sz="1100">
              <a:solidFill>
                <a:schemeClr val="dk2"/>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3 Section Header">
  <p:cSld name="SECTION_HEADER_1_1">
    <p:spTree>
      <p:nvGrpSpPr>
        <p:cNvPr id="44"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46" name="Google Shape;46;p8"/>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47" name="Google Shape;47;p8"/>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8" name="Google Shape;48;p8"/>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Understanding Insurance</a:t>
            </a:r>
            <a:endParaRPr sz="1100">
              <a:solidFill>
                <a:schemeClr val="dk2"/>
              </a:solidFill>
              <a:latin typeface="Calibri"/>
              <a:ea typeface="Calibri"/>
              <a:cs typeface="Calibri"/>
              <a:sym typeface="Calibri"/>
            </a:endParaRPr>
          </a:p>
        </p:txBody>
      </p:sp>
      <p:sp>
        <p:nvSpPr>
          <p:cNvPr id="49" name="Google Shape;49;p8"/>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3</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3 Title and Body">
  <p:cSld name="TITLE_AND_BODY_1_1">
    <p:spTree>
      <p:nvGrpSpPr>
        <p:cNvPr id="50" name="Shape 50"/>
        <p:cNvGrpSpPr/>
        <p:nvPr/>
      </p:nvGrpSpPr>
      <p:grpSpPr>
        <a:xfrm>
          <a:off x="0" y="0"/>
          <a:ext cx="0" cy="0"/>
          <a:chOff x="0" y="0"/>
          <a:chExt cx="0" cy="0"/>
        </a:xfrm>
      </p:grpSpPr>
      <p:sp>
        <p:nvSpPr>
          <p:cNvPr id="51" name="Google Shape;51;p9"/>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9"/>
          <p:cNvSpPr txBox="1"/>
          <p:nvPr>
            <p:ph idx="1" type="body"/>
          </p:nvPr>
        </p:nvSpPr>
        <p:spPr>
          <a:xfrm>
            <a:off x="576075" y="1828800"/>
            <a:ext cx="6629400" cy="7772400"/>
          </a:xfrm>
          <a:prstGeom prst="rect">
            <a:avLst/>
          </a:prstGeom>
        </p:spPr>
        <p:txBody>
          <a:bodyPr anchorCtr="0" anchor="t" bIns="0" lIns="0" spcFirstLastPara="1" rIns="0" wrap="square" tIns="0">
            <a:noAutofit/>
          </a:bodyPr>
          <a:lstStyle>
            <a:lvl1pPr indent="-317500" lvl="0" marL="457200" rtl="0">
              <a:spcBef>
                <a:spcPts val="0"/>
              </a:spcBef>
              <a:spcAft>
                <a:spcPts val="0"/>
              </a:spcAft>
              <a:buSzPts val="1400"/>
              <a:buChar char="●"/>
              <a:defRPr sz="14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3" name="Google Shape;53;p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4" name="Google Shape;54;p9"/>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Understanding Insurance</a:t>
            </a:r>
            <a:endParaRPr>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ic 4 Section Header">
  <p:cSld name="SECTION_HEADER_1_1_1">
    <p:spTree>
      <p:nvGrpSpPr>
        <p:cNvPr id="55" name="Shape 55"/>
        <p:cNvGrpSpPr/>
        <p:nvPr/>
      </p:nvGrpSpPr>
      <p:grpSpPr>
        <a:xfrm>
          <a:off x="0" y="0"/>
          <a:ext cx="0" cy="0"/>
          <a:chOff x="0" y="0"/>
          <a:chExt cx="0" cy="0"/>
        </a:xfrm>
      </p:grpSpPr>
      <p:pic>
        <p:nvPicPr>
          <p:cNvPr id="56" name="Google Shape;56;p10"/>
          <p:cNvPicPr preferRelativeResize="0"/>
          <p:nvPr/>
        </p:nvPicPr>
        <p:blipFill rotWithShape="1">
          <a:blip r:embed="rId2">
            <a:alphaModFix/>
          </a:blip>
          <a:srcRect b="0" l="0" r="0" t="0"/>
          <a:stretch/>
        </p:blipFill>
        <p:spPr>
          <a:xfrm>
            <a:off x="0" y="5023113"/>
            <a:ext cx="7772400" cy="5035288"/>
          </a:xfrm>
          <a:prstGeom prst="rect">
            <a:avLst/>
          </a:prstGeom>
          <a:noFill/>
          <a:ln>
            <a:noFill/>
          </a:ln>
        </p:spPr>
      </p:pic>
      <p:sp>
        <p:nvSpPr>
          <p:cNvPr id="57" name="Google Shape;57;p10"/>
          <p:cNvSpPr txBox="1"/>
          <p:nvPr>
            <p:ph type="ctrTitle"/>
          </p:nvPr>
        </p:nvSpPr>
        <p:spPr>
          <a:xfrm>
            <a:off x="530352" y="1691640"/>
            <a:ext cx="6629400" cy="1550100"/>
          </a:xfrm>
          <a:prstGeom prst="rect">
            <a:avLst/>
          </a:prstGeom>
        </p:spPr>
        <p:txBody>
          <a:bodyPr anchorCtr="0" anchor="t" bIns="0" lIns="0" spcFirstLastPara="1" rIns="0" wrap="square" tIns="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p:txBody>
      </p:sp>
      <p:sp>
        <p:nvSpPr>
          <p:cNvPr id="58" name="Google Shape;58;p10"/>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lvl1pPr indent="-330200" lvl="0" marL="457200" rtl="0">
              <a:spcBef>
                <a:spcPts val="0"/>
              </a:spcBef>
              <a:spcAft>
                <a:spcPts val="0"/>
              </a:spcAft>
              <a:buSzPts val="1600"/>
              <a:buChar char="●"/>
              <a:defRPr sz="16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9" name="Google Shape;59;p10"/>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indent="0" lvl="0" marL="0" rtl="0" algn="r">
              <a:lnSpc>
                <a:spcPct val="115000"/>
              </a:lnSpc>
              <a:spcBef>
                <a:spcPts val="0"/>
              </a:spcBef>
              <a:spcAft>
                <a:spcPts val="0"/>
              </a:spcAft>
              <a:buNone/>
            </a:pPr>
            <a:r>
              <a:rPr lang="en" sz="1100">
                <a:solidFill>
                  <a:schemeClr val="dk1"/>
                </a:solidFill>
                <a:latin typeface="Calibri"/>
                <a:ea typeface="Calibri"/>
                <a:cs typeface="Calibri"/>
                <a:sym typeface="Calibri"/>
              </a:rPr>
              <a:t>Choosing an Insurance Plan</a:t>
            </a:r>
            <a:endParaRPr sz="1100">
              <a:solidFill>
                <a:schemeClr val="dk2"/>
              </a:solidFill>
              <a:latin typeface="Calibri"/>
              <a:ea typeface="Calibri"/>
              <a:cs typeface="Calibri"/>
              <a:sym typeface="Calibri"/>
            </a:endParaRPr>
          </a:p>
        </p:txBody>
      </p:sp>
      <p:sp>
        <p:nvSpPr>
          <p:cNvPr id="60" name="Google Shape;60;p10"/>
          <p:cNvSpPr txBox="1"/>
          <p:nvPr/>
        </p:nvSpPr>
        <p:spPr>
          <a:xfrm>
            <a:off x="557784" y="1306745"/>
            <a:ext cx="3688200" cy="3078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2000">
                <a:solidFill>
                  <a:schemeClr val="dk2"/>
                </a:solidFill>
                <a:latin typeface="Calibri"/>
                <a:ea typeface="Calibri"/>
                <a:cs typeface="Calibri"/>
                <a:sym typeface="Calibri"/>
              </a:rPr>
              <a:t>TOPIC</a:t>
            </a:r>
            <a:r>
              <a:rPr b="1" lang="en" sz="2000">
                <a:solidFill>
                  <a:schemeClr val="dk2"/>
                </a:solidFill>
                <a:latin typeface="Calibri"/>
                <a:ea typeface="Calibri"/>
                <a:cs typeface="Calibri"/>
                <a:sym typeface="Calibri"/>
              </a:rPr>
              <a:t> 4</a:t>
            </a:r>
            <a:endParaRPr sz="20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76075" y="1371600"/>
            <a:ext cx="6629400" cy="870000"/>
          </a:xfrm>
          <a:prstGeom prst="rect">
            <a:avLst/>
          </a:prstGeom>
          <a:noFill/>
          <a:ln>
            <a:noFill/>
          </a:ln>
        </p:spPr>
        <p:txBody>
          <a:bodyPr anchorCtr="0" anchor="t" bIns="91425" lIns="0" spcFirstLastPara="1" rIns="91425" wrap="square" tIns="91425">
            <a:normAutofit/>
          </a:bodyPr>
          <a:lstStyle>
            <a:lvl1pPr lvl="0">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b="1" sz="2800">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576075" y="2253725"/>
            <a:ext cx="6629400" cy="6681000"/>
          </a:xfrm>
          <a:prstGeom prst="rect">
            <a:avLst/>
          </a:prstGeom>
          <a:noFill/>
          <a:ln>
            <a:noFill/>
          </a:ln>
        </p:spPr>
        <p:txBody>
          <a:bodyPr anchorCtr="0" anchor="t" bIns="91425" lIns="0" spcFirstLastPara="1" rIns="91425" wrap="square" tIns="91425">
            <a:normAutofit/>
          </a:bodyPr>
          <a:lstStyle>
            <a:lvl1pPr indent="-342900" lvl="0" marL="4572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p:txBody>
      </p:sp>
      <p:pic>
        <p:nvPicPr>
          <p:cNvPr id="8" name="Google Shape;8;p1"/>
          <p:cNvPicPr preferRelativeResize="0"/>
          <p:nvPr/>
        </p:nvPicPr>
        <p:blipFill>
          <a:blip r:embed="rId1">
            <a:alphaModFix/>
          </a:blip>
          <a:stretch>
            <a:fillRect/>
          </a:stretch>
        </p:blipFill>
        <p:spPr>
          <a:xfrm>
            <a:off x="548640" y="548640"/>
            <a:ext cx="2549654" cy="320040"/>
          </a:xfrm>
          <a:prstGeom prst="rect">
            <a:avLst/>
          </a:prstGeom>
          <a:noFill/>
          <a:ln>
            <a:noFill/>
          </a:ln>
        </p:spPr>
      </p:pic>
      <p:sp>
        <p:nvSpPr>
          <p:cNvPr id="9" name="Google Shape;9;p1"/>
          <p:cNvSpPr txBox="1"/>
          <p:nvPr/>
        </p:nvSpPr>
        <p:spPr>
          <a:xfrm>
            <a:off x="3593475" y="502920"/>
            <a:ext cx="3688200" cy="384900"/>
          </a:xfrm>
          <a:prstGeom prst="rect">
            <a:avLst/>
          </a:prstGeom>
          <a:noFill/>
          <a:ln>
            <a:noFill/>
          </a:ln>
        </p:spPr>
        <p:txBody>
          <a:bodyPr anchorCtr="0" anchor="ctr" bIns="0" lIns="0" spcFirstLastPara="1" rIns="0" wrap="square" tIns="0">
            <a:spAutoFit/>
          </a:bodyPr>
          <a:lstStyle/>
          <a:p>
            <a:pPr indent="0" lvl="0" marL="0" rtl="0" algn="r">
              <a:spcBef>
                <a:spcPts val="0"/>
              </a:spcBef>
              <a:spcAft>
                <a:spcPts val="0"/>
              </a:spcAft>
              <a:buNone/>
            </a:pPr>
            <a:r>
              <a:rPr b="1" lang="en">
                <a:solidFill>
                  <a:schemeClr val="dk2"/>
                </a:solidFill>
                <a:latin typeface="Calibri"/>
                <a:ea typeface="Calibri"/>
                <a:cs typeface="Calibri"/>
                <a:sym typeface="Calibri"/>
              </a:rPr>
              <a:t>Unit 7 |</a:t>
            </a:r>
            <a:r>
              <a:rPr lang="en">
                <a:solidFill>
                  <a:schemeClr val="dk2"/>
                </a:solidFill>
                <a:latin typeface="Calibri"/>
                <a:ea typeface="Calibri"/>
                <a:cs typeface="Calibri"/>
                <a:sym typeface="Calibri"/>
              </a:rPr>
              <a:t> </a:t>
            </a:r>
            <a:r>
              <a:rPr lang="en">
                <a:solidFill>
                  <a:schemeClr val="lt1"/>
                </a:solidFill>
                <a:latin typeface="Calibri"/>
                <a:ea typeface="Calibri"/>
                <a:cs typeface="Calibri"/>
                <a:sym typeface="Calibri"/>
              </a:rPr>
              <a:t>Topic 1</a:t>
            </a:r>
            <a:endParaRPr b="1">
              <a:solidFill>
                <a:schemeClr val="lt1"/>
              </a:solidFill>
              <a:latin typeface="Calibri"/>
              <a:ea typeface="Calibri"/>
              <a:cs typeface="Calibri"/>
              <a:sym typeface="Calibri"/>
            </a:endParaRPr>
          </a:p>
          <a:p>
            <a:pPr indent="0" lvl="0" marL="0" rtl="0" algn="r">
              <a:spcBef>
                <a:spcPts val="0"/>
              </a:spcBef>
              <a:spcAft>
                <a:spcPts val="0"/>
              </a:spcAft>
              <a:buNone/>
            </a:pPr>
            <a:r>
              <a:rPr lang="en" sz="1100">
                <a:solidFill>
                  <a:schemeClr val="lt1"/>
                </a:solidFill>
                <a:latin typeface="Calibri"/>
                <a:ea typeface="Calibri"/>
                <a:cs typeface="Calibri"/>
                <a:sym typeface="Calibri"/>
              </a:rPr>
              <a:t>Imagining Your Financial Future</a:t>
            </a:r>
            <a:endParaRPr sz="1100">
              <a:solidFill>
                <a:schemeClr val="lt1"/>
              </a:solidFill>
              <a:latin typeface="Calibri"/>
              <a:ea typeface="Calibri"/>
              <a:cs typeface="Calibri"/>
              <a:sym typeface="Calibri"/>
            </a:endParaRPr>
          </a:p>
        </p:txBody>
      </p:sp>
      <p:sp>
        <p:nvSpPr>
          <p:cNvPr id="10" name="Google Shape;10;p1"/>
          <p:cNvSpPr txBox="1"/>
          <p:nvPr/>
        </p:nvSpPr>
        <p:spPr>
          <a:xfrm>
            <a:off x="576075" y="9695000"/>
            <a:ext cx="3109200" cy="92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en" sz="600">
                <a:solidFill>
                  <a:schemeClr val="dk1"/>
                </a:solidFill>
                <a:latin typeface="Calibri"/>
                <a:ea typeface="Calibri"/>
                <a:cs typeface="Calibri"/>
                <a:sym typeface="Calibri"/>
              </a:rPr>
              <a:t>© 2023 Discovery Education, Inc. All rights </a:t>
            </a:r>
            <a:r>
              <a:rPr lang="en" sz="600">
                <a:solidFill>
                  <a:schemeClr val="dk1"/>
                </a:solidFill>
                <a:latin typeface="Calibri"/>
                <a:ea typeface="Calibri"/>
                <a:cs typeface="Calibri"/>
                <a:sym typeface="Calibri"/>
              </a:rPr>
              <a:t>reserved</a:t>
            </a:r>
            <a:r>
              <a:rPr lang="en" sz="600">
                <a:solidFill>
                  <a:schemeClr val="dk1"/>
                </a:solidFill>
                <a:latin typeface="Calibri"/>
                <a:ea typeface="Calibri"/>
                <a:cs typeface="Calibri"/>
                <a:sym typeface="Calibri"/>
              </a:rPr>
              <a:t>.</a:t>
            </a:r>
            <a:endParaRPr sz="6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41.xml"/><Relationship Id="rId10" Type="http://schemas.openxmlformats.org/officeDocument/2006/relationships/slide" Target="/ppt/slides/slide36.xml"/><Relationship Id="rId13" Type="http://schemas.openxmlformats.org/officeDocument/2006/relationships/slide" Target="/ppt/slides/slide43.xml"/><Relationship Id="rId12" Type="http://schemas.openxmlformats.org/officeDocument/2006/relationships/slide" Target="/ppt/slides/slide42.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2.xml"/><Relationship Id="rId9" Type="http://schemas.openxmlformats.org/officeDocument/2006/relationships/slide" Target="/ppt/slides/slide28.xml"/><Relationship Id="rId5" Type="http://schemas.openxmlformats.org/officeDocument/2006/relationships/slide" Target="/ppt/slides/slide3.xml"/><Relationship Id="rId6" Type="http://schemas.openxmlformats.org/officeDocument/2006/relationships/slide" Target="/ppt/slides/slide10.xml"/><Relationship Id="rId7" Type="http://schemas.openxmlformats.org/officeDocument/2006/relationships/slide" Target="/ppt/slides/slide16.xml"/><Relationship Id="rId8" Type="http://schemas.openxmlformats.org/officeDocument/2006/relationships/slide" Target="/ppt/slides/slide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hyperlink" Target="https://www.pathwayinschools.com/sites/default/files/discover-7-2/" TargetMode="External"/><Relationship Id="rId5" Type="http://schemas.openxmlformats.org/officeDocument/2006/relationships/image" Target="../media/image20.png"/><Relationship Id="rId6" Type="http://schemas.openxmlformats.org/officeDocument/2006/relationships/image" Target="../media/image18.png"/><Relationship Id="rId7" Type="http://schemas.openxmlformats.org/officeDocument/2006/relationships/image" Target="../media/image11.png"/><Relationship Id="rId8"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pathwayinschools.com/sites/default/files/discover-7-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www.pathwayinschools.com/sites/default/files/discover-7-2/" TargetMode="External"/><Relationship Id="rId4" Type="http://schemas.openxmlformats.org/officeDocument/2006/relationships/hyperlink" Target="http://www.dlc.com/PFS-HS7-2-RTU" TargetMode="External"/><Relationship Id="rId9" Type="http://schemas.openxmlformats.org/officeDocument/2006/relationships/image" Target="../media/image35.png"/><Relationship Id="rId5" Type="http://schemas.openxmlformats.org/officeDocument/2006/relationships/image" Target="../media/image3.png"/><Relationship Id="rId6" Type="http://schemas.openxmlformats.org/officeDocument/2006/relationships/hyperlink" Target="https://app.discoveryeducation.com/learn/player/fd80a0a1-b570-4111-a6c7-db752b506dad" TargetMode="External"/><Relationship Id="rId7" Type="http://schemas.openxmlformats.org/officeDocument/2006/relationships/hyperlink" Target="https://app.discoveryeducation.com/learn/player/fd80a0a1-b570-4111-a6c7-db752b506dad" TargetMode="External"/><Relationship Id="rId8"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www.pathwayinschools.com/sites/default/files/discover-7-2/"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hyperlink" Target="https://www.pathwayinschools.com/sites/default/files/discover-7-3/" TargetMode="External"/><Relationship Id="rId4" Type="http://schemas.openxmlformats.org/officeDocument/2006/relationships/hyperlink" Target="http://www.dlc.com/PFS-HS7-3-RTU" TargetMode="External"/><Relationship Id="rId9" Type="http://schemas.openxmlformats.org/officeDocument/2006/relationships/hyperlink" Target="https://app.discoveryeducation.com/learn/player/d1ee173e-dcdc-4c2f-8f06-520c2b8695ba" TargetMode="External"/><Relationship Id="rId5" Type="http://schemas.openxmlformats.org/officeDocument/2006/relationships/image" Target="../media/image3.png"/><Relationship Id="rId6" Type="http://schemas.openxmlformats.org/officeDocument/2006/relationships/hyperlink" Target="https://app.discoveryeducation.com/learn/player/d1ee173e-dcdc-4c2f-8f06-520c2b8695ba" TargetMode="External"/><Relationship Id="rId7" Type="http://schemas.openxmlformats.org/officeDocument/2006/relationships/image" Target="../media/image19.png"/><Relationship Id="rId8"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www.pathwayinschools.com/sites/default/files/discover-7-3/" TargetMode="External"/><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www.pathwayinschools.com/sites/default/files/discover-7-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hyperlink" Target="https://www.pathwayinschools.com/sites/default/files/discover-7-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hyperlink" Target="https://www.pathwayinschools.com/sites/default/files/discover-7-4/over-1-4/" TargetMode="External"/><Relationship Id="rId4" Type="http://schemas.openxmlformats.org/officeDocument/2006/relationships/hyperlink" Target="http://www.dlc.com/PFS-HS7-4-RTU" TargetMode="External"/><Relationship Id="rId9" Type="http://schemas.openxmlformats.org/officeDocument/2006/relationships/image" Target="../media/image30.png"/><Relationship Id="rId5" Type="http://schemas.openxmlformats.org/officeDocument/2006/relationships/image" Target="../media/image3.png"/><Relationship Id="rId6" Type="http://schemas.openxmlformats.org/officeDocument/2006/relationships/hyperlink" Target="https://app.discoveryeducation.com/learn/player/96aaa583-deb2-4f83-935e-8ae50576da0f" TargetMode="External"/><Relationship Id="rId7" Type="http://schemas.openxmlformats.org/officeDocument/2006/relationships/hyperlink" Target="https://app.discoveryeducation.com/learn/player/96aaa583-deb2-4f83-935e-8ae50576da0f" TargetMode="External"/><Relationship Id="rId8"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hyperlink" Target="https://www.pathwayinschools.com/sites/default/files/discover-7-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hyperlink" Target="https://www.pathwayinschools.com/sites/default/files/discover-7-4/" TargetMode="Externa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hyperlink" Target="https://www.pathwayinschools.com/sites/default/files/discover-7-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hyperlink" Target="https://www.pathwayinschools.com/sites/default/files/discover-7-5/"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hyperlink" Target="https://www.pathwayinschools.com/sites/default/files/discover-7-5/" TargetMode="External"/><Relationship Id="rId4" Type="http://schemas.openxmlformats.org/officeDocument/2006/relationships/hyperlink" Target="https://app.discoveryeducation.com/learn/player/24f12898-4bfe-41b4-aa96-24426b564d74" TargetMode="External"/><Relationship Id="rId9" Type="http://schemas.openxmlformats.org/officeDocument/2006/relationships/image" Target="../media/image3.png"/><Relationship Id="rId5" Type="http://schemas.openxmlformats.org/officeDocument/2006/relationships/hyperlink" Target="https://app.discoveryeducation.com/learn/player/24f12898-4bfe-41b4-aa96-24426b564d74" TargetMode="External"/><Relationship Id="rId6" Type="http://schemas.openxmlformats.org/officeDocument/2006/relationships/image" Target="../media/image25.png"/><Relationship Id="rId7" Type="http://schemas.openxmlformats.org/officeDocument/2006/relationships/image" Target="../media/image34.png"/><Relationship Id="rId8" Type="http://schemas.openxmlformats.org/officeDocument/2006/relationships/hyperlink" Target="http://www.dlc.com/PFS-HS7-5-RT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hyperlink" Target="https://www.pathwayinschools.com/sites/default/files/discover-7-5/" TargetMode="Externa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hyperlink" Target="https://www.pathwayinschools.com/sites/default/files/discover-7-5/" TargetMode="External"/><Relationship Id="rId4" Type="http://schemas.openxmlformats.org/officeDocument/2006/relationships/hyperlink" Target="http://www.dlc.com/PFS-DoNotCall" TargetMode="External"/><Relationship Id="rId5" Type="http://schemas.openxmlformats.org/officeDocument/2006/relationships/hyperlink" Target="http://www.dlc.com/PFS-OptOu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s://www.pathwayinschools.com/sites/default/files/discover-7-5/" TargetMode="External"/><Relationship Id="rId4" Type="http://schemas.openxmlformats.org/officeDocument/2006/relationships/hyperlink" Target="http://www.dlc.com/PFS-NAAG1" TargetMode="External"/><Relationship Id="rId5" Type="http://schemas.openxmlformats.org/officeDocument/2006/relationships/hyperlink" Target="http://www.dlc.com/PFS-CSBSDirectory" TargetMode="External"/><Relationship Id="rId6" Type="http://schemas.openxmlformats.org/officeDocument/2006/relationships/hyperlink" Target="http://www.dlc.com/PFS-NAIC" TargetMode="External"/><Relationship Id="rId7"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pathwayinschools.com/sites/default/files/discover-7-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pathwayinschools.com/sites/default/files/discover-7-1/" TargetMode="External"/><Relationship Id="rId4" Type="http://schemas.openxmlformats.org/officeDocument/2006/relationships/hyperlink" Target="http://www.dlc.com/PFS-HS7-1-RTU" TargetMode="External"/><Relationship Id="rId9"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hyperlink" Target="https://app.discoveryeducation.com/learn/player/3f90874e-59b0-4f62-8a6c-e1eccdcfa57f" TargetMode="External"/><Relationship Id="rId7" Type="http://schemas.openxmlformats.org/officeDocument/2006/relationships/hyperlink" Target="https://app.discoveryeducation.com/learn/player/3f90874e-59b0-4f62-8a6c-e1eccdcfa57f" TargetMode="External"/><Relationship Id="rId8"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pathwayinschools.com/sites/default/files/discover-7-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pathwayinschools.com/sites/default/files/discover-7-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pathwayinschools.com/sites/default/files/discover-7-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ctrTitle"/>
          </p:nvPr>
        </p:nvSpPr>
        <p:spPr>
          <a:xfrm>
            <a:off x="576075" y="202359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Making Major Financial Decisions</a:t>
            </a:r>
            <a:endParaRPr/>
          </a:p>
        </p:txBody>
      </p:sp>
      <p:sp>
        <p:nvSpPr>
          <p:cNvPr id="91" name="Google Shape;91;p16"/>
          <p:cNvSpPr txBox="1"/>
          <p:nvPr>
            <p:ph idx="1" type="subTitle"/>
          </p:nvPr>
        </p:nvSpPr>
        <p:spPr>
          <a:xfrm>
            <a:off x="576075" y="1539240"/>
            <a:ext cx="6629400" cy="50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Unit 7</a:t>
            </a:r>
            <a:endParaRPr/>
          </a:p>
        </p:txBody>
      </p:sp>
      <p:graphicFrame>
        <p:nvGraphicFramePr>
          <p:cNvPr id="92" name="Google Shape;92;p16"/>
          <p:cNvGraphicFramePr/>
          <p:nvPr/>
        </p:nvGraphicFramePr>
        <p:xfrm>
          <a:off x="576072" y="3733862"/>
          <a:ext cx="3000000" cy="3000000"/>
        </p:xfrm>
        <a:graphic>
          <a:graphicData uri="http://schemas.openxmlformats.org/drawingml/2006/table">
            <a:tbl>
              <a:tblPr>
                <a:noFill/>
                <a:tableStyleId>{A8ABF1BF-8C0D-4A6F-A97C-3408BC57549E}</a:tableStyleId>
              </a:tblPr>
              <a:tblGrid>
                <a:gridCol w="6629400"/>
              </a:tblGrid>
              <a:tr h="478325">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3"/>
                        </a:rPr>
                        <a:t>Unit 7</a:t>
                      </a:r>
                      <a:r>
                        <a:rPr b="1" lang="en" u="sng">
                          <a:solidFill>
                            <a:schemeClr val="hlink"/>
                          </a:solidFill>
                          <a:latin typeface="Calibri"/>
                          <a:ea typeface="Calibri"/>
                          <a:cs typeface="Calibri"/>
                          <a:sym typeface="Calibri"/>
                          <a:hlinkClick action="ppaction://hlinksldjump" r:id="rId4"/>
                        </a:rPr>
                        <a:t>: Getting Started</a:t>
                      </a:r>
                      <a:endParaRPr b="1">
                        <a:solidFill>
                          <a:srgbClr val="FF6000"/>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5"/>
                        </a:rPr>
                        <a:t>Topic 1: Paying for a Vehicle</a:t>
                      </a:r>
                      <a:endParaRPr>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Should you get a used or new vehicle? What’s the difference between leasing and buying a vehicle?</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6"/>
                        </a:rPr>
                        <a:t>Topic 2: Renting or Buying a Home</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When it comes to housing, is it better to rent or buy? What should you know before deciding?</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Clr>
                          <a:srgbClr val="000000"/>
                        </a:buClr>
                        <a:buSzPts val="2200"/>
                        <a:buFont typeface="Arial"/>
                        <a:buNone/>
                      </a:pPr>
                      <a:r>
                        <a:rPr b="1" lang="en" u="sng">
                          <a:solidFill>
                            <a:schemeClr val="hlink"/>
                          </a:solidFill>
                          <a:latin typeface="Calibri"/>
                          <a:ea typeface="Calibri"/>
                          <a:cs typeface="Calibri"/>
                          <a:sym typeface="Calibri"/>
                          <a:hlinkClick action="ppaction://hlinksldjump" r:id="rId7"/>
                        </a:rPr>
                        <a:t>Topic 3: Understanding Insurance</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200"/>
                        <a:buFont typeface="Arial"/>
                        <a:buNone/>
                      </a:pPr>
                      <a:r>
                        <a:rPr i="1" lang="en" sz="1300">
                          <a:solidFill>
                            <a:schemeClr val="dk1"/>
                          </a:solidFill>
                          <a:latin typeface="Calibri"/>
                          <a:ea typeface="Calibri"/>
                          <a:cs typeface="Calibri"/>
                          <a:sym typeface="Calibri"/>
                        </a:rPr>
                        <a:t>Why do people pay for insurance and how does it work?</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8"/>
                        </a:rPr>
                        <a:t>Topic 4: Choosing an Insurance Plan</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How do you select an insurance plan? What can you do to reduce your insurance costs?</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r h="593950">
                <a:tc>
                  <a:txBody>
                    <a:bodyPr/>
                    <a:lstStyle/>
                    <a:p>
                      <a:pPr indent="0" lvl="0" marL="0" rtl="0" algn="l">
                        <a:lnSpc>
                          <a:spcPct val="115000"/>
                        </a:lnSpc>
                        <a:spcBef>
                          <a:spcPts val="0"/>
                        </a:spcBef>
                        <a:spcAft>
                          <a:spcPts val="0"/>
                        </a:spcAft>
                        <a:buNone/>
                      </a:pPr>
                      <a:r>
                        <a:rPr b="1" lang="en" u="sng">
                          <a:solidFill>
                            <a:schemeClr val="hlink"/>
                          </a:solidFill>
                          <a:latin typeface="Calibri"/>
                          <a:ea typeface="Calibri"/>
                          <a:cs typeface="Calibri"/>
                          <a:sym typeface="Calibri"/>
                          <a:hlinkClick action="ppaction://hlinksldjump" r:id="rId9"/>
                        </a:rPr>
                        <a:t>Topic 5: Understanding Your Consumer Rights</a:t>
                      </a:r>
                      <a:endParaRPr b="1">
                        <a:solidFill>
                          <a:srgbClr val="FF6000"/>
                        </a:solidFill>
                        <a:latin typeface="Calibri"/>
                        <a:ea typeface="Calibri"/>
                        <a:cs typeface="Calibri"/>
                        <a:sym typeface="Calibri"/>
                      </a:endParaRPr>
                    </a:p>
                    <a:p>
                      <a:pPr indent="0" lvl="0" marL="0" rtl="0" algn="l">
                        <a:lnSpc>
                          <a:spcPct val="115000"/>
                        </a:lnSpc>
                        <a:spcBef>
                          <a:spcPts val="0"/>
                        </a:spcBef>
                        <a:spcAft>
                          <a:spcPts val="0"/>
                        </a:spcAft>
                        <a:buNone/>
                      </a:pPr>
                      <a:r>
                        <a:rPr i="1" lang="en" sz="1300">
                          <a:solidFill>
                            <a:schemeClr val="dk1"/>
                          </a:solidFill>
                          <a:latin typeface="Calibri"/>
                          <a:ea typeface="Calibri"/>
                          <a:cs typeface="Calibri"/>
                          <a:sym typeface="Calibri"/>
                        </a:rPr>
                        <a:t>What information do you need to make wise financial decisions?</a:t>
                      </a:r>
                      <a:endParaRPr i="1" sz="13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24125">
                <a:tc>
                  <a:txBody>
                    <a:bodyPr/>
                    <a:lstStyle/>
                    <a:p>
                      <a:pPr indent="0" lvl="0" marL="0" rtl="0" algn="l">
                        <a:lnSpc>
                          <a:spcPct val="115000"/>
                        </a:lnSpc>
                        <a:spcBef>
                          <a:spcPts val="0"/>
                        </a:spcBef>
                        <a:spcAft>
                          <a:spcPts val="0"/>
                        </a:spcAft>
                        <a:buNone/>
                      </a:pPr>
                      <a:r>
                        <a:rPr b="1" lang="en">
                          <a:solidFill>
                            <a:srgbClr val="FF6000"/>
                          </a:solidFill>
                          <a:latin typeface="Calibri"/>
                          <a:ea typeface="Calibri"/>
                          <a:cs typeface="Calibri"/>
                          <a:sym typeface="Calibri"/>
                        </a:rPr>
                        <a:t>Wrap Up</a:t>
                      </a:r>
                      <a:endParaRPr b="1">
                        <a:solidFill>
                          <a:srgbClr val="FF6000"/>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0"/>
                        </a:rPr>
                        <a:t>Glossary of Key Terms</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1"/>
                        </a:rPr>
                        <a:t>Personal Action Plan</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2"/>
                        </a:rPr>
                        <a:t>Continuing the Conversation at Home</a:t>
                      </a:r>
                      <a:endParaRPr>
                        <a:solidFill>
                          <a:srgbClr val="595959"/>
                        </a:solidFill>
                        <a:latin typeface="Calibri"/>
                        <a:ea typeface="Calibri"/>
                        <a:cs typeface="Calibri"/>
                        <a:sym typeface="Calibri"/>
                      </a:endParaRPr>
                    </a:p>
                    <a:p>
                      <a:pPr indent="-317500" lvl="0" marL="457200" rtl="0" algn="l">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action="ppaction://hlinksldjump" r:id="rId13"/>
                        </a:rPr>
                        <a:t>Dig Deeper</a:t>
                      </a:r>
                      <a:endParaRPr>
                        <a:solidFill>
                          <a:srgbClr val="595959"/>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6000">
                        <a:alpha val="10000"/>
                      </a:srgbClr>
                    </a:solid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ctrTitle"/>
          </p:nvPr>
        </p:nvSpPr>
        <p:spPr>
          <a:xfrm>
            <a:off x="530351" y="1691650"/>
            <a:ext cx="48252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Renting or Buying a Home</a:t>
            </a:r>
            <a:endParaRPr/>
          </a:p>
        </p:txBody>
      </p:sp>
      <p:sp>
        <p:nvSpPr>
          <p:cNvPr id="164" name="Google Shape;164;p25"/>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Discuss differences between renting and buying a home.</a:t>
            </a:r>
            <a:endParaRPr/>
          </a:p>
          <a:p>
            <a:pPr indent="-330200" lvl="0" marL="457200" rtl="0" algn="l">
              <a:spcBef>
                <a:spcPts val="0"/>
              </a:spcBef>
              <a:spcAft>
                <a:spcPts val="0"/>
              </a:spcAft>
              <a:buSzPts val="1600"/>
              <a:buChar char="●"/>
            </a:pPr>
            <a:r>
              <a:rPr lang="en"/>
              <a:t>Explain the benefits and tradeoffs of buying versus renting a home.</a:t>
            </a:r>
            <a:endParaRPr/>
          </a:p>
          <a:p>
            <a:pPr indent="-330200" lvl="0" marL="457200" rtl="0" algn="l">
              <a:spcBef>
                <a:spcPts val="0"/>
              </a:spcBef>
              <a:spcAft>
                <a:spcPts val="0"/>
              </a:spcAft>
              <a:buSzPts val="1600"/>
              <a:buChar char="●"/>
            </a:pPr>
            <a:r>
              <a:rPr lang="en"/>
              <a:t>Describe how changes in the housing market can impact home equity.</a:t>
            </a:r>
            <a:endParaRPr/>
          </a:p>
          <a:p>
            <a:pPr indent="-330200" lvl="0" marL="457200" rtl="0" algn="l">
              <a:spcBef>
                <a:spcPts val="0"/>
              </a:spcBef>
              <a:spcAft>
                <a:spcPts val="0"/>
              </a:spcAft>
              <a:buSzPts val="1600"/>
              <a:buChar char="●"/>
            </a:pPr>
            <a:r>
              <a:rPr lang="en"/>
              <a:t>Share how credit can impact both renters and home buyers.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6"/>
          <p:cNvPicPr preferRelativeResize="0"/>
          <p:nvPr/>
        </p:nvPicPr>
        <p:blipFill>
          <a:blip r:embed="rId3">
            <a:alphaModFix/>
          </a:blip>
          <a:stretch>
            <a:fillRect/>
          </a:stretch>
        </p:blipFill>
        <p:spPr>
          <a:xfrm>
            <a:off x="2028441" y="5906841"/>
            <a:ext cx="786225" cy="425575"/>
          </a:xfrm>
          <a:prstGeom prst="rect">
            <a:avLst/>
          </a:prstGeom>
          <a:noFill/>
          <a:ln>
            <a:noFill/>
          </a:ln>
        </p:spPr>
      </p:pic>
      <p:pic>
        <p:nvPicPr>
          <p:cNvPr id="170" name="Google Shape;170;p26"/>
          <p:cNvPicPr preferRelativeResize="0"/>
          <p:nvPr/>
        </p:nvPicPr>
        <p:blipFill>
          <a:blip r:embed="rId4">
            <a:alphaModFix/>
          </a:blip>
          <a:stretch>
            <a:fillRect/>
          </a:stretch>
        </p:blipFill>
        <p:spPr>
          <a:xfrm>
            <a:off x="2028440" y="6560737"/>
            <a:ext cx="786225" cy="420954"/>
          </a:xfrm>
          <a:prstGeom prst="rect">
            <a:avLst/>
          </a:prstGeom>
          <a:noFill/>
          <a:ln>
            <a:noFill/>
          </a:ln>
        </p:spPr>
      </p:pic>
      <p:pic>
        <p:nvPicPr>
          <p:cNvPr id="171" name="Google Shape;171;p26"/>
          <p:cNvPicPr preferRelativeResize="0"/>
          <p:nvPr/>
        </p:nvPicPr>
        <p:blipFill>
          <a:blip r:embed="rId5">
            <a:alphaModFix/>
          </a:blip>
          <a:stretch>
            <a:fillRect/>
          </a:stretch>
        </p:blipFill>
        <p:spPr>
          <a:xfrm>
            <a:off x="1835281" y="7296476"/>
            <a:ext cx="979394" cy="228600"/>
          </a:xfrm>
          <a:prstGeom prst="rect">
            <a:avLst/>
          </a:prstGeom>
          <a:noFill/>
          <a:ln>
            <a:noFill/>
          </a:ln>
        </p:spPr>
      </p:pic>
      <p:pic>
        <p:nvPicPr>
          <p:cNvPr id="172" name="Google Shape;172;p26"/>
          <p:cNvPicPr preferRelativeResize="0"/>
          <p:nvPr/>
        </p:nvPicPr>
        <p:blipFill>
          <a:blip r:embed="rId6">
            <a:alphaModFix/>
          </a:blip>
          <a:stretch>
            <a:fillRect/>
          </a:stretch>
        </p:blipFill>
        <p:spPr>
          <a:xfrm>
            <a:off x="1835275" y="7939569"/>
            <a:ext cx="979399" cy="255038"/>
          </a:xfrm>
          <a:prstGeom prst="rect">
            <a:avLst/>
          </a:prstGeom>
          <a:noFill/>
          <a:ln>
            <a:noFill/>
          </a:ln>
        </p:spPr>
      </p:pic>
      <p:pic>
        <p:nvPicPr>
          <p:cNvPr id="173" name="Google Shape;173;p26"/>
          <p:cNvPicPr preferRelativeResize="0"/>
          <p:nvPr/>
        </p:nvPicPr>
        <p:blipFill>
          <a:blip r:embed="rId7">
            <a:alphaModFix/>
          </a:blip>
          <a:stretch>
            <a:fillRect/>
          </a:stretch>
        </p:blipFill>
        <p:spPr>
          <a:xfrm>
            <a:off x="2028448" y="9117425"/>
            <a:ext cx="786225" cy="293169"/>
          </a:xfrm>
          <a:prstGeom prst="rect">
            <a:avLst/>
          </a:prstGeom>
          <a:noFill/>
          <a:ln>
            <a:noFill/>
          </a:ln>
        </p:spPr>
      </p:pic>
      <p:pic>
        <p:nvPicPr>
          <p:cNvPr id="174" name="Google Shape;174;p26"/>
          <p:cNvPicPr preferRelativeResize="0"/>
          <p:nvPr/>
        </p:nvPicPr>
        <p:blipFill>
          <a:blip r:embed="rId8">
            <a:alphaModFix/>
          </a:blip>
          <a:stretch>
            <a:fillRect/>
          </a:stretch>
        </p:blipFill>
        <p:spPr>
          <a:xfrm>
            <a:off x="2028450" y="8436148"/>
            <a:ext cx="786225" cy="357550"/>
          </a:xfrm>
          <a:prstGeom prst="rect">
            <a:avLst/>
          </a:prstGeom>
          <a:noFill/>
          <a:ln>
            <a:noFill/>
          </a:ln>
        </p:spPr>
      </p:pic>
      <p:sp>
        <p:nvSpPr>
          <p:cNvPr id="175" name="Google Shape;175;p2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9"/>
              </a:rPr>
              <a:t>Renting or Buying a Home</a:t>
            </a:r>
            <a:r>
              <a:rPr lang="en"/>
              <a:t> self-paced module.</a:t>
            </a:r>
            <a:endParaRPr/>
          </a:p>
        </p:txBody>
      </p:sp>
      <p:graphicFrame>
        <p:nvGraphicFramePr>
          <p:cNvPr id="176" name="Google Shape;176;p26"/>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3601175"/>
                <a:gridCol w="1009400"/>
                <a:gridCol w="1009400"/>
                <a:gridCol w="1009400"/>
              </a:tblGrid>
              <a:tr h="609575">
                <a:tc gridSpan="4">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Consider each of the following events. How far into the future do you expect each to take place, if ever?</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r>
              <a:tr h="2910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Future Event</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0 to 5</a:t>
                      </a:r>
                      <a:endParaRPr b="1">
                        <a:solidFill>
                          <a:schemeClr val="dk1"/>
                        </a:solidFill>
                        <a:latin typeface="Calibri"/>
                        <a:ea typeface="Calibri"/>
                        <a:cs typeface="Calibri"/>
                        <a:sym typeface="Calibri"/>
                      </a:endParaRPr>
                    </a:p>
                    <a:p>
                      <a:pPr indent="0" lvl="0" marL="0" rtl="0" algn="ctr">
                        <a:spcBef>
                          <a:spcPts val="0"/>
                        </a:spcBef>
                        <a:spcAft>
                          <a:spcPts val="0"/>
                        </a:spcAft>
                        <a:buNone/>
                      </a:pPr>
                      <a:r>
                        <a:rPr b="1" lang="en">
                          <a:solidFill>
                            <a:schemeClr val="dk1"/>
                          </a:solidFill>
                          <a:latin typeface="Calibri"/>
                          <a:ea typeface="Calibri"/>
                          <a:cs typeface="Calibri"/>
                          <a:sym typeface="Calibri"/>
                        </a:rPr>
                        <a:t>Years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6 to 10</a:t>
                      </a:r>
                      <a:endParaRPr b="1">
                        <a:solidFill>
                          <a:schemeClr val="dk1"/>
                        </a:solidFill>
                        <a:latin typeface="Calibri"/>
                        <a:ea typeface="Calibri"/>
                        <a:cs typeface="Calibri"/>
                        <a:sym typeface="Calibri"/>
                      </a:endParaRPr>
                    </a:p>
                    <a:p>
                      <a:pPr indent="0" lvl="0" marL="0" rtl="0" algn="ctr">
                        <a:spcBef>
                          <a:spcPts val="0"/>
                        </a:spcBef>
                        <a:spcAft>
                          <a:spcPts val="0"/>
                        </a:spcAft>
                        <a:buNone/>
                      </a:pPr>
                      <a:r>
                        <a:rPr b="1" lang="en">
                          <a:solidFill>
                            <a:schemeClr val="dk1"/>
                          </a:solidFill>
                          <a:latin typeface="Calibri"/>
                          <a:ea typeface="Calibri"/>
                          <a:cs typeface="Calibri"/>
                          <a:sym typeface="Calibri"/>
                        </a:rPr>
                        <a:t>Years</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Longer or Never</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Live on my own or without family (can still be with a roommate)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Take full responsibility for my own housing costs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Sign a lease on my own for an apartment or home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Buy a home of my own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graphicFrame>
        <p:nvGraphicFramePr>
          <p:cNvPr id="177" name="Google Shape;177;p26"/>
          <p:cNvGraphicFramePr/>
          <p:nvPr/>
        </p:nvGraphicFramePr>
        <p:xfrm>
          <a:off x="576075" y="5181473"/>
          <a:ext cx="3000000" cy="3000000"/>
        </p:xfrm>
        <a:graphic>
          <a:graphicData uri="http://schemas.openxmlformats.org/drawingml/2006/table">
            <a:tbl>
              <a:tblPr>
                <a:noFill/>
                <a:tableStyleId>{A8ABF1BF-8C0D-4A6F-A97C-3408BC57549E}</a:tableStyleId>
              </a:tblPr>
              <a:tblGrid>
                <a:gridCol w="2307175"/>
                <a:gridCol w="4322225"/>
              </a:tblGrid>
              <a:tr h="568400">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Take notes on each of the following key terms. Include a definition and/or example of each.</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6190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Tenants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190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Landlord</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190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Lease</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190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Security Deposit</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190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Rent Payment</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1907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Utilities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Renting or Buying a Home</a:t>
            </a:r>
            <a:r>
              <a:rPr lang="en"/>
              <a:t> self-paced module.</a:t>
            </a:r>
            <a:endParaRPr/>
          </a:p>
        </p:txBody>
      </p:sp>
      <p:graphicFrame>
        <p:nvGraphicFramePr>
          <p:cNvPr id="183" name="Google Shape;183;p27"/>
          <p:cNvGraphicFramePr/>
          <p:nvPr/>
        </p:nvGraphicFramePr>
        <p:xfrm>
          <a:off x="576072" y="4742330"/>
          <a:ext cx="3000000" cy="3000000"/>
        </p:xfrm>
        <a:graphic>
          <a:graphicData uri="http://schemas.openxmlformats.org/drawingml/2006/table">
            <a:tbl>
              <a:tblPr>
                <a:noFill/>
                <a:tableStyleId>{A8ABF1BF-8C0D-4A6F-A97C-3408BC57549E}</a:tableStyleId>
              </a:tblPr>
              <a:tblGrid>
                <a:gridCol w="3310125"/>
                <a:gridCol w="3319275"/>
              </a:tblGrid>
              <a:tr h="4128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Purchase Price</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lnSpc>
                          <a:spcPct val="115000"/>
                        </a:lnSpc>
                        <a:spcBef>
                          <a:spcPts val="0"/>
                        </a:spcBef>
                        <a:spcAft>
                          <a:spcPts val="0"/>
                        </a:spcAft>
                        <a:buNone/>
                      </a:pPr>
                      <a:r>
                        <a:rPr b="1" lang="en">
                          <a:solidFill>
                            <a:schemeClr val="dk1"/>
                          </a:solidFill>
                          <a:latin typeface="Calibri"/>
                          <a:ea typeface="Calibri"/>
                          <a:cs typeface="Calibri"/>
                          <a:sym typeface="Calibri"/>
                        </a:rPr>
                        <a:t>Mortgage</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9047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19047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41280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Down Payment</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Collateral</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bl>
          </a:graphicData>
        </a:graphic>
      </p:graphicFrame>
      <p:sp>
        <p:nvSpPr>
          <p:cNvPr id="184" name="Google Shape;184;p27"/>
          <p:cNvSpPr txBox="1"/>
          <p:nvPr/>
        </p:nvSpPr>
        <p:spPr>
          <a:xfrm>
            <a:off x="576075" y="4107175"/>
            <a:ext cx="6629400" cy="516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200"/>
              </a:spcAft>
              <a:buClr>
                <a:schemeClr val="dk1"/>
              </a:buClr>
              <a:buSzPts val="1100"/>
              <a:buFont typeface="Arial"/>
              <a:buNone/>
            </a:pPr>
            <a:r>
              <a:rPr b="1" lang="en">
                <a:solidFill>
                  <a:schemeClr val="dk2"/>
                </a:solidFill>
                <a:latin typeface="Calibri"/>
                <a:ea typeface="Calibri"/>
                <a:cs typeface="Calibri"/>
                <a:sym typeface="Calibri"/>
              </a:rPr>
              <a:t>There are many vocabulary terms involved with buying a home. Fill in the graphic organizer with definitions or examples of each. </a:t>
            </a:r>
            <a:endParaRPr b="1">
              <a:solidFill>
                <a:schemeClr val="dk2"/>
              </a:solidFill>
              <a:latin typeface="Calibri"/>
              <a:ea typeface="Calibri"/>
              <a:cs typeface="Calibri"/>
              <a:sym typeface="Calibri"/>
            </a:endParaRPr>
          </a:p>
        </p:txBody>
      </p:sp>
      <p:sp>
        <p:nvSpPr>
          <p:cNvPr id="185" name="Google Shape;185;p27"/>
          <p:cNvSpPr txBox="1"/>
          <p:nvPr/>
        </p:nvSpPr>
        <p:spPr>
          <a:xfrm>
            <a:off x="2390775" y="6859775"/>
            <a:ext cx="3000000" cy="400200"/>
          </a:xfrm>
          <a:prstGeom prst="rect">
            <a:avLst/>
          </a:prstGeom>
          <a:solidFill>
            <a:srgbClr val="FF6000"/>
          </a:solidFill>
          <a:ln cap="flat" cmpd="sng" w="9525">
            <a:solidFill>
              <a:srgbClr val="454545"/>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a:solidFill>
                  <a:srgbClr val="FFFFFF"/>
                </a:solidFill>
                <a:latin typeface="Calibri"/>
                <a:ea typeface="Calibri"/>
                <a:cs typeface="Calibri"/>
                <a:sym typeface="Calibri"/>
              </a:rPr>
              <a:t>Home Buying Terms</a:t>
            </a:r>
            <a:endParaRPr b="1">
              <a:solidFill>
                <a:srgbClr val="FFFFFF"/>
              </a:solidFill>
              <a:latin typeface="Calibri"/>
              <a:ea typeface="Calibri"/>
              <a:cs typeface="Calibri"/>
              <a:sym typeface="Calibri"/>
            </a:endParaRPr>
          </a:p>
        </p:txBody>
      </p:sp>
      <p:graphicFrame>
        <p:nvGraphicFramePr>
          <p:cNvPr id="186" name="Google Shape;186;p27"/>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3314700"/>
                <a:gridCol w="3314700"/>
              </a:tblGrid>
              <a:tr h="224000">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The decision to rent involves weighing the potential benefits and tradeoffs. List examples of each.</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106650">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Benefits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Tradeoffs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6095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095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
        <p:nvSpPr>
          <p:cNvPr id="187" name="Google Shape;187;p27"/>
          <p:cNvSpPr txBox="1"/>
          <p:nvPr/>
        </p:nvSpPr>
        <p:spPr>
          <a:xfrm>
            <a:off x="7623450" y="5341625"/>
            <a:ext cx="7049700" cy="72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Investing in Home Ownership</a:t>
            </a:r>
            <a:endParaRPr/>
          </a:p>
        </p:txBody>
      </p:sp>
      <p:sp>
        <p:nvSpPr>
          <p:cNvPr id="193" name="Google Shape;193;p2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Renting or Buying a Home</a:t>
            </a:r>
            <a:r>
              <a:rPr lang="en"/>
              <a:t> self-paced module.</a:t>
            </a:r>
            <a:endParaRPr/>
          </a:p>
        </p:txBody>
      </p:sp>
      <p:pic>
        <p:nvPicPr>
          <p:cNvPr id="194" name="Google Shape;194;p28">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graphicFrame>
        <p:nvGraphicFramePr>
          <p:cNvPr id="195" name="Google Shape;195;p28"/>
          <p:cNvGraphicFramePr/>
          <p:nvPr/>
        </p:nvGraphicFramePr>
        <p:xfrm>
          <a:off x="576075" y="3595230"/>
          <a:ext cx="3000000" cy="3000000"/>
        </p:xfrm>
        <a:graphic>
          <a:graphicData uri="http://schemas.openxmlformats.org/drawingml/2006/table">
            <a:tbl>
              <a:tblPr>
                <a:noFill/>
                <a:tableStyleId>{A8ABF1BF-8C0D-4A6F-A97C-3408BC57549E}</a:tableStyleId>
              </a:tblPr>
              <a:tblGrid>
                <a:gridCol w="6629400"/>
              </a:tblGrid>
              <a:tr h="287125">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Think about what you knew about the topic of home ownership and mortgages going into the module and what you learned from the video. Write a paragraph (3–5 sentences) about what you knew and how watching the video expanded on your prior knowledge. </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300372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
        <p:nvSpPr>
          <p:cNvPr id="196" name="Google Shape;196;p28"/>
          <p:cNvSpPr txBox="1"/>
          <p:nvPr/>
        </p:nvSpPr>
        <p:spPr>
          <a:xfrm>
            <a:off x="576075" y="1828800"/>
            <a:ext cx="22821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6"/>
              </a:rPr>
              <a:t>this link </a:t>
            </a:r>
            <a:r>
              <a:rPr lang="en">
                <a:latin typeface="Calibri"/>
                <a:ea typeface="Calibri"/>
                <a:cs typeface="Calibri"/>
                <a:sym typeface="Calibri"/>
              </a:rPr>
              <a:t>or the QR code to the right to replay the video from this module. </a:t>
            </a:r>
            <a:endParaRPr>
              <a:latin typeface="Calibri"/>
              <a:ea typeface="Calibri"/>
              <a:cs typeface="Calibri"/>
              <a:sym typeface="Calibri"/>
            </a:endParaRPr>
          </a:p>
        </p:txBody>
      </p:sp>
      <p:pic>
        <p:nvPicPr>
          <p:cNvPr id="197" name="Google Shape;197;p28">
            <a:hlinkClick r:id="rId7"/>
          </p:cNvPr>
          <p:cNvPicPr preferRelativeResize="0"/>
          <p:nvPr/>
        </p:nvPicPr>
        <p:blipFill rotWithShape="1">
          <a:blip r:embed="rId8">
            <a:alphaModFix/>
          </a:blip>
          <a:srcRect b="1427" l="0" r="0" t="1437"/>
          <a:stretch/>
        </p:blipFill>
        <p:spPr>
          <a:xfrm>
            <a:off x="2983825" y="1828796"/>
            <a:ext cx="2647911" cy="1449730"/>
          </a:xfrm>
          <a:prstGeom prst="rect">
            <a:avLst/>
          </a:prstGeom>
          <a:noFill/>
          <a:ln>
            <a:noFill/>
          </a:ln>
        </p:spPr>
      </p:pic>
      <p:pic>
        <p:nvPicPr>
          <p:cNvPr id="198" name="Google Shape;198;p28"/>
          <p:cNvPicPr preferRelativeResize="0"/>
          <p:nvPr/>
        </p:nvPicPr>
        <p:blipFill rotWithShape="1">
          <a:blip r:embed="rId9">
            <a:alphaModFix/>
          </a:blip>
          <a:srcRect b="0" l="0" r="0" t="0"/>
          <a:stretch/>
        </p:blipFill>
        <p:spPr>
          <a:xfrm>
            <a:off x="5757375" y="1828796"/>
            <a:ext cx="1448101" cy="14481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Renting or Buying a Home</a:t>
            </a:r>
            <a:r>
              <a:rPr lang="en"/>
              <a:t> self-paced module.</a:t>
            </a:r>
            <a:endParaRPr/>
          </a:p>
        </p:txBody>
      </p:sp>
      <p:graphicFrame>
        <p:nvGraphicFramePr>
          <p:cNvPr id="204" name="Google Shape;204;p29"/>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3314700"/>
                <a:gridCol w="3314700"/>
              </a:tblGrid>
              <a:tr h="774175">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Decisions about homeownership are likely many years into the future for you, but it doesn’t hurt to start thinking about which way you might lean. Which aspects of each choice appeal to you? Try and think of at least two for each: buying and renting. </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372750">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Renting</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Buying</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914550">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205" name="Google Shape;205;p29"/>
          <p:cNvGraphicFramePr/>
          <p:nvPr/>
        </p:nvGraphicFramePr>
        <p:xfrm>
          <a:off x="576072" y="4825335"/>
          <a:ext cx="3000000" cy="3000000"/>
        </p:xfrm>
        <a:graphic>
          <a:graphicData uri="http://schemas.openxmlformats.org/drawingml/2006/table">
            <a:tbl>
              <a:tblPr>
                <a:noFill/>
                <a:tableStyleId>{A8ABF1BF-8C0D-4A6F-A97C-3408BC57549E}</a:tableStyleId>
              </a:tblPr>
              <a:tblGrid>
                <a:gridCol w="1638300"/>
                <a:gridCol w="4991100"/>
              </a:tblGrid>
              <a:tr h="556300">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Credit plays a role in both buying and renting. Explain the impact credit can have for each in your own words.</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11660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Renting</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1660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Buying</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206" name="Google Shape;206;p29"/>
          <p:cNvPicPr preferRelativeResize="0"/>
          <p:nvPr/>
        </p:nvPicPr>
        <p:blipFill>
          <a:blip r:embed="rId4">
            <a:alphaModFix/>
          </a:blip>
          <a:stretch>
            <a:fillRect/>
          </a:stretch>
        </p:blipFill>
        <p:spPr>
          <a:xfrm>
            <a:off x="3890775" y="8045235"/>
            <a:ext cx="3314699" cy="13771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2: Renting or Buying a Home.</a:t>
            </a:r>
            <a:endParaRPr/>
          </a:p>
        </p:txBody>
      </p:sp>
      <p:graphicFrame>
        <p:nvGraphicFramePr>
          <p:cNvPr id="212" name="Google Shape;212;p30"/>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6629400"/>
              </a:tblGrid>
              <a:tr h="497600">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The module’s wrap up concludes with, “Both options involve thinking about what you want and need and doing your homework.” Explain this statement in the context of this module.</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4234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13" name="Google Shape;213;p30"/>
          <p:cNvGraphicFramePr/>
          <p:nvPr/>
        </p:nvGraphicFramePr>
        <p:xfrm>
          <a:off x="576072" y="6119918"/>
          <a:ext cx="3000000" cy="3000000"/>
        </p:xfrm>
        <a:graphic>
          <a:graphicData uri="http://schemas.openxmlformats.org/drawingml/2006/table">
            <a:tbl>
              <a:tblPr>
                <a:noFill/>
                <a:tableStyleId>{A8ABF1BF-8C0D-4A6F-A97C-3408BC57549E}</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a:t>
                      </a:r>
                      <a:r>
                        <a:rPr b="1" lang="en" sz="1200">
                          <a:solidFill>
                            <a:schemeClr val="dk1"/>
                          </a:solidFill>
                          <a:latin typeface="Calibri"/>
                          <a:ea typeface="Calibri"/>
                          <a:cs typeface="Calibri"/>
                          <a:sym typeface="Calibri"/>
                        </a:rPr>
                        <a:t>this topic</a:t>
                      </a:r>
                      <a:r>
                        <a:rPr b="1" lang="en" sz="1200">
                          <a:solidFill>
                            <a:schemeClr val="dk1"/>
                          </a:solidFill>
                          <a:latin typeface="Calibri"/>
                          <a:ea typeface="Calibri"/>
                          <a:cs typeface="Calibri"/>
                          <a:sym typeface="Calibri"/>
                        </a:rPr>
                        <a: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discuss differences between renting and buying a home.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explain the benefits and tradeoffs of renting versus buying a home.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describe how changes in the housing market can impact home equity.</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understand how credit can impact both renters and home buyers.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14" name="Google Shape;214;p30"/>
          <p:cNvPicPr preferRelativeResize="0"/>
          <p:nvPr/>
        </p:nvPicPr>
        <p:blipFill>
          <a:blip r:embed="rId3">
            <a:alphaModFix/>
          </a:blip>
          <a:stretch>
            <a:fillRect/>
          </a:stretch>
        </p:blipFill>
        <p:spPr>
          <a:xfrm>
            <a:off x="576075" y="5110025"/>
            <a:ext cx="3486014" cy="896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ph type="ctrTitle"/>
          </p:nvPr>
        </p:nvSpPr>
        <p:spPr>
          <a:xfrm>
            <a:off x="530351" y="1691650"/>
            <a:ext cx="44739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Understanding Insurance</a:t>
            </a:r>
            <a:endParaRPr/>
          </a:p>
        </p:txBody>
      </p:sp>
      <p:sp>
        <p:nvSpPr>
          <p:cNvPr id="220" name="Google Shape;220;p31"/>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compare strategies to handle risk, including avoiding, accepting, reducing, and transferring it.</a:t>
            </a:r>
            <a:endParaRPr/>
          </a:p>
          <a:p>
            <a:pPr indent="-330200" lvl="0" marL="457200" rtl="0" algn="l">
              <a:spcBef>
                <a:spcPts val="0"/>
              </a:spcBef>
              <a:spcAft>
                <a:spcPts val="0"/>
              </a:spcAft>
              <a:buSzPts val="1600"/>
              <a:buChar char="●"/>
            </a:pPr>
            <a:r>
              <a:rPr lang="en"/>
              <a:t>explain why people choose to purchase insurance.</a:t>
            </a:r>
            <a:endParaRPr/>
          </a:p>
          <a:p>
            <a:pPr indent="-330200" lvl="0" marL="457200" rtl="0" algn="l">
              <a:spcBef>
                <a:spcPts val="0"/>
              </a:spcBef>
              <a:spcAft>
                <a:spcPts val="0"/>
              </a:spcAft>
              <a:buSzPts val="1600"/>
              <a:buChar char="●"/>
            </a:pPr>
            <a:r>
              <a:rPr lang="en"/>
              <a:t>examine how you might handle situations involving risk.</a:t>
            </a:r>
            <a:endParaRPr/>
          </a:p>
          <a:p>
            <a:pPr indent="-330200" lvl="0" marL="457200" rtl="0" algn="l">
              <a:spcBef>
                <a:spcPts val="0"/>
              </a:spcBef>
              <a:spcAft>
                <a:spcPts val="0"/>
              </a:spcAft>
              <a:buSzPts val="1600"/>
              <a:buChar char="●"/>
            </a:pPr>
            <a:r>
              <a:rPr lang="en"/>
              <a:t>describe various types of insurance and how each is used.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Understanding Insurance</a:t>
            </a:r>
            <a:r>
              <a:rPr lang="en"/>
              <a:t> self-paced module.</a:t>
            </a:r>
            <a:endParaRPr/>
          </a:p>
        </p:txBody>
      </p:sp>
      <p:pic>
        <p:nvPicPr>
          <p:cNvPr id="226" name="Google Shape;226;p32">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pic>
        <p:nvPicPr>
          <p:cNvPr id="227" name="Google Shape;227;p32">
            <a:hlinkClick r:id="rId6"/>
          </p:cNvPr>
          <p:cNvPicPr preferRelativeResize="0"/>
          <p:nvPr/>
        </p:nvPicPr>
        <p:blipFill rotWithShape="1">
          <a:blip r:embed="rId7">
            <a:alphaModFix/>
          </a:blip>
          <a:srcRect b="1427" l="0" r="0" t="1437"/>
          <a:stretch/>
        </p:blipFill>
        <p:spPr>
          <a:xfrm>
            <a:off x="2858275" y="1828796"/>
            <a:ext cx="2647911" cy="1449730"/>
          </a:xfrm>
          <a:prstGeom prst="rect">
            <a:avLst/>
          </a:prstGeom>
          <a:noFill/>
          <a:ln>
            <a:noFill/>
          </a:ln>
        </p:spPr>
      </p:pic>
      <p:pic>
        <p:nvPicPr>
          <p:cNvPr id="228" name="Google Shape;228;p32"/>
          <p:cNvPicPr preferRelativeResize="0"/>
          <p:nvPr/>
        </p:nvPicPr>
        <p:blipFill rotWithShape="1">
          <a:blip r:embed="rId8">
            <a:alphaModFix/>
          </a:blip>
          <a:srcRect b="0" l="0" r="0" t="0"/>
          <a:stretch/>
        </p:blipFill>
        <p:spPr>
          <a:xfrm>
            <a:off x="5757375" y="1828796"/>
            <a:ext cx="1448101" cy="1448101"/>
          </a:xfrm>
          <a:prstGeom prst="rect">
            <a:avLst/>
          </a:prstGeom>
          <a:noFill/>
          <a:ln>
            <a:noFill/>
          </a:ln>
        </p:spPr>
      </p:pic>
      <p:sp>
        <p:nvSpPr>
          <p:cNvPr id="229" name="Google Shape;229;p32"/>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Risk and Insurance</a:t>
            </a:r>
            <a:endParaRPr/>
          </a:p>
        </p:txBody>
      </p:sp>
      <p:sp>
        <p:nvSpPr>
          <p:cNvPr id="230" name="Google Shape;230;p32"/>
          <p:cNvSpPr txBox="1"/>
          <p:nvPr/>
        </p:nvSpPr>
        <p:spPr>
          <a:xfrm>
            <a:off x="576075" y="1828796"/>
            <a:ext cx="21018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9"/>
              </a:rPr>
              <a:t>this link</a:t>
            </a:r>
            <a:r>
              <a:rPr lang="en">
                <a:latin typeface="Calibri"/>
                <a:ea typeface="Calibri"/>
                <a:cs typeface="Calibri"/>
                <a:sym typeface="Calibri"/>
              </a:rPr>
              <a:t> or the QR code to the right to watch the video from this module. Respond to the questions below.</a:t>
            </a:r>
            <a:endParaRPr>
              <a:latin typeface="Calibri"/>
              <a:ea typeface="Calibri"/>
              <a:cs typeface="Calibri"/>
              <a:sym typeface="Calibri"/>
            </a:endParaRPr>
          </a:p>
        </p:txBody>
      </p:sp>
      <p:graphicFrame>
        <p:nvGraphicFramePr>
          <p:cNvPr id="231" name="Google Shape;231;p32"/>
          <p:cNvGraphicFramePr/>
          <p:nvPr/>
        </p:nvGraphicFramePr>
        <p:xfrm>
          <a:off x="576072" y="3556010"/>
          <a:ext cx="3000000" cy="3000000"/>
        </p:xfrm>
        <a:graphic>
          <a:graphicData uri="http://schemas.openxmlformats.org/drawingml/2006/table">
            <a:tbl>
              <a:tblPr>
                <a:noFill/>
                <a:tableStyleId>{A8ABF1BF-8C0D-4A6F-A97C-3408BC57549E}</a:tableStyleId>
              </a:tblPr>
              <a:tblGrid>
                <a:gridCol w="2282200"/>
                <a:gridCol w="4347200"/>
              </a:tblGrid>
              <a:tr h="1447325">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What did you SEE in the video that was interesting?</a:t>
                      </a:r>
                      <a:endParaRPr b="1">
                        <a:solidFill>
                          <a:schemeClr val="lt1"/>
                        </a:solidFill>
                        <a:latin typeface="Calibri"/>
                        <a:ea typeface="Calibri"/>
                        <a:cs typeface="Calibri"/>
                        <a:sym typeface="Calibri"/>
                      </a:endParaRPr>
                    </a:p>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447325">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What do you KNOW now that you didn’t before watching the video?</a:t>
                      </a:r>
                      <a:endParaRPr b="1">
                        <a:solidFill>
                          <a:schemeClr val="lt1"/>
                        </a:solidFill>
                        <a:latin typeface="Calibri"/>
                        <a:ea typeface="Calibri"/>
                        <a:cs typeface="Calibri"/>
                        <a:sym typeface="Calibri"/>
                      </a:endParaRPr>
                    </a:p>
                    <a:p>
                      <a:pPr indent="0" lvl="0" marL="0" rtl="0" algn="l">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447325">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What do you WONDER as a result of watching the video?</a:t>
                      </a:r>
                      <a:endParaRPr b="1">
                        <a:solidFill>
                          <a:schemeClr val="lt1"/>
                        </a:solidFill>
                        <a:latin typeface="Calibri"/>
                        <a:ea typeface="Calibri"/>
                        <a:cs typeface="Calibri"/>
                        <a:sym typeface="Calibri"/>
                      </a:endParaRPr>
                    </a:p>
                    <a:p>
                      <a:pPr indent="0" lvl="0" marL="0" rtl="0" algn="l">
                        <a:spcBef>
                          <a:spcPts val="0"/>
                        </a:spcBef>
                        <a:spcAft>
                          <a:spcPts val="0"/>
                        </a:spcAft>
                        <a:buNone/>
                      </a:pPr>
                      <a:r>
                        <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Insurance</a:t>
            </a:r>
            <a:r>
              <a:rPr lang="en"/>
              <a:t> self-paced module.</a:t>
            </a:r>
            <a:endParaRPr/>
          </a:p>
        </p:txBody>
      </p:sp>
      <p:graphicFrame>
        <p:nvGraphicFramePr>
          <p:cNvPr id="237" name="Google Shape;237;p33"/>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671125"/>
                <a:gridCol w="5958275"/>
              </a:tblGrid>
              <a:tr h="74725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The video shared four strategies for addressing risk. Think of three scenarios that involve risk and list them below. Then, come up with a way to apply each strategy to the scenarios you listed.</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359775">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Scenario</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4311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1</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4311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2</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4311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3</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238" name="Google Shape;238;p33"/>
          <p:cNvGraphicFramePr/>
          <p:nvPr/>
        </p:nvGraphicFramePr>
        <p:xfrm>
          <a:off x="576072" y="4204085"/>
          <a:ext cx="3000000" cy="3000000"/>
        </p:xfrm>
        <a:graphic>
          <a:graphicData uri="http://schemas.openxmlformats.org/drawingml/2006/table">
            <a:tbl>
              <a:tblPr>
                <a:noFill/>
                <a:tableStyleId>{A8ABF1BF-8C0D-4A6F-A97C-3408BC57549E}</a:tableStyleId>
              </a:tblPr>
              <a:tblGrid>
                <a:gridCol w="879750"/>
                <a:gridCol w="2225975"/>
              </a:tblGrid>
              <a:tr h="71472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Avoid the Risk</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36127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Scenario</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Way to Apply the Strategy</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4329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1</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4329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2</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4329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3</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239" name="Google Shape;239;p33"/>
          <p:cNvPicPr preferRelativeResize="0"/>
          <p:nvPr/>
        </p:nvPicPr>
        <p:blipFill>
          <a:blip r:embed="rId4">
            <a:alphaModFix/>
          </a:blip>
          <a:stretch>
            <a:fillRect/>
          </a:stretch>
        </p:blipFill>
        <p:spPr>
          <a:xfrm>
            <a:off x="2330201" y="4278425"/>
            <a:ext cx="1255349" cy="546650"/>
          </a:xfrm>
          <a:prstGeom prst="rect">
            <a:avLst/>
          </a:prstGeom>
          <a:noFill/>
          <a:ln>
            <a:noFill/>
          </a:ln>
        </p:spPr>
      </p:pic>
      <p:graphicFrame>
        <p:nvGraphicFramePr>
          <p:cNvPr id="240" name="Google Shape;240;p33"/>
          <p:cNvGraphicFramePr/>
          <p:nvPr/>
        </p:nvGraphicFramePr>
        <p:xfrm>
          <a:off x="4099772" y="4204085"/>
          <a:ext cx="3000000" cy="3000000"/>
        </p:xfrm>
        <a:graphic>
          <a:graphicData uri="http://schemas.openxmlformats.org/drawingml/2006/table">
            <a:tbl>
              <a:tblPr>
                <a:noFill/>
                <a:tableStyleId>{A8ABF1BF-8C0D-4A6F-A97C-3408BC57549E}</a:tableStyleId>
              </a:tblPr>
              <a:tblGrid>
                <a:gridCol w="879750"/>
                <a:gridCol w="2225975"/>
              </a:tblGrid>
              <a:tr h="71472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Accept</a:t>
                      </a:r>
                      <a:r>
                        <a:rPr b="1" lang="en">
                          <a:solidFill>
                            <a:schemeClr val="lt1"/>
                          </a:solidFill>
                          <a:latin typeface="Calibri"/>
                          <a:ea typeface="Calibri"/>
                          <a:cs typeface="Calibri"/>
                          <a:sym typeface="Calibri"/>
                        </a:rPr>
                        <a:t> the Risk</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36127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Scenario</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Way to Apply the Strategy</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4329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1</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4329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2</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4329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3</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241" name="Google Shape;241;p33"/>
          <p:cNvGraphicFramePr/>
          <p:nvPr/>
        </p:nvGraphicFramePr>
        <p:xfrm>
          <a:off x="576072" y="6796610"/>
          <a:ext cx="3000000" cy="3000000"/>
        </p:xfrm>
        <a:graphic>
          <a:graphicData uri="http://schemas.openxmlformats.org/drawingml/2006/table">
            <a:tbl>
              <a:tblPr>
                <a:noFill/>
                <a:tableStyleId>{A8ABF1BF-8C0D-4A6F-A97C-3408BC57549E}</a:tableStyleId>
              </a:tblPr>
              <a:tblGrid>
                <a:gridCol w="879750"/>
                <a:gridCol w="2225975"/>
              </a:tblGrid>
              <a:tr h="71472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Reduce</a:t>
                      </a:r>
                      <a:r>
                        <a:rPr b="1" lang="en">
                          <a:solidFill>
                            <a:schemeClr val="lt1"/>
                          </a:solidFill>
                          <a:latin typeface="Calibri"/>
                          <a:ea typeface="Calibri"/>
                          <a:cs typeface="Calibri"/>
                          <a:sym typeface="Calibri"/>
                        </a:rPr>
                        <a:t> the Risk</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36127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Scenario</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Way to Apply the Strategy</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4329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1</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4329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2</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4329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3</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242" name="Google Shape;242;p33"/>
          <p:cNvPicPr preferRelativeResize="0"/>
          <p:nvPr/>
        </p:nvPicPr>
        <p:blipFill rotWithShape="1">
          <a:blip r:embed="rId5">
            <a:alphaModFix/>
          </a:blip>
          <a:srcRect b="0" l="0" r="0" t="0"/>
          <a:stretch/>
        </p:blipFill>
        <p:spPr>
          <a:xfrm>
            <a:off x="2330201" y="6870950"/>
            <a:ext cx="1255349" cy="546650"/>
          </a:xfrm>
          <a:prstGeom prst="rect">
            <a:avLst/>
          </a:prstGeom>
          <a:noFill/>
          <a:ln>
            <a:noFill/>
          </a:ln>
        </p:spPr>
      </p:pic>
      <p:graphicFrame>
        <p:nvGraphicFramePr>
          <p:cNvPr id="243" name="Google Shape;243;p33"/>
          <p:cNvGraphicFramePr/>
          <p:nvPr/>
        </p:nvGraphicFramePr>
        <p:xfrm>
          <a:off x="4099772" y="6796610"/>
          <a:ext cx="3000000" cy="3000000"/>
        </p:xfrm>
        <a:graphic>
          <a:graphicData uri="http://schemas.openxmlformats.org/drawingml/2006/table">
            <a:tbl>
              <a:tblPr>
                <a:noFill/>
                <a:tableStyleId>{A8ABF1BF-8C0D-4A6F-A97C-3408BC57549E}</a:tableStyleId>
              </a:tblPr>
              <a:tblGrid>
                <a:gridCol w="879750"/>
                <a:gridCol w="2225975"/>
              </a:tblGrid>
              <a:tr h="71472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Transfer</a:t>
                      </a:r>
                      <a:r>
                        <a:rPr b="1" lang="en">
                          <a:solidFill>
                            <a:schemeClr val="lt1"/>
                          </a:solidFill>
                          <a:latin typeface="Calibri"/>
                          <a:ea typeface="Calibri"/>
                          <a:cs typeface="Calibri"/>
                          <a:sym typeface="Calibri"/>
                        </a:rPr>
                        <a:t> the Risk</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36127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Scenario</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Way to Apply the Strategy</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4329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1</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4329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2</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4329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3</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244" name="Google Shape;244;p33"/>
          <p:cNvPicPr preferRelativeResize="0"/>
          <p:nvPr/>
        </p:nvPicPr>
        <p:blipFill>
          <a:blip r:embed="rId6">
            <a:alphaModFix/>
          </a:blip>
          <a:stretch>
            <a:fillRect/>
          </a:stretch>
        </p:blipFill>
        <p:spPr>
          <a:xfrm>
            <a:off x="5783576" y="6870950"/>
            <a:ext cx="1327923" cy="546650"/>
          </a:xfrm>
          <a:prstGeom prst="rect">
            <a:avLst/>
          </a:prstGeom>
          <a:noFill/>
          <a:ln>
            <a:noFill/>
          </a:ln>
        </p:spPr>
      </p:pic>
      <p:pic>
        <p:nvPicPr>
          <p:cNvPr id="245" name="Google Shape;245;p33"/>
          <p:cNvPicPr preferRelativeResize="0"/>
          <p:nvPr/>
        </p:nvPicPr>
        <p:blipFill rotWithShape="1">
          <a:blip r:embed="rId7">
            <a:alphaModFix/>
          </a:blip>
          <a:srcRect b="0" l="0" r="0" t="0"/>
          <a:stretch/>
        </p:blipFill>
        <p:spPr>
          <a:xfrm>
            <a:off x="5783576" y="4278425"/>
            <a:ext cx="1327923" cy="546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Insurance</a:t>
            </a:r>
            <a:r>
              <a:rPr lang="en"/>
              <a:t> self-paced module.</a:t>
            </a:r>
            <a:endParaRPr/>
          </a:p>
        </p:txBody>
      </p:sp>
      <p:graphicFrame>
        <p:nvGraphicFramePr>
          <p:cNvPr id="251" name="Google Shape;251;p34"/>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1405125"/>
                <a:gridCol w="2612125"/>
                <a:gridCol w="2612125"/>
              </a:tblGrid>
              <a:tr h="49235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There are many types of insurance. Fill in the table with information about these four kinds.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295400">
                <a:tc>
                  <a:txBody>
                    <a:bodyPr/>
                    <a:lstStyle/>
                    <a:p>
                      <a:pPr indent="0" lvl="0" marL="0" rtl="0" algn="l">
                        <a:lnSpc>
                          <a:spcPct val="115000"/>
                        </a:lnSpc>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rPr b="1" lang="en">
                          <a:solidFill>
                            <a:schemeClr val="dk1"/>
                          </a:solidFill>
                          <a:latin typeface="Calibri"/>
                          <a:ea typeface="Calibri"/>
                          <a:cs typeface="Calibri"/>
                          <a:sym typeface="Calibri"/>
                        </a:rPr>
                        <a:t>What Does it Cover?</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rPr b="1" lang="en">
                          <a:solidFill>
                            <a:schemeClr val="dk1"/>
                          </a:solidFill>
                          <a:latin typeface="Calibri"/>
                          <a:ea typeface="Calibri"/>
                          <a:cs typeface="Calibri"/>
                          <a:sym typeface="Calibri"/>
                        </a:rPr>
                        <a:t>When Might You Use It?</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295400">
                <a:tc>
                  <a:txBody>
                    <a:bodyPr/>
                    <a:lstStyle/>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Auto</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95400">
                <a:tc>
                  <a:txBody>
                    <a:bodyPr/>
                    <a:lstStyle/>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Disability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954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Health</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Including Medicare and </a:t>
                      </a:r>
                      <a:r>
                        <a:rPr lang="en" sz="1200">
                          <a:solidFill>
                            <a:schemeClr val="dk1"/>
                          </a:solidFill>
                          <a:latin typeface="Calibri"/>
                          <a:ea typeface="Calibri"/>
                          <a:cs typeface="Calibri"/>
                          <a:sym typeface="Calibri"/>
                        </a:rPr>
                        <a:t>Medic</a:t>
                      </a:r>
                      <a:r>
                        <a:rPr lang="en" sz="1200">
                          <a:solidFill>
                            <a:schemeClr val="dk1"/>
                          </a:solidFill>
                          <a:latin typeface="Calibri"/>
                          <a:ea typeface="Calibri"/>
                          <a:cs typeface="Calibri"/>
                          <a:sym typeface="Calibri"/>
                        </a:rPr>
                        <a:t>aid</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954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Homeowners and Renters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954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Life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954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Unemployment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252" name="Google Shape;252;p34"/>
          <p:cNvGraphicFramePr/>
          <p:nvPr/>
        </p:nvGraphicFramePr>
        <p:xfrm>
          <a:off x="576072" y="5592835"/>
          <a:ext cx="3000000" cy="3000000"/>
        </p:xfrm>
        <a:graphic>
          <a:graphicData uri="http://schemas.openxmlformats.org/drawingml/2006/table">
            <a:tbl>
              <a:tblPr>
                <a:noFill/>
                <a:tableStyleId>{A8ABF1BF-8C0D-4A6F-A97C-3408BC57549E}</a:tableStyleId>
              </a:tblPr>
              <a:tblGrid>
                <a:gridCol w="1405125"/>
                <a:gridCol w="5224275"/>
              </a:tblGrid>
              <a:tr h="439475">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Take notes on the insurance-related terms. Include a definition and/or example of each. </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2856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Term</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Your Notes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5896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Claim</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896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Deductible</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896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Liability</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896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Premium</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7</a:t>
            </a:r>
            <a:r>
              <a:rPr lang="en"/>
              <a:t>: Getting Started</a:t>
            </a:r>
            <a:endParaRPr/>
          </a:p>
        </p:txBody>
      </p:sp>
      <p:graphicFrame>
        <p:nvGraphicFramePr>
          <p:cNvPr id="98" name="Google Shape;98;p17"/>
          <p:cNvGraphicFramePr/>
          <p:nvPr/>
        </p:nvGraphicFramePr>
        <p:xfrm>
          <a:off x="576072" y="2572200"/>
          <a:ext cx="3000000" cy="3000000"/>
        </p:xfrm>
        <a:graphic>
          <a:graphicData uri="http://schemas.openxmlformats.org/drawingml/2006/table">
            <a:tbl>
              <a:tblPr>
                <a:noFill/>
                <a:tableStyleId>{A8ABF1BF-8C0D-4A6F-A97C-3408BC57549E}</a:tableStyleId>
              </a:tblPr>
              <a:tblGrid>
                <a:gridCol w="4460025"/>
                <a:gridCol w="742450"/>
                <a:gridCol w="742450"/>
                <a:gridCol w="742450"/>
              </a:tblGrid>
              <a:tr h="784450">
                <a:tc>
                  <a:txBody>
                    <a:bodyPr/>
                    <a:lstStyle/>
                    <a:p>
                      <a:pPr indent="0" lvl="0" marL="0" rtl="0" algn="l">
                        <a:lnSpc>
                          <a:spcPct val="115000"/>
                        </a:lnSpc>
                        <a:spcBef>
                          <a:spcPts val="0"/>
                        </a:spcBef>
                        <a:spcAft>
                          <a:spcPts val="0"/>
                        </a:spcAft>
                        <a:buClr>
                          <a:srgbClr val="000000"/>
                        </a:buClr>
                        <a:buSzPts val="1100"/>
                        <a:buFont typeface="Arial"/>
                        <a:buNone/>
                      </a:pPr>
                      <a:r>
                        <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Not Much</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Some</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a:solidFill>
                            <a:schemeClr val="lt1"/>
                          </a:solidFill>
                          <a:latin typeface="Calibri"/>
                          <a:ea typeface="Calibri"/>
                          <a:cs typeface="Calibri"/>
                          <a:sym typeface="Calibri"/>
                        </a:rPr>
                        <a:t>A Lot</a:t>
                      </a:r>
                      <a:endParaRPr b="1">
                        <a:solidFill>
                          <a:schemeClr val="lt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29025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1: Paying for a Vehicle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Should you get a used or new vehicle? What’s the difference between leasing and buying a vehicle? </a:t>
                      </a:r>
                      <a:r>
                        <a:rPr lang="en" sz="1200">
                          <a:solidFill>
                            <a:schemeClr val="dk1"/>
                          </a:solidFill>
                          <a:latin typeface="Calibri"/>
                          <a:ea typeface="Calibri"/>
                          <a:cs typeface="Calibri"/>
                          <a:sym typeface="Calibri"/>
                        </a:rPr>
                        <a:t>Learn about paying for a vehicle, including the factors that impact costs, benefits and tradeoffs of new and used cars, and what to expect for ongoing costs.</a:t>
                      </a:r>
                      <a:endParaRPr i="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19325">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2: Renting or Buying a Home</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When it comes to housing, is it better to rent or buy? What should you know before deciding? </a:t>
                      </a:r>
                      <a:r>
                        <a:rPr lang="en" sz="1200">
                          <a:solidFill>
                            <a:schemeClr val="dk1"/>
                          </a:solidFill>
                          <a:latin typeface="Calibri"/>
                          <a:ea typeface="Calibri"/>
                          <a:cs typeface="Calibri"/>
                          <a:sym typeface="Calibri"/>
                        </a:rPr>
                        <a:t>Explore options for housing—both renting and buying—and learn about home loans.</a:t>
                      </a:r>
                      <a:endParaRPr i="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36675">
                <a:tc>
                  <a:txBody>
                    <a:bodyPr/>
                    <a:lstStyle/>
                    <a:p>
                      <a:pPr indent="0" lvl="0" marL="0" rtl="0" algn="l">
                        <a:lnSpc>
                          <a:spcPct val="115000"/>
                        </a:lnSpc>
                        <a:spcBef>
                          <a:spcPts val="0"/>
                        </a:spcBef>
                        <a:spcAft>
                          <a:spcPts val="0"/>
                        </a:spcAft>
                        <a:buClr>
                          <a:schemeClr val="dk1"/>
                        </a:buClr>
                        <a:buSzPts val="2200"/>
                        <a:buFont typeface="Arial"/>
                        <a:buNone/>
                      </a:pPr>
                      <a:r>
                        <a:rPr b="1" lang="en" sz="1200">
                          <a:solidFill>
                            <a:schemeClr val="dk1"/>
                          </a:solidFill>
                          <a:latin typeface="Calibri"/>
                          <a:ea typeface="Calibri"/>
                          <a:cs typeface="Calibri"/>
                          <a:sym typeface="Calibri"/>
                        </a:rPr>
                        <a:t>Topic 3: Understanding Insurance</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Why do people pay for insurance and how does it work? </a:t>
                      </a:r>
                      <a:r>
                        <a:rPr lang="en" sz="1200">
                          <a:solidFill>
                            <a:schemeClr val="dk1"/>
                          </a:solidFill>
                          <a:latin typeface="Calibri"/>
                          <a:ea typeface="Calibri"/>
                          <a:cs typeface="Calibri"/>
                          <a:sym typeface="Calibri"/>
                        </a:rPr>
                        <a:t>Discover how insurance works, why people choose to use insurance, and what factors influence the price of insurance. </a:t>
                      </a:r>
                      <a:endParaRPr i="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0315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4: Choosing an Insurance Plan</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How do you select an insurance plan? What can you do to reduce your insurance costs? </a:t>
                      </a:r>
                      <a:r>
                        <a:rPr lang="en" sz="1200">
                          <a:solidFill>
                            <a:schemeClr val="dk1"/>
                          </a:solidFill>
                          <a:latin typeface="Calibri"/>
                          <a:ea typeface="Calibri"/>
                          <a:cs typeface="Calibri"/>
                          <a:sym typeface="Calibri"/>
                        </a:rPr>
                        <a:t>Consider questions to ask when choosing an insurance policy and explore ways to lower future insurance costs.</a:t>
                      </a:r>
                      <a:endParaRPr i="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25700">
                <a:tc>
                  <a:txBody>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Topic 5: Understanding Your Consumer Rights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i="1" lang="en" sz="1200">
                          <a:solidFill>
                            <a:schemeClr val="dk1"/>
                          </a:solidFill>
                          <a:latin typeface="Calibri"/>
                          <a:ea typeface="Calibri"/>
                          <a:cs typeface="Calibri"/>
                          <a:sym typeface="Calibri"/>
                        </a:rPr>
                        <a:t>What information do you need to make wise financial decisions? </a:t>
                      </a:r>
                      <a:r>
                        <a:rPr lang="en" sz="1200">
                          <a:solidFill>
                            <a:schemeClr val="dk1"/>
                          </a:solidFill>
                          <a:latin typeface="Calibri"/>
                          <a:ea typeface="Calibri"/>
                          <a:cs typeface="Calibri"/>
                          <a:sym typeface="Calibri"/>
                        </a:rPr>
                        <a:t>Learn about consumer rights and how to avoid becoming the victim of a scam or financial fraud. </a:t>
                      </a:r>
                      <a:endParaRPr i="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178775" marB="178775" marR="77700" marL="77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99" name="Google Shape;99;p17"/>
          <p:cNvSpPr txBox="1"/>
          <p:nvPr>
            <p:ph idx="1" type="body"/>
          </p:nvPr>
        </p:nvSpPr>
        <p:spPr>
          <a:xfrm>
            <a:off x="576075" y="1828800"/>
            <a:ext cx="6800100" cy="743400"/>
          </a:xfrm>
          <a:prstGeom prst="rect">
            <a:avLst/>
          </a:prstGeom>
        </p:spPr>
        <p:txBody>
          <a:bodyPr anchorCtr="0" anchor="t" bIns="0" lIns="0" spcFirstLastPara="1" rIns="0" wrap="square" tIns="0">
            <a:noAutofit/>
          </a:bodyPr>
          <a:lstStyle/>
          <a:p>
            <a:pPr indent="0" lvl="0" marL="0" rtl="0" algn="l">
              <a:spcBef>
                <a:spcPts val="0"/>
              </a:spcBef>
              <a:spcAft>
                <a:spcPts val="1200"/>
              </a:spcAft>
              <a:buClr>
                <a:schemeClr val="dk1"/>
              </a:buClr>
              <a:buSzPts val="1100"/>
              <a:buFont typeface="Arial"/>
              <a:buNone/>
            </a:pPr>
            <a:r>
              <a:rPr lang="en"/>
              <a:t>This unit explores a wide variety of personal finance topics within the theme of </a:t>
            </a:r>
            <a:r>
              <a:rPr b="1" lang="en"/>
              <a:t>Making Major Financial Decisions</a:t>
            </a:r>
            <a:r>
              <a:rPr lang="en"/>
              <a:t>. Going into this unit, how much do you already know about each topic?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Insurance</a:t>
            </a:r>
            <a:r>
              <a:rPr lang="en"/>
              <a:t> self-paced module.</a:t>
            </a:r>
            <a:endParaRPr/>
          </a:p>
        </p:txBody>
      </p:sp>
      <p:graphicFrame>
        <p:nvGraphicFramePr>
          <p:cNvPr id="258" name="Google Shape;258;p35"/>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633975"/>
                <a:gridCol w="5995425"/>
              </a:tblGrid>
              <a:tr h="2240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Describe four factors that might influence how much you pay for insurance.</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609575">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1</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09575">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2</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09575">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3</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09575">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4</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
        <p:nvSpPr>
          <p:cNvPr id="259" name="Google Shape;259;p35"/>
          <p:cNvSpPr txBox="1"/>
          <p:nvPr/>
        </p:nvSpPr>
        <p:spPr>
          <a:xfrm>
            <a:off x="8732150" y="2704875"/>
            <a:ext cx="7049700" cy="72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a:latin typeface="Calibri"/>
              <a:ea typeface="Calibri"/>
              <a:cs typeface="Calibri"/>
              <a:sym typeface="Calibri"/>
            </a:endParaRPr>
          </a:p>
        </p:txBody>
      </p:sp>
      <p:graphicFrame>
        <p:nvGraphicFramePr>
          <p:cNvPr id="260" name="Google Shape;260;p35"/>
          <p:cNvGraphicFramePr/>
          <p:nvPr/>
        </p:nvGraphicFramePr>
        <p:xfrm>
          <a:off x="576072" y="4526160"/>
          <a:ext cx="3000000" cy="3000000"/>
        </p:xfrm>
        <a:graphic>
          <a:graphicData uri="http://schemas.openxmlformats.org/drawingml/2006/table">
            <a:tbl>
              <a:tblPr>
                <a:noFill/>
                <a:tableStyleId>{A8ABF1BF-8C0D-4A6F-A97C-3408BC57549E}</a:tableStyleId>
              </a:tblPr>
              <a:tblGrid>
                <a:gridCol w="633975"/>
                <a:gridCol w="5995425"/>
              </a:tblGrid>
              <a:tr h="2240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word(s) fills in each blank in the paragraph below?</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224000">
                <a:tc gridSpan="2">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Insurance is a way to ______</a:t>
                      </a:r>
                      <a:r>
                        <a:rPr b="1" lang="en" sz="1200" u="sng">
                          <a:solidFill>
                            <a:schemeClr val="dk1"/>
                          </a:solidFill>
                          <a:latin typeface="Calibri"/>
                          <a:ea typeface="Calibri"/>
                          <a:cs typeface="Calibri"/>
                          <a:sym typeface="Calibri"/>
                        </a:rPr>
                        <a:t>1</a:t>
                      </a:r>
                      <a:r>
                        <a:rPr b="1" lang="en" sz="1200">
                          <a:solidFill>
                            <a:schemeClr val="dk1"/>
                          </a:solidFill>
                          <a:latin typeface="Calibri"/>
                          <a:ea typeface="Calibri"/>
                          <a:cs typeface="Calibri"/>
                          <a:sym typeface="Calibri"/>
                        </a:rPr>
                        <a:t>_____ risk from you to the insurance company. You pay a ____</a:t>
                      </a:r>
                      <a:r>
                        <a:rPr b="1" lang="en" sz="1200" u="sng">
                          <a:solidFill>
                            <a:schemeClr val="dk1"/>
                          </a:solidFill>
                          <a:latin typeface="Calibri"/>
                          <a:ea typeface="Calibri"/>
                          <a:cs typeface="Calibri"/>
                          <a:sym typeface="Calibri"/>
                        </a:rPr>
                        <a:t>2</a:t>
                      </a:r>
                      <a:r>
                        <a:rPr b="1" lang="en" sz="1200">
                          <a:solidFill>
                            <a:schemeClr val="dk1"/>
                          </a:solidFill>
                          <a:latin typeface="Calibri"/>
                          <a:ea typeface="Calibri"/>
                          <a:cs typeface="Calibri"/>
                          <a:sym typeface="Calibri"/>
                        </a:rPr>
                        <a:t>_____ every so often, but the insurance company pays if there is a big loss—minus any ____</a:t>
                      </a:r>
                      <a:r>
                        <a:rPr b="1" lang="en" sz="1200" u="sng">
                          <a:solidFill>
                            <a:schemeClr val="dk1"/>
                          </a:solidFill>
                          <a:latin typeface="Calibri"/>
                          <a:ea typeface="Calibri"/>
                          <a:cs typeface="Calibri"/>
                          <a:sym typeface="Calibri"/>
                        </a:rPr>
                        <a:t>3</a:t>
                      </a:r>
                      <a:r>
                        <a:rPr b="1" lang="en" sz="1200">
                          <a:solidFill>
                            <a:schemeClr val="dk1"/>
                          </a:solidFill>
                          <a:latin typeface="Calibri"/>
                          <a:ea typeface="Calibri"/>
                          <a:cs typeface="Calibri"/>
                          <a:sym typeface="Calibri"/>
                        </a:rPr>
                        <a:t>_____ you might owe. There are many types of insurance. Some of the most common are health, auto, </a:t>
                      </a:r>
                      <a:r>
                        <a:rPr b="1" lang="en" sz="1200">
                          <a:solidFill>
                            <a:schemeClr val="dk1"/>
                          </a:solidFill>
                          <a:latin typeface="Calibri"/>
                          <a:ea typeface="Calibri"/>
                          <a:cs typeface="Calibri"/>
                          <a:sym typeface="Calibri"/>
                        </a:rPr>
                        <a:t>renters and homeowners</a:t>
                      </a:r>
                      <a:r>
                        <a:rPr b="1" lang="en" sz="1200">
                          <a:solidFill>
                            <a:schemeClr val="dk1"/>
                          </a:solidFill>
                          <a:latin typeface="Calibri"/>
                          <a:ea typeface="Calibri"/>
                          <a:cs typeface="Calibri"/>
                          <a:sym typeface="Calibri"/>
                        </a:rPr>
                        <a:t>, disability, and life insurance. You may be able to influence the cost of insurance by ____</a:t>
                      </a:r>
                      <a:r>
                        <a:rPr b="1" lang="en" sz="1200" u="sng">
                          <a:solidFill>
                            <a:schemeClr val="dk1"/>
                          </a:solidFill>
                          <a:latin typeface="Calibri"/>
                          <a:ea typeface="Calibri"/>
                          <a:cs typeface="Calibri"/>
                          <a:sym typeface="Calibri"/>
                        </a:rPr>
                        <a:t>4</a:t>
                      </a:r>
                      <a:r>
                        <a:rPr b="1" lang="en" sz="1200">
                          <a:solidFill>
                            <a:schemeClr val="dk1"/>
                          </a:solidFill>
                          <a:latin typeface="Calibri"/>
                          <a:ea typeface="Calibri"/>
                          <a:cs typeface="Calibri"/>
                          <a:sym typeface="Calibri"/>
                        </a:rPr>
                        <a:t>_____ risks and selecting ____</a:t>
                      </a:r>
                      <a:r>
                        <a:rPr b="1" lang="en" sz="1200" u="sng">
                          <a:solidFill>
                            <a:schemeClr val="dk1"/>
                          </a:solidFill>
                          <a:latin typeface="Calibri"/>
                          <a:ea typeface="Calibri"/>
                          <a:cs typeface="Calibri"/>
                          <a:sym typeface="Calibri"/>
                        </a:rPr>
                        <a:t>5</a:t>
                      </a:r>
                      <a:r>
                        <a:rPr b="1" lang="en" sz="1200">
                          <a:solidFill>
                            <a:schemeClr val="dk1"/>
                          </a:solidFill>
                          <a:latin typeface="Calibri"/>
                          <a:ea typeface="Calibri"/>
                          <a:cs typeface="Calibri"/>
                          <a:sym typeface="Calibri"/>
                        </a:rPr>
                        <a:t>_____ levels. You will have many decisions to make about insurance in the future. Make sure you understand your options and the risks you face if you don’t have insurance.</a:t>
                      </a:r>
                      <a:endParaRPr b="1">
                        <a:solidFill>
                          <a:schemeClr val="lt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hMerge="1"/>
              </a:tr>
              <a:tr h="609575">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1</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09575">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2</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09575">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3</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09575">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4</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09575">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5</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3: Understanding Insurance.</a:t>
            </a:r>
            <a:endParaRPr/>
          </a:p>
        </p:txBody>
      </p:sp>
      <p:graphicFrame>
        <p:nvGraphicFramePr>
          <p:cNvPr id="266" name="Google Shape;266;p36"/>
          <p:cNvGraphicFramePr/>
          <p:nvPr/>
        </p:nvGraphicFramePr>
        <p:xfrm>
          <a:off x="576072" y="6039093"/>
          <a:ext cx="3000000" cy="3000000"/>
        </p:xfrm>
        <a:graphic>
          <a:graphicData uri="http://schemas.openxmlformats.org/drawingml/2006/table">
            <a:tbl>
              <a:tblPr>
                <a:noFill/>
                <a:tableStyleId>{A8ABF1BF-8C0D-4A6F-A97C-3408BC57549E}</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objective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confident in</a:t>
                      </a:r>
                      <a:r>
                        <a:rPr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comparing strategies to handle risk, including avoiding, accepting, reducing, and transferring it.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26665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explain why people choose to purchase insurance.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examine how you might handle situations involving risk.</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309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know how to describe various types of insurance and how each is used.</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267" name="Google Shape;267;p36"/>
          <p:cNvPicPr preferRelativeResize="0"/>
          <p:nvPr/>
        </p:nvPicPr>
        <p:blipFill>
          <a:blip r:embed="rId3">
            <a:alphaModFix/>
          </a:blip>
          <a:stretch>
            <a:fillRect/>
          </a:stretch>
        </p:blipFill>
        <p:spPr>
          <a:xfrm>
            <a:off x="576075" y="5029200"/>
            <a:ext cx="3486014" cy="896625"/>
          </a:xfrm>
          <a:prstGeom prst="rect">
            <a:avLst/>
          </a:prstGeom>
          <a:noFill/>
          <a:ln>
            <a:noFill/>
          </a:ln>
        </p:spPr>
      </p:pic>
      <p:graphicFrame>
        <p:nvGraphicFramePr>
          <p:cNvPr id="268" name="Google Shape;268;p36"/>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6629400"/>
              </a:tblGrid>
              <a:tr h="413750">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Summarize what you learned in this module. Be sure to describe the relationship between risk and insurance, several examples of insurance, and what impacts insurance costs.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42347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7"/>
          <p:cNvSpPr txBox="1"/>
          <p:nvPr>
            <p:ph type="ctrTitle"/>
          </p:nvPr>
        </p:nvSpPr>
        <p:spPr>
          <a:xfrm>
            <a:off x="530350" y="1691650"/>
            <a:ext cx="5471100" cy="1550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Choosing an Insurance Plan</a:t>
            </a:r>
            <a:endParaRPr/>
          </a:p>
        </p:txBody>
      </p:sp>
      <p:sp>
        <p:nvSpPr>
          <p:cNvPr id="274" name="Google Shape;274;p37"/>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Explain what factors influence the cost of insurance.</a:t>
            </a:r>
            <a:endParaRPr/>
          </a:p>
          <a:p>
            <a:pPr indent="-330200" lvl="0" marL="457200" rtl="0" algn="l">
              <a:spcBef>
                <a:spcPts val="0"/>
              </a:spcBef>
              <a:spcAft>
                <a:spcPts val="0"/>
              </a:spcAft>
              <a:buSzPts val="1600"/>
              <a:buChar char="●"/>
            </a:pPr>
            <a:r>
              <a:rPr lang="en"/>
              <a:t>Develop a plan for purchasing insurance in the future.</a:t>
            </a:r>
            <a:endParaRPr/>
          </a:p>
          <a:p>
            <a:pPr indent="-330200" lvl="0" marL="457200" rtl="0" algn="l">
              <a:spcBef>
                <a:spcPts val="0"/>
              </a:spcBef>
              <a:spcAft>
                <a:spcPts val="0"/>
              </a:spcAft>
              <a:buSzPts val="1600"/>
              <a:buChar char="●"/>
            </a:pPr>
            <a:r>
              <a:rPr lang="en"/>
              <a:t>Describe ways you can reduce your future insurance costs.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8"/>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Choosing an Insurance Plan</a:t>
            </a:r>
            <a:endParaRPr/>
          </a:p>
        </p:txBody>
      </p:sp>
      <p:sp>
        <p:nvSpPr>
          <p:cNvPr id="280" name="Google Shape;280;p3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Choosing an Insurance Plan</a:t>
            </a:r>
            <a:r>
              <a:rPr lang="en"/>
              <a:t> self-paced module.</a:t>
            </a:r>
            <a:endParaRPr/>
          </a:p>
        </p:txBody>
      </p:sp>
      <p:pic>
        <p:nvPicPr>
          <p:cNvPr id="281" name="Google Shape;281;p38">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sp>
        <p:nvSpPr>
          <p:cNvPr id="282" name="Google Shape;282;p38"/>
          <p:cNvSpPr txBox="1"/>
          <p:nvPr/>
        </p:nvSpPr>
        <p:spPr>
          <a:xfrm>
            <a:off x="576075" y="1828800"/>
            <a:ext cx="22821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6"/>
              </a:rPr>
              <a:t>this link</a:t>
            </a:r>
            <a:r>
              <a:rPr lang="en">
                <a:latin typeface="Calibri"/>
                <a:ea typeface="Calibri"/>
                <a:cs typeface="Calibri"/>
                <a:sym typeface="Calibri"/>
              </a:rPr>
              <a:t> or the QR code to the right to replay the video from this module then consider the “would you rather” question below.</a:t>
            </a:r>
            <a:endParaRPr>
              <a:latin typeface="Calibri"/>
              <a:ea typeface="Calibri"/>
              <a:cs typeface="Calibri"/>
              <a:sym typeface="Calibri"/>
            </a:endParaRPr>
          </a:p>
        </p:txBody>
      </p:sp>
      <p:pic>
        <p:nvPicPr>
          <p:cNvPr id="283" name="Google Shape;283;p38">
            <a:hlinkClick r:id="rId7"/>
          </p:cNvPr>
          <p:cNvPicPr preferRelativeResize="0"/>
          <p:nvPr/>
        </p:nvPicPr>
        <p:blipFill rotWithShape="1">
          <a:blip r:embed="rId8">
            <a:alphaModFix/>
          </a:blip>
          <a:srcRect b="1427" l="0" r="0" t="1437"/>
          <a:stretch/>
        </p:blipFill>
        <p:spPr>
          <a:xfrm>
            <a:off x="2983825" y="1828796"/>
            <a:ext cx="2647911" cy="1449730"/>
          </a:xfrm>
          <a:prstGeom prst="rect">
            <a:avLst/>
          </a:prstGeom>
          <a:noFill/>
          <a:ln>
            <a:noFill/>
          </a:ln>
        </p:spPr>
      </p:pic>
      <p:pic>
        <p:nvPicPr>
          <p:cNvPr id="284" name="Google Shape;284;p38"/>
          <p:cNvPicPr preferRelativeResize="0"/>
          <p:nvPr/>
        </p:nvPicPr>
        <p:blipFill rotWithShape="1">
          <a:blip r:embed="rId9">
            <a:alphaModFix/>
          </a:blip>
          <a:srcRect b="0" l="0" r="0" t="0"/>
          <a:stretch/>
        </p:blipFill>
        <p:spPr>
          <a:xfrm>
            <a:off x="5757375" y="1828796"/>
            <a:ext cx="1448101" cy="1448101"/>
          </a:xfrm>
          <a:prstGeom prst="rect">
            <a:avLst/>
          </a:prstGeom>
          <a:noFill/>
          <a:ln>
            <a:noFill/>
          </a:ln>
        </p:spPr>
      </p:pic>
      <p:graphicFrame>
        <p:nvGraphicFramePr>
          <p:cNvPr id="285" name="Google Shape;285;p38"/>
          <p:cNvGraphicFramePr/>
          <p:nvPr/>
        </p:nvGraphicFramePr>
        <p:xfrm>
          <a:off x="576063" y="3795060"/>
          <a:ext cx="3000000" cy="3000000"/>
        </p:xfrm>
        <a:graphic>
          <a:graphicData uri="http://schemas.openxmlformats.org/drawingml/2006/table">
            <a:tbl>
              <a:tblPr>
                <a:noFill/>
                <a:tableStyleId>{A8ABF1BF-8C0D-4A6F-A97C-3408BC57549E}</a:tableStyleId>
              </a:tblPr>
              <a:tblGrid>
                <a:gridCol w="2873425"/>
                <a:gridCol w="707050"/>
                <a:gridCol w="3048950"/>
              </a:tblGrid>
              <a:tr h="157000">
                <a:tc gridSpan="3">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Would You Rather?</a:t>
                      </a:r>
                      <a:endParaRPr b="1">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728750">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Pay for insurance and never end up using it</a:t>
                      </a:r>
                      <a:endParaRPr b="1">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Calibri"/>
                          <a:ea typeface="Calibri"/>
                          <a:cs typeface="Calibri"/>
                          <a:sym typeface="Calibri"/>
                        </a:rPr>
                        <a:t>OR</a:t>
                      </a:r>
                      <a:endParaRPr b="1">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Save money by not purchasing insurance and run the risk of not having it if something goes wrong</a:t>
                      </a:r>
                      <a:endParaRPr b="1">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286" name="Google Shape;286;p38"/>
          <p:cNvGraphicFramePr/>
          <p:nvPr/>
        </p:nvGraphicFramePr>
        <p:xfrm>
          <a:off x="576075" y="5524475"/>
          <a:ext cx="3000000" cy="3000000"/>
        </p:xfrm>
        <a:graphic>
          <a:graphicData uri="http://schemas.openxmlformats.org/drawingml/2006/table">
            <a:tbl>
              <a:tblPr>
                <a:noFill/>
                <a:tableStyleId>{A8ABF1BF-8C0D-4A6F-A97C-3408BC57549E}</a:tableStyleId>
              </a:tblPr>
              <a:tblGrid>
                <a:gridCol w="811050"/>
                <a:gridCol w="2909175"/>
                <a:gridCol w="2909175"/>
              </a:tblGrid>
              <a:tr h="100000">
                <a:tc gridSpan="3">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Share your choice and explain your decision. </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2332125">
                <a:tc gridSpan="3">
                  <a:txBody>
                    <a:bodyPr/>
                    <a:lstStyle/>
                    <a:p>
                      <a:pPr indent="0" lvl="0" marL="0" rtl="0" algn="l">
                        <a:spcBef>
                          <a:spcPts val="0"/>
                        </a:spcBef>
                        <a:spcAft>
                          <a:spcPts val="0"/>
                        </a:spcAft>
                        <a:buClr>
                          <a:srgbClr val="000000"/>
                        </a:buClr>
                        <a:buSzPts val="1100"/>
                        <a:buFont typeface="Arial"/>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hMerge="1"/>
                <a:tc hMerge="1"/>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Choosing an Insurance Plan</a:t>
            </a:r>
            <a:r>
              <a:rPr lang="en"/>
              <a:t> self-paced module.</a:t>
            </a:r>
            <a:endParaRPr/>
          </a:p>
        </p:txBody>
      </p:sp>
      <p:graphicFrame>
        <p:nvGraphicFramePr>
          <p:cNvPr id="292" name="Google Shape;292;p39"/>
          <p:cNvGraphicFramePr/>
          <p:nvPr/>
        </p:nvGraphicFramePr>
        <p:xfrm>
          <a:off x="576075" y="1508760"/>
          <a:ext cx="3000000" cy="3000000"/>
        </p:xfrm>
        <a:graphic>
          <a:graphicData uri="http://schemas.openxmlformats.org/drawingml/2006/table">
            <a:tbl>
              <a:tblPr>
                <a:noFill/>
                <a:tableStyleId>{A8ABF1BF-8C0D-4A6F-A97C-3408BC57549E}</a:tableStyleId>
              </a:tblPr>
              <a:tblGrid>
                <a:gridCol w="3735325"/>
                <a:gridCol w="1447025"/>
                <a:gridCol w="1447025"/>
              </a:tblGrid>
              <a:tr h="578500">
                <a:tc gridSpan="3">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Fill in the insurance term that matches each definition. Then, answer why each term is important to know.</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37600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Definition</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Term</a:t>
                      </a:r>
                      <a:endParaRPr>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Importance</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34707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Request for insurance company to pay</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20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Your share of the cost for a covered health care service, usually calculated as a percentage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4666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Covers your vehicle for anything that is your fault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347075">
                <a:tc>
                  <a:txBody>
                    <a:bodyPr/>
                    <a:lstStyle/>
                    <a:p>
                      <a:pPr indent="0" lvl="0" marL="0" rtl="0" algn="l">
                        <a:spcBef>
                          <a:spcPts val="0"/>
                        </a:spcBef>
                        <a:spcAft>
                          <a:spcPts val="0"/>
                        </a:spcAft>
                        <a:buClr>
                          <a:srgbClr val="000000"/>
                        </a:buClr>
                        <a:buSzPts val="1100"/>
                        <a:buFont typeface="Arial"/>
                        <a:buNone/>
                      </a:pPr>
                      <a:r>
                        <a:rPr lang="en" sz="1200">
                          <a:solidFill>
                            <a:schemeClr val="dk1"/>
                          </a:solidFill>
                          <a:latin typeface="Calibri"/>
                          <a:ea typeface="Calibri"/>
                          <a:cs typeface="Calibri"/>
                          <a:sym typeface="Calibri"/>
                        </a:rPr>
                        <a:t>Maximum amount you can claim</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34707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Written contract for </a:t>
                      </a:r>
                      <a:r>
                        <a:rPr lang="en" sz="1200">
                          <a:solidFill>
                            <a:schemeClr val="dk1"/>
                          </a:solidFill>
                          <a:latin typeface="Calibri"/>
                          <a:ea typeface="Calibri"/>
                          <a:cs typeface="Calibri"/>
                          <a:sym typeface="Calibri"/>
                        </a:rPr>
                        <a:t>insurance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34707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How much YOU pay</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20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Things or circumstances that aren’t covered by your insurance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20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amount you might have to pay for a medical expense (short for copayment)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20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Covers your vehicle for damage that is someone else’s fault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2217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Insurance for family members of the policyholder, such as a spouse, children, or a partner</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20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feature of a policy that allows you to buy a new version of whatever was lost or damaged</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4666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Covers damage you do to other people or their property</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62217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hospitals and doctors contracted to provide services for an agreed-upon rate with your insurance provider</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20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type of coverage that will pay as much as an item is worth now</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Choosing an Insurance Plan</a:t>
            </a:r>
            <a:r>
              <a:rPr lang="en"/>
              <a:t> self-paced module.</a:t>
            </a:r>
            <a:endParaRPr/>
          </a:p>
        </p:txBody>
      </p:sp>
      <p:graphicFrame>
        <p:nvGraphicFramePr>
          <p:cNvPr id="298" name="Google Shape;298;p40"/>
          <p:cNvGraphicFramePr/>
          <p:nvPr/>
        </p:nvGraphicFramePr>
        <p:xfrm>
          <a:off x="576075" y="1508760"/>
          <a:ext cx="3000000" cy="3000000"/>
        </p:xfrm>
        <a:graphic>
          <a:graphicData uri="http://schemas.openxmlformats.org/drawingml/2006/table">
            <a:tbl>
              <a:tblPr>
                <a:noFill/>
                <a:tableStyleId>{A8ABF1BF-8C0D-4A6F-A97C-3408BC57549E}</a:tableStyleId>
              </a:tblPr>
              <a:tblGrid>
                <a:gridCol w="725225"/>
                <a:gridCol w="5904175"/>
              </a:tblGrid>
              <a:tr h="73277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Shopping around for insurance, making sure you get the best policy for you, and understanding everything that is covered takes some time. Use information from the module to create a checklist of questions you might ask when the time comes for you to tackle this. </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301400">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Questions I Want to Remember to Ask</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280175">
                <a:tc>
                  <a:txBody>
                    <a:bodyPr/>
                    <a:lstStyle/>
                    <a:p>
                      <a:pPr indent="0" lvl="0" marL="0" rtl="0" algn="l">
                        <a:spcBef>
                          <a:spcPts val="0"/>
                        </a:spcBef>
                        <a:spcAft>
                          <a:spcPts val="0"/>
                        </a:spcAft>
                        <a:buNone/>
                      </a:pPr>
                      <a:r>
                        <a:t/>
                      </a:r>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80175">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80175">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80175">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80175">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80175">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80175">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80175">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80175">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80175">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80175">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80175">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299" name="Google Shape;299;p40"/>
          <p:cNvPicPr preferRelativeResize="0"/>
          <p:nvPr/>
        </p:nvPicPr>
        <p:blipFill>
          <a:blip r:embed="rId4">
            <a:alphaModFix/>
          </a:blip>
          <a:stretch>
            <a:fillRect/>
          </a:stretch>
        </p:blipFill>
        <p:spPr>
          <a:xfrm>
            <a:off x="4249861" y="7878650"/>
            <a:ext cx="2955615" cy="15437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Choosing an Insurance Plan</a:t>
            </a:r>
            <a:r>
              <a:rPr lang="en"/>
              <a:t> self-paced module.</a:t>
            </a:r>
            <a:endParaRPr/>
          </a:p>
        </p:txBody>
      </p:sp>
      <p:graphicFrame>
        <p:nvGraphicFramePr>
          <p:cNvPr id="305" name="Google Shape;305;p41"/>
          <p:cNvGraphicFramePr/>
          <p:nvPr/>
        </p:nvGraphicFramePr>
        <p:xfrm>
          <a:off x="576072" y="2006755"/>
          <a:ext cx="3000000" cy="3000000"/>
        </p:xfrm>
        <a:graphic>
          <a:graphicData uri="http://schemas.openxmlformats.org/drawingml/2006/table">
            <a:tbl>
              <a:tblPr>
                <a:noFill/>
                <a:tableStyleId>{A8ABF1BF-8C0D-4A6F-A97C-3408BC57549E}</a:tableStyleId>
              </a:tblPr>
              <a:tblGrid>
                <a:gridCol w="3310125"/>
                <a:gridCol w="3319275"/>
              </a:tblGrid>
              <a:tr h="360725">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Shop Around</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lnSpc>
                          <a:spcPct val="115000"/>
                        </a:lnSpc>
                        <a:spcBef>
                          <a:spcPts val="0"/>
                        </a:spcBef>
                        <a:spcAft>
                          <a:spcPts val="0"/>
                        </a:spcAft>
                        <a:buNone/>
                      </a:pPr>
                      <a:r>
                        <a:rPr b="1" lang="en">
                          <a:solidFill>
                            <a:schemeClr val="dk1"/>
                          </a:solidFill>
                          <a:latin typeface="Calibri"/>
                          <a:ea typeface="Calibri"/>
                          <a:cs typeface="Calibri"/>
                          <a:sym typeface="Calibri"/>
                        </a:rPr>
                        <a:t>Deductible</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5556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1555675">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b">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36072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Auto Insurance Discounts</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Personal Decisions (Health &amp; Home)</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bl>
          </a:graphicData>
        </a:graphic>
      </p:graphicFrame>
      <p:sp>
        <p:nvSpPr>
          <p:cNvPr id="306" name="Google Shape;306;p41"/>
          <p:cNvSpPr txBox="1"/>
          <p:nvPr/>
        </p:nvSpPr>
        <p:spPr>
          <a:xfrm>
            <a:off x="576075" y="1371600"/>
            <a:ext cx="6629400" cy="516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200"/>
              </a:spcAft>
              <a:buClr>
                <a:schemeClr val="dk1"/>
              </a:buClr>
              <a:buSzPts val="1100"/>
              <a:buFont typeface="Arial"/>
              <a:buNone/>
            </a:pPr>
            <a:r>
              <a:rPr b="1" lang="en">
                <a:solidFill>
                  <a:schemeClr val="dk2"/>
                </a:solidFill>
                <a:latin typeface="Calibri"/>
                <a:ea typeface="Calibri"/>
                <a:cs typeface="Calibri"/>
                <a:sym typeface="Calibri"/>
              </a:rPr>
              <a:t>With a little bit of work, you might be able to lower some of your future insurance costs. Fill in the graphic organizer with ideas for each category.</a:t>
            </a:r>
            <a:endParaRPr b="1">
              <a:solidFill>
                <a:schemeClr val="dk2"/>
              </a:solidFill>
              <a:latin typeface="Calibri"/>
              <a:ea typeface="Calibri"/>
              <a:cs typeface="Calibri"/>
              <a:sym typeface="Calibri"/>
            </a:endParaRPr>
          </a:p>
        </p:txBody>
      </p:sp>
      <p:sp>
        <p:nvSpPr>
          <p:cNvPr id="307" name="Google Shape;307;p41"/>
          <p:cNvSpPr txBox="1"/>
          <p:nvPr/>
        </p:nvSpPr>
        <p:spPr>
          <a:xfrm>
            <a:off x="7393625" y="1445825"/>
            <a:ext cx="7049700" cy="72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a:p>
        </p:txBody>
      </p:sp>
      <p:sp>
        <p:nvSpPr>
          <p:cNvPr id="308" name="Google Shape;308;p41"/>
          <p:cNvSpPr txBox="1"/>
          <p:nvPr/>
        </p:nvSpPr>
        <p:spPr>
          <a:xfrm>
            <a:off x="2390775" y="3758538"/>
            <a:ext cx="3000000" cy="400200"/>
          </a:xfrm>
          <a:prstGeom prst="rect">
            <a:avLst/>
          </a:prstGeom>
          <a:solidFill>
            <a:srgbClr val="FF6000"/>
          </a:solidFill>
          <a:ln cap="flat" cmpd="sng" w="9525">
            <a:solidFill>
              <a:srgbClr val="454545"/>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a:solidFill>
                  <a:srgbClr val="FFFFFF"/>
                </a:solidFill>
                <a:latin typeface="Calibri"/>
                <a:ea typeface="Calibri"/>
                <a:cs typeface="Calibri"/>
                <a:sym typeface="Calibri"/>
              </a:rPr>
              <a:t>Ways to Lower Insurance Costs</a:t>
            </a:r>
            <a:endParaRPr b="1">
              <a:solidFill>
                <a:srgbClr val="FFFFFF"/>
              </a:solidFill>
              <a:latin typeface="Calibri"/>
              <a:ea typeface="Calibri"/>
              <a:cs typeface="Calibri"/>
              <a:sym typeface="Calibri"/>
            </a:endParaRPr>
          </a:p>
        </p:txBody>
      </p:sp>
      <p:graphicFrame>
        <p:nvGraphicFramePr>
          <p:cNvPr id="309" name="Google Shape;309;p41"/>
          <p:cNvGraphicFramePr/>
          <p:nvPr/>
        </p:nvGraphicFramePr>
        <p:xfrm>
          <a:off x="576075" y="6164960"/>
          <a:ext cx="3000000" cy="3000000"/>
        </p:xfrm>
        <a:graphic>
          <a:graphicData uri="http://schemas.openxmlformats.org/drawingml/2006/table">
            <a:tbl>
              <a:tblPr>
                <a:noFill/>
                <a:tableStyleId>{A8ABF1BF-8C0D-4A6F-A97C-3408BC57549E}</a:tableStyleId>
              </a:tblPr>
              <a:tblGrid>
                <a:gridCol w="2019300"/>
                <a:gridCol w="4610100"/>
              </a:tblGrid>
              <a:tr h="100000">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factors are you likely to consider when selecting an insurance policy? List the top four and explain why each is important.</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30140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Factor</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Your Reason</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2801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801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801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801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80175">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4: Choosing an Insurance Plan. </a:t>
            </a:r>
            <a:endParaRPr/>
          </a:p>
        </p:txBody>
      </p:sp>
      <p:graphicFrame>
        <p:nvGraphicFramePr>
          <p:cNvPr id="315" name="Google Shape;315;p42"/>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6629400"/>
              </a:tblGrid>
              <a:tr h="100000">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What do you know about insurance that you didn’t know or understand before the module? Explain.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345750">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16" name="Google Shape;316;p42"/>
          <p:cNvGraphicFramePr/>
          <p:nvPr/>
        </p:nvGraphicFramePr>
        <p:xfrm>
          <a:off x="576072" y="6272318"/>
          <a:ext cx="3000000" cy="3000000"/>
        </p:xfrm>
        <a:graphic>
          <a:graphicData uri="http://schemas.openxmlformats.org/drawingml/2006/table">
            <a:tbl>
              <a:tblPr>
                <a:noFill/>
                <a:tableStyleId>{A8ABF1BF-8C0D-4A6F-A97C-3408BC57549E}</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explain what factors influence the cost of insurance.</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feel confident in my ability to develop a plan for purchasing insurance in the future.</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describe ways to reduce my future insurance costs.</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317" name="Google Shape;317;p42"/>
          <p:cNvPicPr preferRelativeResize="0"/>
          <p:nvPr/>
        </p:nvPicPr>
        <p:blipFill>
          <a:blip r:embed="rId3">
            <a:alphaModFix/>
          </a:blip>
          <a:stretch>
            <a:fillRect/>
          </a:stretch>
        </p:blipFill>
        <p:spPr>
          <a:xfrm>
            <a:off x="576075" y="5262425"/>
            <a:ext cx="3486014" cy="896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3"/>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Understanding Your Consumer Rights</a:t>
            </a:r>
            <a:endParaRPr/>
          </a:p>
        </p:txBody>
      </p:sp>
      <p:sp>
        <p:nvSpPr>
          <p:cNvPr id="323" name="Google Shape;323;p43"/>
          <p:cNvSpPr txBox="1"/>
          <p:nvPr>
            <p:ph idx="1" type="body"/>
          </p:nvPr>
        </p:nvSpPr>
        <p:spPr>
          <a:xfrm>
            <a:off x="576075" y="3241750"/>
            <a:ext cx="62301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Explain why scams are important to avoid.</a:t>
            </a:r>
            <a:endParaRPr/>
          </a:p>
          <a:p>
            <a:pPr indent="-330200" lvl="0" marL="457200" rtl="0" algn="l">
              <a:spcBef>
                <a:spcPts val="0"/>
              </a:spcBef>
              <a:spcAft>
                <a:spcPts val="0"/>
              </a:spcAft>
              <a:buSzPts val="1600"/>
              <a:buChar char="●"/>
            </a:pPr>
            <a:r>
              <a:rPr lang="en"/>
              <a:t>Give examples of laws and institutions designed to help consumers.</a:t>
            </a:r>
            <a:endParaRPr/>
          </a:p>
          <a:p>
            <a:pPr indent="-330200" lvl="0" marL="457200" rtl="0" algn="l">
              <a:spcBef>
                <a:spcPts val="0"/>
              </a:spcBef>
              <a:spcAft>
                <a:spcPts val="0"/>
              </a:spcAft>
              <a:buSzPts val="1600"/>
              <a:buChar char="●"/>
            </a:pPr>
            <a:r>
              <a:rPr lang="en"/>
              <a:t>Describe how a consumer can get help if they suspect a scam or financial fraud.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Your Consumer Rights</a:t>
            </a:r>
            <a:r>
              <a:rPr lang="en"/>
              <a:t> self-paced module.</a:t>
            </a:r>
            <a:endParaRPr/>
          </a:p>
        </p:txBody>
      </p:sp>
      <p:graphicFrame>
        <p:nvGraphicFramePr>
          <p:cNvPr id="329" name="Google Shape;329;p44"/>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6629400"/>
              </a:tblGrid>
              <a:tr h="282300">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How would you describe yourself as a consumer? After taking the “Consumer Quiz,” what areas might you work on to improve your consumer skills?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397350">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30" name="Google Shape;330;p44"/>
          <p:cNvGraphicFramePr/>
          <p:nvPr/>
        </p:nvGraphicFramePr>
        <p:xfrm>
          <a:off x="576075" y="3850960"/>
          <a:ext cx="3000000" cy="3000000"/>
        </p:xfrm>
        <a:graphic>
          <a:graphicData uri="http://schemas.openxmlformats.org/drawingml/2006/table">
            <a:tbl>
              <a:tblPr>
                <a:noFill/>
                <a:tableStyleId>{A8ABF1BF-8C0D-4A6F-A97C-3408BC57549E}</a:tableStyleId>
              </a:tblPr>
              <a:tblGrid>
                <a:gridCol w="2209800"/>
                <a:gridCol w="2209800"/>
                <a:gridCol w="2209800"/>
              </a:tblGrid>
              <a:tr h="409825">
                <a:tc gridSpan="3">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When it comes to consumer rights and </a:t>
                      </a:r>
                      <a:r>
                        <a:rPr b="1" lang="en">
                          <a:solidFill>
                            <a:schemeClr val="lt1"/>
                          </a:solidFill>
                          <a:latin typeface="Calibri"/>
                          <a:ea typeface="Calibri"/>
                          <a:cs typeface="Calibri"/>
                          <a:sym typeface="Calibri"/>
                        </a:rPr>
                        <a:t>responsibilit</a:t>
                      </a:r>
                      <a:r>
                        <a:rPr b="1" lang="en">
                          <a:solidFill>
                            <a:schemeClr val="lt1"/>
                          </a:solidFill>
                          <a:latin typeface="Calibri"/>
                          <a:ea typeface="Calibri"/>
                          <a:cs typeface="Calibri"/>
                          <a:sym typeface="Calibri"/>
                        </a:rPr>
                        <a:t>ies,</a:t>
                      </a:r>
                      <a:r>
                        <a:rPr b="1" lang="en">
                          <a:solidFill>
                            <a:schemeClr val="lt1"/>
                          </a:solidFill>
                          <a:latin typeface="Calibri"/>
                          <a:ea typeface="Calibri"/>
                          <a:cs typeface="Calibri"/>
                          <a:sym typeface="Calibri"/>
                        </a:rPr>
                        <a:t> </a:t>
                      </a:r>
                      <a:r>
                        <a:rPr b="1" lang="en">
                          <a:solidFill>
                            <a:schemeClr val="lt1"/>
                          </a:solidFill>
                          <a:latin typeface="Calibri"/>
                          <a:ea typeface="Calibri"/>
                          <a:cs typeface="Calibri"/>
                          <a:sym typeface="Calibri"/>
                        </a:rPr>
                        <a:t>what do you already know? How about scams? What do you want to know? Complete the first two columns now. Come back when the module is done, and share what you learned.</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845700">
                <a:tc>
                  <a:txBody>
                    <a:bodyPr/>
                    <a:lstStyle/>
                    <a:p>
                      <a:pPr indent="0" lvl="0" marL="0" rtl="0" algn="ctr">
                        <a:spcBef>
                          <a:spcPts val="0"/>
                        </a:spcBef>
                        <a:spcAft>
                          <a:spcPts val="0"/>
                        </a:spcAft>
                        <a:buNone/>
                      </a:pPr>
                      <a:r>
                        <a:rPr b="1" lang="en">
                          <a:solidFill>
                            <a:srgbClr val="000000"/>
                          </a:solidFill>
                          <a:latin typeface="Calibri"/>
                          <a:ea typeface="Calibri"/>
                          <a:cs typeface="Calibri"/>
                          <a:sym typeface="Calibri"/>
                        </a:rPr>
                        <a:t>Know</a:t>
                      </a:r>
                      <a:endParaRPr b="1">
                        <a:solidFill>
                          <a:srgbClr val="000000"/>
                        </a:solidFill>
                        <a:latin typeface="Calibri"/>
                        <a:ea typeface="Calibri"/>
                        <a:cs typeface="Calibri"/>
                        <a:sym typeface="Calibri"/>
                      </a:endParaRPr>
                    </a:p>
                    <a:p>
                      <a:pPr indent="0" lvl="0" marL="0" rtl="0" algn="ctr">
                        <a:spcBef>
                          <a:spcPts val="0"/>
                        </a:spcBef>
                        <a:spcAft>
                          <a:spcPts val="0"/>
                        </a:spcAft>
                        <a:buClr>
                          <a:srgbClr val="000000"/>
                        </a:buClr>
                        <a:buSzPts val="1100"/>
                        <a:buFont typeface="Arial"/>
                        <a:buNone/>
                      </a:pPr>
                      <a:r>
                        <a:rPr lang="en">
                          <a:solidFill>
                            <a:srgbClr val="000000"/>
                          </a:solidFill>
                          <a:latin typeface="Calibri"/>
                          <a:ea typeface="Calibri"/>
                          <a:cs typeface="Calibri"/>
                          <a:sym typeface="Calibri"/>
                        </a:rPr>
                        <a:t>What do you already know about this topic?</a:t>
                      </a:r>
                      <a:endParaRPr b="1">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rgbClr val="000000"/>
                          </a:solidFill>
                          <a:latin typeface="Calibri"/>
                          <a:ea typeface="Calibri"/>
                          <a:cs typeface="Calibri"/>
                          <a:sym typeface="Calibri"/>
                        </a:rPr>
                        <a:t>Want</a:t>
                      </a:r>
                      <a:endParaRPr b="1">
                        <a:solidFill>
                          <a:srgbClr val="000000"/>
                        </a:solidFill>
                        <a:latin typeface="Calibri"/>
                        <a:ea typeface="Calibri"/>
                        <a:cs typeface="Calibri"/>
                        <a:sym typeface="Calibri"/>
                      </a:endParaRPr>
                    </a:p>
                    <a:p>
                      <a:pPr indent="0" lvl="0" marL="0" rtl="0" algn="ctr">
                        <a:spcBef>
                          <a:spcPts val="0"/>
                        </a:spcBef>
                        <a:spcAft>
                          <a:spcPts val="0"/>
                        </a:spcAft>
                        <a:buClr>
                          <a:srgbClr val="000000"/>
                        </a:buClr>
                        <a:buSzPts val="1100"/>
                        <a:buFont typeface="Arial"/>
                        <a:buNone/>
                      </a:pPr>
                      <a:r>
                        <a:rPr lang="en">
                          <a:solidFill>
                            <a:srgbClr val="000000"/>
                          </a:solidFill>
                          <a:latin typeface="Calibri"/>
                          <a:ea typeface="Calibri"/>
                          <a:cs typeface="Calibri"/>
                          <a:sym typeface="Calibri"/>
                        </a:rPr>
                        <a:t>What do you want to know about this topic?</a:t>
                      </a:r>
                      <a:endParaRPr>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rgbClr val="000000"/>
                          </a:solidFill>
                          <a:latin typeface="Calibri"/>
                          <a:ea typeface="Calibri"/>
                          <a:cs typeface="Calibri"/>
                          <a:sym typeface="Calibri"/>
                        </a:rPr>
                        <a:t>Learn</a:t>
                      </a:r>
                      <a:endParaRPr b="1">
                        <a:solidFill>
                          <a:srgbClr val="000000"/>
                        </a:solidFill>
                        <a:latin typeface="Calibri"/>
                        <a:ea typeface="Calibri"/>
                        <a:cs typeface="Calibri"/>
                        <a:sym typeface="Calibri"/>
                      </a:endParaRPr>
                    </a:p>
                    <a:p>
                      <a:pPr indent="0" lvl="0" marL="0" rtl="0" algn="ctr">
                        <a:spcBef>
                          <a:spcPts val="0"/>
                        </a:spcBef>
                        <a:spcAft>
                          <a:spcPts val="0"/>
                        </a:spcAft>
                        <a:buClr>
                          <a:srgbClr val="000000"/>
                        </a:buClr>
                        <a:buSzPts val="1100"/>
                        <a:buFont typeface="Arial"/>
                        <a:buNone/>
                      </a:pPr>
                      <a:r>
                        <a:rPr lang="en">
                          <a:solidFill>
                            <a:srgbClr val="000000"/>
                          </a:solidFill>
                          <a:latin typeface="Calibri"/>
                          <a:ea typeface="Calibri"/>
                          <a:cs typeface="Calibri"/>
                          <a:sym typeface="Calibri"/>
                        </a:rPr>
                        <a:t>What have you learned after completing the module?</a:t>
                      </a:r>
                      <a:endParaRPr b="1">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326450">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326450">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331" name="Google Shape;331;p44"/>
          <p:cNvPicPr preferRelativeResize="0"/>
          <p:nvPr/>
        </p:nvPicPr>
        <p:blipFill>
          <a:blip r:embed="rId4">
            <a:alphaModFix/>
          </a:blip>
          <a:stretch>
            <a:fillRect/>
          </a:stretch>
        </p:blipFill>
        <p:spPr>
          <a:xfrm>
            <a:off x="6279441" y="8469675"/>
            <a:ext cx="926025" cy="952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ctrTitle"/>
          </p:nvPr>
        </p:nvSpPr>
        <p:spPr>
          <a:xfrm>
            <a:off x="530352" y="1691640"/>
            <a:ext cx="6629400" cy="155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Paying for a Vehicle</a:t>
            </a:r>
            <a:endParaRPr/>
          </a:p>
        </p:txBody>
      </p:sp>
      <p:sp>
        <p:nvSpPr>
          <p:cNvPr id="105" name="Google Shape;105;p18"/>
          <p:cNvSpPr txBox="1"/>
          <p:nvPr>
            <p:ph idx="1" type="body"/>
          </p:nvPr>
        </p:nvSpPr>
        <p:spPr>
          <a:xfrm>
            <a:off x="576075" y="3241750"/>
            <a:ext cx="6629400" cy="2814000"/>
          </a:xfrm>
          <a:prstGeom prst="rect">
            <a:avLst/>
          </a:prstGeom>
        </p:spPr>
        <p:txBody>
          <a:bodyPr anchorCtr="0" anchor="t" bIns="91425" lIns="0" spcFirstLastPara="1" rIns="91425" wrap="square" tIns="91425">
            <a:normAutofit/>
          </a:bodyPr>
          <a:lstStyle/>
          <a:p>
            <a:pPr indent="0" lvl="0" marL="0" rtl="0" algn="l">
              <a:lnSpc>
                <a:spcPct val="100000"/>
              </a:lnSpc>
              <a:spcBef>
                <a:spcPts val="0"/>
              </a:spcBef>
              <a:spcAft>
                <a:spcPts val="0"/>
              </a:spcAft>
              <a:buNone/>
            </a:pPr>
            <a:r>
              <a:rPr b="1" lang="en"/>
              <a:t>After completing the module for this topic, you should be able to:</a:t>
            </a:r>
            <a:endParaRPr b="1"/>
          </a:p>
          <a:p>
            <a:pPr indent="-330200" lvl="0" marL="457200" rtl="0" algn="l">
              <a:spcBef>
                <a:spcPts val="1200"/>
              </a:spcBef>
              <a:spcAft>
                <a:spcPts val="0"/>
              </a:spcAft>
              <a:buSzPts val="1600"/>
              <a:buChar char="●"/>
            </a:pPr>
            <a:r>
              <a:rPr lang="en"/>
              <a:t>List factors to consider when buying a vehicle.</a:t>
            </a:r>
            <a:endParaRPr/>
          </a:p>
          <a:p>
            <a:pPr indent="-330200" lvl="0" marL="457200" rtl="0" algn="l">
              <a:spcBef>
                <a:spcPts val="0"/>
              </a:spcBef>
              <a:spcAft>
                <a:spcPts val="0"/>
              </a:spcAft>
              <a:buSzPts val="1600"/>
              <a:buChar char="●"/>
            </a:pPr>
            <a:r>
              <a:rPr lang="en"/>
              <a:t>Explain the benefits and tradeoffs of buying a new versus used vehicle.</a:t>
            </a:r>
            <a:endParaRPr/>
          </a:p>
          <a:p>
            <a:pPr indent="-330200" lvl="0" marL="457200" rtl="0" algn="l">
              <a:spcBef>
                <a:spcPts val="0"/>
              </a:spcBef>
              <a:spcAft>
                <a:spcPts val="0"/>
              </a:spcAft>
              <a:buSzPts val="1600"/>
              <a:buChar char="●"/>
            </a:pPr>
            <a:r>
              <a:rPr lang="en"/>
              <a:t>Compare buying and leasing a vehicle.</a:t>
            </a:r>
            <a:endParaRPr/>
          </a:p>
          <a:p>
            <a:pPr indent="-330200" lvl="0" marL="457200" rtl="0" algn="l">
              <a:spcBef>
                <a:spcPts val="0"/>
              </a:spcBef>
              <a:spcAft>
                <a:spcPts val="0"/>
              </a:spcAft>
              <a:buSzPts val="1600"/>
              <a:buChar char="●"/>
            </a:pPr>
            <a:r>
              <a:rPr lang="en"/>
              <a:t>Summarize the financial considerations of getting a vehicle.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5"/>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Understanding Your Consumer Rights</a:t>
            </a:r>
            <a:r>
              <a:rPr lang="en"/>
              <a:t> self-paced module.</a:t>
            </a:r>
            <a:endParaRPr/>
          </a:p>
        </p:txBody>
      </p:sp>
      <p:graphicFrame>
        <p:nvGraphicFramePr>
          <p:cNvPr id="337" name="Google Shape;337;p45"/>
          <p:cNvGraphicFramePr/>
          <p:nvPr/>
        </p:nvGraphicFramePr>
        <p:xfrm>
          <a:off x="576072" y="5137268"/>
          <a:ext cx="3000000" cy="3000000"/>
        </p:xfrm>
        <a:graphic>
          <a:graphicData uri="http://schemas.openxmlformats.org/drawingml/2006/table">
            <a:tbl>
              <a:tblPr>
                <a:noFill/>
                <a:tableStyleId>{A8ABF1BF-8C0D-4A6F-A97C-3408BC57549E}</a:tableStyleId>
              </a:tblPr>
              <a:tblGrid>
                <a:gridCol w="2835200"/>
                <a:gridCol w="3794200"/>
              </a:tblGrid>
              <a:tr h="875725">
                <a:tc>
                  <a:txBody>
                    <a:bodyPr/>
                    <a:lstStyle/>
                    <a:p>
                      <a:pPr indent="0" lvl="0" marL="0" rtl="0" algn="l">
                        <a:spcBef>
                          <a:spcPts val="0"/>
                        </a:spcBef>
                        <a:spcAft>
                          <a:spcPts val="0"/>
                        </a:spcAft>
                        <a:buNone/>
                      </a:pPr>
                      <a:r>
                        <a:rPr b="1" lang="en" sz="2000">
                          <a:solidFill>
                            <a:srgbClr val="000000"/>
                          </a:solidFill>
                          <a:latin typeface="Calibri"/>
                          <a:ea typeface="Calibri"/>
                          <a:cs typeface="Calibri"/>
                          <a:sym typeface="Calibri"/>
                        </a:rPr>
                        <a:t>A</a:t>
                      </a:r>
                      <a:r>
                        <a:rPr b="1" lang="en">
                          <a:solidFill>
                            <a:srgbClr val="000000"/>
                          </a:solidFill>
                          <a:latin typeface="Calibri"/>
                          <a:ea typeface="Calibri"/>
                          <a:cs typeface="Calibri"/>
                          <a:sym typeface="Calibri"/>
                        </a:rPr>
                        <a:t>—Adjective</a:t>
                      </a:r>
                      <a:endParaRPr b="1">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lang="en">
                          <a:solidFill>
                            <a:srgbClr val="000000"/>
                          </a:solidFill>
                          <a:latin typeface="Calibri"/>
                          <a:ea typeface="Calibri"/>
                          <a:cs typeface="Calibri"/>
                          <a:sym typeface="Calibri"/>
                        </a:rPr>
                        <a:t>What words describe what you saw?</a:t>
                      </a:r>
                      <a:endParaRPr b="1">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875725">
                <a:tc>
                  <a:txBody>
                    <a:bodyPr/>
                    <a:lstStyle/>
                    <a:p>
                      <a:pPr indent="0" lvl="0" marL="0" rtl="0" algn="l">
                        <a:spcBef>
                          <a:spcPts val="0"/>
                        </a:spcBef>
                        <a:spcAft>
                          <a:spcPts val="0"/>
                        </a:spcAft>
                        <a:buClr>
                          <a:srgbClr val="000000"/>
                        </a:buClr>
                        <a:buSzPts val="1100"/>
                        <a:buFont typeface="Arial"/>
                        <a:buNone/>
                      </a:pPr>
                      <a:r>
                        <a:rPr b="1" lang="en" sz="2000">
                          <a:solidFill>
                            <a:srgbClr val="000000"/>
                          </a:solidFill>
                          <a:latin typeface="Calibri"/>
                          <a:ea typeface="Calibri"/>
                          <a:cs typeface="Calibri"/>
                          <a:sym typeface="Calibri"/>
                        </a:rPr>
                        <a:t>E</a:t>
                      </a:r>
                      <a:r>
                        <a:rPr b="1" lang="en">
                          <a:solidFill>
                            <a:srgbClr val="000000"/>
                          </a:solidFill>
                          <a:latin typeface="Calibri"/>
                          <a:ea typeface="Calibri"/>
                          <a:cs typeface="Calibri"/>
                          <a:sym typeface="Calibri"/>
                        </a:rPr>
                        <a:t>—Emotion</a:t>
                      </a:r>
                      <a:endParaRPr b="1">
                        <a:solidFill>
                          <a:srgbClr val="000000"/>
                        </a:solidFill>
                        <a:latin typeface="Calibri"/>
                        <a:ea typeface="Calibri"/>
                        <a:cs typeface="Calibri"/>
                        <a:sym typeface="Calibri"/>
                      </a:endParaRPr>
                    </a:p>
                    <a:p>
                      <a:pPr indent="0" lvl="0" marL="0" rtl="0" algn="l">
                        <a:spcBef>
                          <a:spcPts val="0"/>
                        </a:spcBef>
                        <a:spcAft>
                          <a:spcPts val="0"/>
                        </a:spcAft>
                        <a:buNone/>
                      </a:pPr>
                      <a:r>
                        <a:rPr lang="en">
                          <a:solidFill>
                            <a:srgbClr val="000000"/>
                          </a:solidFill>
                          <a:latin typeface="Calibri"/>
                          <a:ea typeface="Calibri"/>
                          <a:cs typeface="Calibri"/>
                          <a:sym typeface="Calibri"/>
                        </a:rPr>
                        <a:t>How does it make you feel?</a:t>
                      </a:r>
                      <a:endParaRPr b="1">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875725">
                <a:tc>
                  <a:txBody>
                    <a:bodyPr/>
                    <a:lstStyle/>
                    <a:p>
                      <a:pPr indent="0" lvl="0" marL="0" rtl="0" algn="l">
                        <a:spcBef>
                          <a:spcPts val="0"/>
                        </a:spcBef>
                        <a:spcAft>
                          <a:spcPts val="0"/>
                        </a:spcAft>
                        <a:buNone/>
                      </a:pPr>
                      <a:r>
                        <a:rPr b="1" lang="en" sz="2000">
                          <a:solidFill>
                            <a:srgbClr val="000000"/>
                          </a:solidFill>
                          <a:latin typeface="Calibri"/>
                          <a:ea typeface="Calibri"/>
                          <a:cs typeface="Calibri"/>
                          <a:sym typeface="Calibri"/>
                        </a:rPr>
                        <a:t>I</a:t>
                      </a:r>
                      <a:r>
                        <a:rPr b="1" lang="en">
                          <a:solidFill>
                            <a:srgbClr val="000000"/>
                          </a:solidFill>
                          <a:latin typeface="Calibri"/>
                          <a:ea typeface="Calibri"/>
                          <a:cs typeface="Calibri"/>
                          <a:sym typeface="Calibri"/>
                        </a:rPr>
                        <a:t>—Interesting Info</a:t>
                      </a:r>
                      <a:endParaRPr b="1">
                        <a:solidFill>
                          <a:srgbClr val="000000"/>
                        </a:solidFill>
                        <a:latin typeface="Calibri"/>
                        <a:ea typeface="Calibri"/>
                        <a:cs typeface="Calibri"/>
                        <a:sym typeface="Calibri"/>
                      </a:endParaRPr>
                    </a:p>
                    <a:p>
                      <a:pPr indent="0" lvl="0" marL="0" rtl="0" algn="l">
                        <a:spcBef>
                          <a:spcPts val="0"/>
                        </a:spcBef>
                        <a:spcAft>
                          <a:spcPts val="0"/>
                        </a:spcAft>
                        <a:buNone/>
                      </a:pPr>
                      <a:r>
                        <a:rPr lang="en">
                          <a:solidFill>
                            <a:srgbClr val="000000"/>
                          </a:solidFill>
                          <a:latin typeface="Calibri"/>
                          <a:ea typeface="Calibri"/>
                          <a:cs typeface="Calibri"/>
                          <a:sym typeface="Calibri"/>
                        </a:rPr>
                        <a:t>What do you find interesting?</a:t>
                      </a:r>
                      <a:endParaRPr b="1">
                        <a:solidFill>
                          <a:srgbClr val="000000"/>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875725">
                <a:tc>
                  <a:txBody>
                    <a:bodyPr/>
                    <a:lstStyle/>
                    <a:p>
                      <a:pPr indent="0" lvl="0" marL="0" rtl="0" algn="l">
                        <a:spcBef>
                          <a:spcPts val="0"/>
                        </a:spcBef>
                        <a:spcAft>
                          <a:spcPts val="0"/>
                        </a:spcAft>
                        <a:buNone/>
                      </a:pPr>
                      <a:r>
                        <a:rPr b="1" lang="en" sz="2000">
                          <a:solidFill>
                            <a:srgbClr val="000000"/>
                          </a:solidFill>
                          <a:latin typeface="Calibri"/>
                          <a:ea typeface="Calibri"/>
                          <a:cs typeface="Calibri"/>
                          <a:sym typeface="Calibri"/>
                        </a:rPr>
                        <a:t>O</a:t>
                      </a:r>
                      <a:r>
                        <a:rPr b="1" lang="en">
                          <a:solidFill>
                            <a:srgbClr val="000000"/>
                          </a:solidFill>
                          <a:latin typeface="Calibri"/>
                          <a:ea typeface="Calibri"/>
                          <a:cs typeface="Calibri"/>
                          <a:sym typeface="Calibri"/>
                        </a:rPr>
                        <a:t>—Oh!</a:t>
                      </a:r>
                      <a:endParaRPr b="1">
                        <a:solidFill>
                          <a:srgbClr val="000000"/>
                        </a:solidFill>
                        <a:latin typeface="Calibri"/>
                        <a:ea typeface="Calibri"/>
                        <a:cs typeface="Calibri"/>
                        <a:sym typeface="Calibri"/>
                      </a:endParaRPr>
                    </a:p>
                    <a:p>
                      <a:pPr indent="0" lvl="0" marL="0" rtl="0" algn="l">
                        <a:spcBef>
                          <a:spcPts val="0"/>
                        </a:spcBef>
                        <a:spcAft>
                          <a:spcPts val="0"/>
                        </a:spcAft>
                        <a:buNone/>
                      </a:pPr>
                      <a:r>
                        <a:rPr lang="en">
                          <a:solidFill>
                            <a:srgbClr val="000000"/>
                          </a:solidFill>
                          <a:latin typeface="Calibri"/>
                          <a:ea typeface="Calibri"/>
                          <a:cs typeface="Calibri"/>
                          <a:sym typeface="Calibri"/>
                        </a:rPr>
                        <a:t>Did something surprise you?</a:t>
                      </a:r>
                      <a:endParaRPr b="1">
                        <a:solidFill>
                          <a:srgbClr val="000000"/>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r h="875725">
                <a:tc>
                  <a:txBody>
                    <a:bodyPr/>
                    <a:lstStyle/>
                    <a:p>
                      <a:pPr indent="0" lvl="0" marL="0" rtl="0" algn="l">
                        <a:spcBef>
                          <a:spcPts val="0"/>
                        </a:spcBef>
                        <a:spcAft>
                          <a:spcPts val="0"/>
                        </a:spcAft>
                        <a:buNone/>
                      </a:pPr>
                      <a:r>
                        <a:rPr b="1" lang="en" sz="2000">
                          <a:solidFill>
                            <a:srgbClr val="000000"/>
                          </a:solidFill>
                          <a:latin typeface="Calibri"/>
                          <a:ea typeface="Calibri"/>
                          <a:cs typeface="Calibri"/>
                          <a:sym typeface="Calibri"/>
                        </a:rPr>
                        <a:t>U</a:t>
                      </a:r>
                      <a:r>
                        <a:rPr b="1" lang="en">
                          <a:solidFill>
                            <a:srgbClr val="000000"/>
                          </a:solidFill>
                          <a:latin typeface="Calibri"/>
                          <a:ea typeface="Calibri"/>
                          <a:cs typeface="Calibri"/>
                          <a:sym typeface="Calibri"/>
                        </a:rPr>
                        <a:t>—Um?</a:t>
                      </a:r>
                      <a:endParaRPr>
                        <a:solidFill>
                          <a:srgbClr val="000000"/>
                        </a:solidFill>
                        <a:latin typeface="Calibri"/>
                        <a:ea typeface="Calibri"/>
                        <a:cs typeface="Calibri"/>
                        <a:sym typeface="Calibri"/>
                      </a:endParaRPr>
                    </a:p>
                    <a:p>
                      <a:pPr indent="0" lvl="0" marL="0" rtl="0" algn="l">
                        <a:spcBef>
                          <a:spcPts val="0"/>
                        </a:spcBef>
                        <a:spcAft>
                          <a:spcPts val="0"/>
                        </a:spcAft>
                        <a:buNone/>
                      </a:pPr>
                      <a:r>
                        <a:rPr lang="en">
                          <a:solidFill>
                            <a:srgbClr val="000000"/>
                          </a:solidFill>
                          <a:latin typeface="Calibri"/>
                          <a:ea typeface="Calibri"/>
                          <a:cs typeface="Calibri"/>
                          <a:sym typeface="Calibri"/>
                        </a:rPr>
                        <a:t>What questions do you have?</a:t>
                      </a:r>
                      <a:endParaRPr b="1">
                        <a:solidFill>
                          <a:srgbClr val="000000"/>
                        </a:solidFill>
                        <a:latin typeface="Calibri"/>
                        <a:ea typeface="Calibri"/>
                        <a:cs typeface="Calibri"/>
                        <a:sym typeface="Calibri"/>
                      </a:endParaRPr>
                    </a:p>
                  </a:txBody>
                  <a:tcPr marT="178775" marB="178775" marR="77700" marL="77700">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FFFF"/>
                    </a:solidFill>
                  </a:tcPr>
                </a:tc>
              </a:tr>
            </a:tbl>
          </a:graphicData>
        </a:graphic>
      </p:graphicFrame>
      <p:sp>
        <p:nvSpPr>
          <p:cNvPr id="338" name="Google Shape;338;p45"/>
          <p:cNvSpPr txBox="1"/>
          <p:nvPr/>
        </p:nvSpPr>
        <p:spPr>
          <a:xfrm>
            <a:off x="576075" y="1371600"/>
            <a:ext cx="6629400" cy="333000"/>
          </a:xfrm>
          <a:prstGeom prst="rect">
            <a:avLst/>
          </a:prstGeom>
          <a:noFill/>
          <a:ln>
            <a:noFill/>
          </a:ln>
        </p:spPr>
        <p:txBody>
          <a:bodyPr anchorCtr="0" anchor="t" bIns="91425" lIns="0" spcFirstLastPara="1" rIns="91425" wrap="square" tIns="0">
            <a:noAutofit/>
          </a:bodyPr>
          <a:lstStyle/>
          <a:p>
            <a:pPr indent="0" lvl="0" marL="0" rtl="0" algn="l">
              <a:spcBef>
                <a:spcPts val="0"/>
              </a:spcBef>
              <a:spcAft>
                <a:spcPts val="0"/>
              </a:spcAft>
              <a:buNone/>
            </a:pPr>
            <a:r>
              <a:rPr lang="en"/>
              <a:t>Consumer Rights and Responsibilities</a:t>
            </a:r>
            <a:endParaRPr/>
          </a:p>
        </p:txBody>
      </p:sp>
      <p:sp>
        <p:nvSpPr>
          <p:cNvPr id="339" name="Google Shape;339;p45"/>
          <p:cNvSpPr txBox="1"/>
          <p:nvPr/>
        </p:nvSpPr>
        <p:spPr>
          <a:xfrm>
            <a:off x="576075" y="1828800"/>
            <a:ext cx="6629400" cy="1449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a:latin typeface="Calibri"/>
                <a:ea typeface="Calibri"/>
                <a:cs typeface="Calibri"/>
                <a:sym typeface="Calibri"/>
              </a:rPr>
              <a:t>Your first thought when you see the letters AEIOU might be about vowels versus consonants, but in this case it is an abbreviation for a Adjective, Emotion, Interesting, Oh, and Um. </a:t>
            </a:r>
            <a:endParaRPr b="1">
              <a:latin typeface="Calibri"/>
              <a:ea typeface="Calibri"/>
              <a:cs typeface="Calibri"/>
              <a:sym typeface="Calibri"/>
            </a:endParaRPr>
          </a:p>
          <a:p>
            <a:pPr indent="0" lvl="0" marL="0" rtl="0" algn="l">
              <a:lnSpc>
                <a:spcPct val="115000"/>
              </a:lnSpc>
              <a:spcBef>
                <a:spcPts val="1000"/>
              </a:spcBef>
              <a:spcAft>
                <a:spcPts val="1000"/>
              </a:spcAft>
              <a:buNone/>
            </a:pPr>
            <a:r>
              <a:rPr b="1" lang="en">
                <a:latin typeface="Calibri"/>
                <a:ea typeface="Calibri"/>
                <a:cs typeface="Calibri"/>
                <a:sym typeface="Calibri"/>
              </a:rPr>
              <a:t>Use </a:t>
            </a:r>
            <a:r>
              <a:rPr b="1" lang="en" u="sng">
                <a:solidFill>
                  <a:schemeClr val="hlink"/>
                </a:solidFill>
                <a:latin typeface="Calibri"/>
                <a:ea typeface="Calibri"/>
                <a:cs typeface="Calibri"/>
                <a:sym typeface="Calibri"/>
                <a:hlinkClick r:id="rId4"/>
              </a:rPr>
              <a:t>this link</a:t>
            </a:r>
            <a:r>
              <a:rPr b="1" lang="en">
                <a:latin typeface="Calibri"/>
                <a:ea typeface="Calibri"/>
                <a:cs typeface="Calibri"/>
                <a:sym typeface="Calibri"/>
              </a:rPr>
              <a:t> or the QR code below to replay the video from this module. As you watch it, think of answers to the questions corresponding to each vowel in the abbreviation.</a:t>
            </a:r>
            <a:endParaRPr b="1">
              <a:latin typeface="Calibri"/>
              <a:ea typeface="Calibri"/>
              <a:cs typeface="Calibri"/>
              <a:sym typeface="Calibri"/>
            </a:endParaRPr>
          </a:p>
        </p:txBody>
      </p:sp>
      <p:pic>
        <p:nvPicPr>
          <p:cNvPr id="340" name="Google Shape;340;p45">
            <a:hlinkClick r:id="rId5"/>
          </p:cNvPr>
          <p:cNvPicPr preferRelativeResize="0"/>
          <p:nvPr/>
        </p:nvPicPr>
        <p:blipFill rotWithShape="1">
          <a:blip r:embed="rId6">
            <a:alphaModFix/>
          </a:blip>
          <a:srcRect b="1427" l="0" r="0" t="1437"/>
          <a:stretch/>
        </p:blipFill>
        <p:spPr>
          <a:xfrm>
            <a:off x="576075" y="3382921"/>
            <a:ext cx="2647911" cy="1449730"/>
          </a:xfrm>
          <a:prstGeom prst="rect">
            <a:avLst/>
          </a:prstGeom>
          <a:noFill/>
          <a:ln>
            <a:noFill/>
          </a:ln>
        </p:spPr>
      </p:pic>
      <p:pic>
        <p:nvPicPr>
          <p:cNvPr id="341" name="Google Shape;341;p45"/>
          <p:cNvPicPr preferRelativeResize="0"/>
          <p:nvPr/>
        </p:nvPicPr>
        <p:blipFill rotWithShape="1">
          <a:blip r:embed="rId7">
            <a:alphaModFix/>
          </a:blip>
          <a:srcRect b="0" l="0" r="0" t="0"/>
          <a:stretch/>
        </p:blipFill>
        <p:spPr>
          <a:xfrm>
            <a:off x="3495500" y="3382922"/>
            <a:ext cx="1449726" cy="1449726"/>
          </a:xfrm>
          <a:prstGeom prst="rect">
            <a:avLst/>
          </a:prstGeom>
          <a:noFill/>
          <a:ln>
            <a:noFill/>
          </a:ln>
        </p:spPr>
      </p:pic>
      <p:pic>
        <p:nvPicPr>
          <p:cNvPr id="342" name="Google Shape;342;p45">
            <a:hlinkClick r:id="rId8"/>
          </p:cNvPr>
          <p:cNvPicPr preferRelativeResize="0"/>
          <p:nvPr/>
        </p:nvPicPr>
        <p:blipFill>
          <a:blip r:embed="rId9">
            <a:alphaModFix/>
          </a:blip>
          <a:stretch>
            <a:fillRect/>
          </a:stretch>
        </p:blipFill>
        <p:spPr>
          <a:xfrm>
            <a:off x="6413335" y="9690525"/>
            <a:ext cx="792140" cy="274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6"/>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Your Consumer Rights</a:t>
            </a:r>
            <a:r>
              <a:rPr lang="en"/>
              <a:t> self-paced module.</a:t>
            </a:r>
            <a:endParaRPr/>
          </a:p>
        </p:txBody>
      </p:sp>
      <p:graphicFrame>
        <p:nvGraphicFramePr>
          <p:cNvPr id="348" name="Google Shape;348;p46"/>
          <p:cNvGraphicFramePr/>
          <p:nvPr/>
        </p:nvGraphicFramePr>
        <p:xfrm>
          <a:off x="576075" y="1508760"/>
          <a:ext cx="3000000" cy="3000000"/>
        </p:xfrm>
        <a:graphic>
          <a:graphicData uri="http://schemas.openxmlformats.org/drawingml/2006/table">
            <a:tbl>
              <a:tblPr>
                <a:noFill/>
                <a:tableStyleId>{A8ABF1BF-8C0D-4A6F-A97C-3408BC57549E}</a:tableStyleId>
              </a:tblPr>
              <a:tblGrid>
                <a:gridCol w="1554500"/>
                <a:gridCol w="5074900"/>
              </a:tblGrid>
              <a:tr h="106650">
                <a:tc gridSpan="2">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What steps can you take to prevent becoming a victim of scams or financial fraud? List at least two for each category.</a:t>
                      </a:r>
                      <a:endParaRPr b="1">
                        <a:solidFill>
                          <a:schemeClr val="lt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506800">
                <a:tc rowSpan="2">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Websites</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06800">
                <a:tc vMerge="1"/>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06800">
                <a:tc rowSpan="2">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Emails</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06800">
                <a:tc vMerge="1"/>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06800">
                <a:tc rowSpan="2">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Phone Calls</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06800">
                <a:tc vMerge="1"/>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06800">
                <a:tc rowSpan="2">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Imposters</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06800">
                <a:tc vMerge="1"/>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06800">
                <a:tc rowSpan="2">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Sales People</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06800">
                <a:tc vMerge="1"/>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06800">
                <a:tc rowSpan="2">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Social Media</a:t>
                      </a:r>
                      <a:endParaRPr b="1">
                        <a:solidFill>
                          <a:schemeClr val="dk1"/>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506800">
                <a:tc vMerge="1"/>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349" name="Google Shape;349;p46"/>
          <p:cNvPicPr preferRelativeResize="0"/>
          <p:nvPr/>
        </p:nvPicPr>
        <p:blipFill>
          <a:blip r:embed="rId4">
            <a:alphaModFix/>
          </a:blip>
          <a:stretch>
            <a:fillRect/>
          </a:stretch>
        </p:blipFill>
        <p:spPr>
          <a:xfrm>
            <a:off x="4085217" y="8469676"/>
            <a:ext cx="3120259" cy="952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7"/>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Your Consumer Rights</a:t>
            </a:r>
            <a:r>
              <a:rPr lang="en"/>
              <a:t> self-paced module.</a:t>
            </a:r>
            <a:endParaRPr/>
          </a:p>
        </p:txBody>
      </p:sp>
      <p:graphicFrame>
        <p:nvGraphicFramePr>
          <p:cNvPr id="355" name="Google Shape;355;p47"/>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6629400"/>
              </a:tblGrid>
              <a:tr h="2823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Select one of the scams from the Don’t Get Scammed section. Who do you know that might fall victim to this scam? Draft a message to them explaining what to look out for and how to avoid it.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397350">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56" name="Google Shape;356;p47"/>
          <p:cNvGraphicFramePr/>
          <p:nvPr/>
        </p:nvGraphicFramePr>
        <p:xfrm>
          <a:off x="576075" y="4064335"/>
          <a:ext cx="3000000" cy="3000000"/>
        </p:xfrm>
        <a:graphic>
          <a:graphicData uri="http://schemas.openxmlformats.org/drawingml/2006/table">
            <a:tbl>
              <a:tblPr>
                <a:noFill/>
                <a:tableStyleId>{A8ABF1BF-8C0D-4A6F-A97C-3408BC57549E}</a:tableStyleId>
              </a:tblPr>
              <a:tblGrid>
                <a:gridCol w="2129050"/>
                <a:gridCol w="2129050"/>
              </a:tblGrid>
              <a:tr h="609575">
                <a:tc gridSpan="2">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Consider each strategy you could use to prevent falling for a scam. When or how might you use it?</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396200">
                <a:tc>
                  <a:txBody>
                    <a:bodyPr/>
                    <a:lstStyle/>
                    <a:p>
                      <a:pPr indent="0" lvl="0" marL="0" rtl="0" algn="ctr">
                        <a:spcBef>
                          <a:spcPts val="0"/>
                        </a:spcBef>
                        <a:spcAft>
                          <a:spcPts val="0"/>
                        </a:spcAft>
                        <a:buNone/>
                      </a:pPr>
                      <a:r>
                        <a:rPr b="1" lang="en">
                          <a:latin typeface="Calibri"/>
                          <a:ea typeface="Calibri"/>
                          <a:cs typeface="Calibri"/>
                          <a:sym typeface="Calibri"/>
                        </a:rPr>
                        <a:t>Strategy</a:t>
                      </a:r>
                      <a:endParaRPr b="1">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latin typeface="Calibri"/>
                          <a:ea typeface="Calibri"/>
                          <a:cs typeface="Calibri"/>
                          <a:sym typeface="Calibri"/>
                        </a:rPr>
                        <a:t>Potential Use</a:t>
                      </a:r>
                      <a:endParaRPr>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32645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Search online for a phrase that describes your situation, like “IRS call” or a questionable phone </a:t>
                      </a:r>
                      <a:r>
                        <a:rPr lang="en" sz="1200">
                          <a:solidFill>
                            <a:schemeClr val="dk1"/>
                          </a:solidFill>
                          <a:latin typeface="Calibri"/>
                          <a:ea typeface="Calibri"/>
                          <a:cs typeface="Calibri"/>
                          <a:sym typeface="Calibri"/>
                        </a:rPr>
                        <a:t>number</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32645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Slow down, check out the offer, consult an expert, or just tell a friend or trusted adult.</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32645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Say, “put me on your do not call list” and then hang up.</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graphicFrame>
        <p:nvGraphicFramePr>
          <p:cNvPr id="357" name="Google Shape;357;p47"/>
          <p:cNvGraphicFramePr/>
          <p:nvPr/>
        </p:nvGraphicFramePr>
        <p:xfrm>
          <a:off x="5169400" y="4064335"/>
          <a:ext cx="3000000" cy="3000000"/>
        </p:xfrm>
        <a:graphic>
          <a:graphicData uri="http://schemas.openxmlformats.org/drawingml/2006/table">
            <a:tbl>
              <a:tblPr>
                <a:noFill/>
                <a:tableStyleId>{A8ABF1BF-8C0D-4A6F-A97C-3408BC57549E}</a:tableStyleId>
              </a:tblPr>
              <a:tblGrid>
                <a:gridCol w="2036075"/>
              </a:tblGrid>
              <a:tr h="2325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Take Steps to Prevent Unwanted Contact</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4375575">
                <a:tc>
                  <a:txBody>
                    <a:bodyPr/>
                    <a:lstStyle/>
                    <a:p>
                      <a:pPr indent="0" lvl="0" marL="0" rtl="0" algn="l">
                        <a:lnSpc>
                          <a:spcPct val="115000"/>
                        </a:lnSpc>
                        <a:spcBef>
                          <a:spcPts val="0"/>
                        </a:spcBef>
                        <a:spcAft>
                          <a:spcPts val="0"/>
                        </a:spcAft>
                        <a:buNone/>
                      </a:pPr>
                      <a:r>
                        <a:rPr lang="en" sz="1200">
                          <a:latin typeface="Calibri"/>
                          <a:ea typeface="Calibri"/>
                          <a:cs typeface="Calibri"/>
                          <a:sym typeface="Calibri"/>
                        </a:rPr>
                        <a:t>You can register your phone number with the National Do Not Call Registry at </a:t>
                      </a:r>
                      <a:r>
                        <a:rPr lang="en" sz="1200" u="sng">
                          <a:solidFill>
                            <a:schemeClr val="hlink"/>
                          </a:solidFill>
                          <a:latin typeface="Calibri"/>
                          <a:ea typeface="Calibri"/>
                          <a:cs typeface="Calibri"/>
                          <a:sym typeface="Calibri"/>
                          <a:hlinkClick r:id="rId4"/>
                        </a:rPr>
                        <a:t>donotcall.gov</a:t>
                      </a:r>
                      <a:r>
                        <a:rPr lang="en" sz="1200">
                          <a:latin typeface="Calibri"/>
                          <a:ea typeface="Calibri"/>
                          <a:cs typeface="Calibri"/>
                          <a:sym typeface="Calibri"/>
                        </a:rPr>
                        <a:t>.</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Once you begin to have a credit history, you are likely to receive what are called “prescreened offers” of credit. These are offers you haven’t asked for, and if scammers get ahold of them they could open accounts in your name. The Federal Trade Commission suggests opting out of these via </a:t>
                      </a:r>
                      <a:r>
                        <a:rPr lang="en" sz="1200" u="sng">
                          <a:solidFill>
                            <a:schemeClr val="hlink"/>
                          </a:solidFill>
                          <a:latin typeface="Calibri"/>
                          <a:ea typeface="Calibri"/>
                          <a:cs typeface="Calibri"/>
                          <a:sym typeface="Calibri"/>
                          <a:hlinkClick r:id="rId5"/>
                        </a:rPr>
                        <a:t>optoutprescreen.com</a:t>
                      </a:r>
                      <a:r>
                        <a:rPr lang="en" sz="1200">
                          <a:latin typeface="Calibri"/>
                          <a:ea typeface="Calibri"/>
                          <a:cs typeface="Calibri"/>
                          <a:sym typeface="Calibri"/>
                        </a:rPr>
                        <a:t> or calling 1-888-5-OPT-OUT.</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8"/>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Understanding Your Consumer Rights</a:t>
            </a:r>
            <a:r>
              <a:rPr lang="en"/>
              <a:t> self-paced module.</a:t>
            </a:r>
            <a:endParaRPr/>
          </a:p>
        </p:txBody>
      </p:sp>
      <p:graphicFrame>
        <p:nvGraphicFramePr>
          <p:cNvPr id="363" name="Google Shape;363;p48"/>
          <p:cNvGraphicFramePr/>
          <p:nvPr/>
        </p:nvGraphicFramePr>
        <p:xfrm>
          <a:off x="576075" y="1508760"/>
          <a:ext cx="3000000" cy="3000000"/>
        </p:xfrm>
        <a:graphic>
          <a:graphicData uri="http://schemas.openxmlformats.org/drawingml/2006/table">
            <a:tbl>
              <a:tblPr>
                <a:noFill/>
                <a:tableStyleId>{A8ABF1BF-8C0D-4A6F-A97C-3408BC57549E}</a:tableStyleId>
              </a:tblPr>
              <a:tblGrid>
                <a:gridCol w="1539250"/>
                <a:gridCol w="2880350"/>
                <a:gridCol w="2209800"/>
              </a:tblGrid>
              <a:tr h="340175">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Create your own reference sheet of organizations that help consumers where you live. Fill in the table with the name, website, and phone number for each agency listed below. Include how they help consumers.</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c hMerge="1"/>
              </a:tr>
              <a:tr h="163775">
                <a:tc>
                  <a:txBody>
                    <a:bodyPr/>
                    <a:lstStyle/>
                    <a:p>
                      <a:pPr indent="0" lvl="0" marL="0" rtl="0" algn="ctr">
                        <a:spcBef>
                          <a:spcPts val="0"/>
                        </a:spcBef>
                        <a:spcAft>
                          <a:spcPts val="0"/>
                        </a:spcAft>
                        <a:buNone/>
                      </a:pPr>
                      <a:r>
                        <a:t/>
                      </a:r>
                      <a:endParaRPr b="1">
                        <a:solidFill>
                          <a:srgbClr val="000000"/>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Name and Contact Information</a:t>
                      </a:r>
                      <a:endParaRPr b="1">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How They Help Consumers</a:t>
                      </a:r>
                      <a:endParaRPr b="1">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10972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Federal Trade Commission (FTC)</a:t>
                      </a:r>
                      <a:endParaRPr b="1"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Federal Trade Commission (FTC)</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0972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Your State’s Attorney General</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lang="en" sz="1200" u="sng">
                          <a:solidFill>
                            <a:schemeClr val="hlink"/>
                          </a:solidFill>
                          <a:latin typeface="Calibri"/>
                          <a:ea typeface="Calibri"/>
                          <a:cs typeface="Calibri"/>
                          <a:sym typeface="Calibri"/>
                          <a:hlinkClick r:id="rId4"/>
                        </a:rPr>
                        <a:t>naag.org/find-my-ag</a:t>
                      </a:r>
                      <a:endParaRPr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0972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Your State’s Banking Regulator</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lang="en" sz="1200" u="sng">
                          <a:solidFill>
                            <a:schemeClr val="hlink"/>
                          </a:solidFill>
                          <a:latin typeface="Calibri"/>
                          <a:ea typeface="Calibri"/>
                          <a:cs typeface="Calibri"/>
                          <a:sym typeface="Calibri"/>
                          <a:hlinkClick r:id="rId5"/>
                        </a:rPr>
                        <a:t>csbs.org/state-bank-directory</a:t>
                      </a:r>
                      <a:r>
                        <a:rPr lang="en" sz="1200">
                          <a:solidFill>
                            <a:schemeClr val="dk1"/>
                          </a:solidFill>
                          <a:latin typeface="Calibri"/>
                          <a:ea typeface="Calibri"/>
                          <a:cs typeface="Calibri"/>
                          <a:sym typeface="Calibri"/>
                        </a:rPr>
                        <a:t> </a:t>
                      </a:r>
                      <a:endParaRPr b="1"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0972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Your State’s Insurance Regulator</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lang="en" sz="1200" u="sng">
                          <a:solidFill>
                            <a:schemeClr val="hlink"/>
                          </a:solidFill>
                          <a:latin typeface="Calibri"/>
                          <a:ea typeface="Calibri"/>
                          <a:cs typeface="Calibri"/>
                          <a:sym typeface="Calibri"/>
                          <a:hlinkClick r:id="rId6"/>
                        </a:rPr>
                        <a:t>content.naic.org/state-insurance-departments</a:t>
                      </a:r>
                      <a:r>
                        <a:rPr lang="en" sz="1200">
                          <a:solidFill>
                            <a:schemeClr val="dk1"/>
                          </a:solidFill>
                          <a:latin typeface="Calibri"/>
                          <a:ea typeface="Calibri"/>
                          <a:cs typeface="Calibri"/>
                          <a:sym typeface="Calibri"/>
                        </a:rPr>
                        <a:t> </a:t>
                      </a:r>
                      <a:endParaRPr b="1"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10972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Local Law Enforcement</a:t>
                      </a:r>
                      <a:endParaRPr b="1" sz="12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pic>
        <p:nvPicPr>
          <p:cNvPr id="364" name="Google Shape;364;p48"/>
          <p:cNvPicPr preferRelativeResize="0"/>
          <p:nvPr/>
        </p:nvPicPr>
        <p:blipFill>
          <a:blip r:embed="rId7">
            <a:alphaModFix/>
          </a:blip>
          <a:stretch>
            <a:fillRect/>
          </a:stretch>
        </p:blipFill>
        <p:spPr>
          <a:xfrm>
            <a:off x="4085226" y="8463752"/>
            <a:ext cx="3120249" cy="95866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5: Understanding Your Consumer Rights. </a:t>
            </a:r>
            <a:endParaRPr/>
          </a:p>
        </p:txBody>
      </p:sp>
      <p:graphicFrame>
        <p:nvGraphicFramePr>
          <p:cNvPr id="370" name="Google Shape;370;p49"/>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6629400"/>
              </a:tblGrid>
              <a:tr h="562475">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At the beginning and end of this module, you were asked to consider the statement, “I know what to look for and how to protect myself from common scams.” How would you answer someone if you were asked about this? What questions do you still have about the topic?</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929900">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371" name="Google Shape;371;p49"/>
          <p:cNvGraphicFramePr/>
          <p:nvPr/>
        </p:nvGraphicFramePr>
        <p:xfrm>
          <a:off x="576072" y="6272318"/>
          <a:ext cx="3000000" cy="3000000"/>
        </p:xfrm>
        <a:graphic>
          <a:graphicData uri="http://schemas.openxmlformats.org/drawingml/2006/table">
            <a:tbl>
              <a:tblPr>
                <a:noFill/>
                <a:tableStyleId>{A8ABF1BF-8C0D-4A6F-A97C-3408BC57549E}</a:tableStyleId>
              </a:tblPr>
              <a:tblGrid>
                <a:gridCol w="3125150"/>
                <a:gridCol w="875975"/>
                <a:gridCol w="875975"/>
                <a:gridCol w="875975"/>
                <a:gridCol w="875975"/>
              </a:tblGrid>
              <a:tr h="331225">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6115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goals for this module. How do you feel about each goal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6115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explain why scams are important to avoid.</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115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feel confident giving examples of laws and institutions designed to help consumers.</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115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describe how a consumer can get help if they suspect a scam or financial fraud.</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372" name="Google Shape;372;p49"/>
          <p:cNvPicPr preferRelativeResize="0"/>
          <p:nvPr/>
        </p:nvPicPr>
        <p:blipFill>
          <a:blip r:embed="rId3">
            <a:alphaModFix/>
          </a:blip>
          <a:stretch>
            <a:fillRect/>
          </a:stretch>
        </p:blipFill>
        <p:spPr>
          <a:xfrm>
            <a:off x="576075" y="5262425"/>
            <a:ext cx="3486014" cy="896625"/>
          </a:xfrm>
          <a:prstGeom prst="rect">
            <a:avLst/>
          </a:prstGeom>
          <a:noFill/>
          <a:ln>
            <a:noFill/>
          </a:ln>
        </p:spPr>
      </p:pic>
      <p:sp>
        <p:nvSpPr>
          <p:cNvPr id="373" name="Google Shape;373;p49"/>
          <p:cNvSpPr txBox="1"/>
          <p:nvPr/>
        </p:nvSpPr>
        <p:spPr>
          <a:xfrm>
            <a:off x="9088850" y="5255475"/>
            <a:ext cx="5876100" cy="8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sz="1200">
              <a:latin typeface="Calibri"/>
              <a:ea typeface="Calibri"/>
              <a:cs typeface="Calibri"/>
              <a:sym typeface="Calibri"/>
            </a:endParaRPr>
          </a:p>
        </p:txBody>
      </p:sp>
      <p:sp>
        <p:nvSpPr>
          <p:cNvPr id="374" name="Google Shape;374;p49"/>
          <p:cNvSpPr txBox="1"/>
          <p:nvPr/>
        </p:nvSpPr>
        <p:spPr>
          <a:xfrm>
            <a:off x="576075" y="4645900"/>
            <a:ext cx="662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Reminder: Go back to the first page for this module and complete the “Learn” column of the chart.</a:t>
            </a:r>
            <a:endParaRPr i="1" sz="1200">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0"/>
          <p:cNvSpPr txBox="1"/>
          <p:nvPr>
            <p:ph type="ctrTitle"/>
          </p:nvPr>
        </p:nvSpPr>
        <p:spPr>
          <a:xfrm>
            <a:off x="521201" y="1691650"/>
            <a:ext cx="5899500" cy="15501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a:t>Making Major Financial Decisions</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
              <a:t>Wrap Up</a:t>
            </a:r>
            <a:endParaRPr b="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1"/>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7</a:t>
            </a:r>
            <a:r>
              <a:rPr lang="en"/>
              <a:t>: Glossary of Key Terms</a:t>
            </a:r>
            <a:endParaRPr/>
          </a:p>
        </p:txBody>
      </p:sp>
      <p:graphicFrame>
        <p:nvGraphicFramePr>
          <p:cNvPr id="385" name="Google Shape;385;p51"/>
          <p:cNvGraphicFramePr/>
          <p:nvPr/>
        </p:nvGraphicFramePr>
        <p:xfrm>
          <a:off x="576075" y="1828806"/>
          <a:ext cx="3000000" cy="3000000"/>
        </p:xfrm>
        <a:graphic>
          <a:graphicData uri="http://schemas.openxmlformats.org/drawingml/2006/table">
            <a:tbl>
              <a:tblPr>
                <a:noFill/>
                <a:tableStyleId>{A8ABF1BF-8C0D-4A6F-A97C-3408BC57549E}</a:tableStyleId>
              </a:tblPr>
              <a:tblGrid>
                <a:gridCol w="1199400"/>
                <a:gridCol w="2411900"/>
                <a:gridCol w="3018100"/>
              </a:tblGrid>
              <a:tr h="3935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0897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Auto Insurance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Insurance which protects vehicle owners and/or drivers when damage is done to themselves, their vehicle, someone else, or someone else’s property</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492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Claim</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request for payment of a loss covered by an insurance policy</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081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Collateral</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Something of value pledged by a borrower to be given to the lender should the borrower fail to repay a loan</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081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Collision Insurance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Insurance that pays for repairing or replacing your car if it's damaged in a collision with another vehicle or object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081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Comprehensive Insurance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Insurance that covers damage to your vehicle from incidents other than collisions, such as theft, vandalism, or natural disasters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081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Consumer Protection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laws and other forms of government regulation designed to protect consumers from harm or loss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081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Contract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legally binding agreement that outlines the rights, obligations, and terms of a specific transaction or relationship</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081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Copay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amount you pay for medical services or prescriptions at the time of service, with the remaining cost covered by insurance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2"/>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7</a:t>
            </a:r>
            <a:r>
              <a:rPr lang="en"/>
              <a:t>: Glossary of Key Terms</a:t>
            </a:r>
            <a:r>
              <a:rPr lang="en"/>
              <a:t> (continued)</a:t>
            </a:r>
            <a:endParaRPr/>
          </a:p>
          <a:p>
            <a:pPr indent="0" lvl="0" marL="0" rtl="0" algn="l">
              <a:spcBef>
                <a:spcPts val="0"/>
              </a:spcBef>
              <a:spcAft>
                <a:spcPts val="0"/>
              </a:spcAft>
              <a:buNone/>
            </a:pPr>
            <a:r>
              <a:t/>
            </a:r>
            <a:endParaRPr/>
          </a:p>
        </p:txBody>
      </p:sp>
      <p:graphicFrame>
        <p:nvGraphicFramePr>
          <p:cNvPr id="391" name="Google Shape;391;p52"/>
          <p:cNvGraphicFramePr/>
          <p:nvPr/>
        </p:nvGraphicFramePr>
        <p:xfrm>
          <a:off x="576075" y="1828806"/>
          <a:ext cx="3000000" cy="3000000"/>
        </p:xfrm>
        <a:graphic>
          <a:graphicData uri="http://schemas.openxmlformats.org/drawingml/2006/table">
            <a:tbl>
              <a:tblPr>
                <a:noFill/>
                <a:tableStyleId>{A8ABF1BF-8C0D-4A6F-A97C-3408BC57549E}</a:tableStyleId>
              </a:tblPr>
              <a:tblGrid>
                <a:gridCol w="1199400"/>
                <a:gridCol w="2411900"/>
                <a:gridCol w="3018100"/>
              </a:tblGrid>
              <a:tr h="3917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8000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Credit</a:t>
                      </a:r>
                      <a:endParaRPr b="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ability to buy something now and pay for it later</a:t>
                      </a:r>
                      <a:endParaRPr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959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Deductible</a:t>
                      </a:r>
                      <a:endParaRPr b="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amount of money an insured person pays before the insurance company makes payments for loss</a:t>
                      </a:r>
                      <a:endParaRPr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768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Dependent</a:t>
                      </a:r>
                      <a:endParaRPr b="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Someone who relies on another person for financial support, often a family member, and meets certain insurance or tax criteria</a:t>
                      </a:r>
                      <a:endParaRPr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959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Depreciation</a:t>
                      </a:r>
                      <a:endParaRPr b="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reduction in the value of an asset over time, due in particular to wear and tear</a:t>
                      </a:r>
                      <a:endParaRPr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959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Down Payment</a:t>
                      </a:r>
                      <a:endParaRPr b="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portion of the purchase price paid in cash when the rest is paid with borrowed money</a:t>
                      </a:r>
                      <a:endParaRPr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959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Equity</a:t>
                      </a:r>
                      <a:endParaRPr b="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property’s current market value minus any money that is owed on the property</a:t>
                      </a:r>
                      <a:endParaRPr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959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Exclusions</a:t>
                      </a:r>
                      <a:endParaRPr b="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Specific situations or conditions listed in an insurance policy for which coverage will not be provided</a:t>
                      </a:r>
                      <a:endParaRPr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959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Federal Trade Commission</a:t>
                      </a:r>
                      <a:endParaRPr b="1"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federal government agency tasked with protecting consumers, often called the FTC</a:t>
                      </a:r>
                      <a:endParaRPr sz="1200">
                        <a:solidFill>
                          <a:schemeClr val="dk1"/>
                        </a:solidFill>
                        <a:latin typeface="Calibri"/>
                        <a:ea typeface="Calibri"/>
                        <a:cs typeface="Calibri"/>
                        <a:sym typeface="Calibri"/>
                      </a:endParaRPr>
                    </a:p>
                  </a:txBody>
                  <a:tcPr marT="178775" marB="178775" marR="77700" marL="77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3"/>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7</a:t>
            </a:r>
            <a:r>
              <a:rPr lang="en"/>
              <a:t>: Glossary of Key Terms (continued)</a:t>
            </a:r>
            <a:endParaRPr/>
          </a:p>
          <a:p>
            <a:pPr indent="0" lvl="0" marL="0" rtl="0" algn="l">
              <a:spcBef>
                <a:spcPts val="0"/>
              </a:spcBef>
              <a:spcAft>
                <a:spcPts val="0"/>
              </a:spcAft>
              <a:buNone/>
            </a:pPr>
            <a:r>
              <a:t/>
            </a:r>
            <a:endParaRPr/>
          </a:p>
        </p:txBody>
      </p:sp>
      <p:graphicFrame>
        <p:nvGraphicFramePr>
          <p:cNvPr id="397" name="Google Shape;397;p53"/>
          <p:cNvGraphicFramePr/>
          <p:nvPr/>
        </p:nvGraphicFramePr>
        <p:xfrm>
          <a:off x="576075" y="1828806"/>
          <a:ext cx="3000000" cy="3000000"/>
        </p:xfrm>
        <a:graphic>
          <a:graphicData uri="http://schemas.openxmlformats.org/drawingml/2006/table">
            <a:tbl>
              <a:tblPr>
                <a:noFill/>
                <a:tableStyleId>{A8ABF1BF-8C0D-4A6F-A97C-3408BC57549E}</a:tableStyleId>
              </a:tblPr>
              <a:tblGrid>
                <a:gridCol w="1199400"/>
                <a:gridCol w="2411900"/>
                <a:gridCol w="3018100"/>
              </a:tblGrid>
              <a:tr h="22622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183650">
                <a:tc>
                  <a:txBody>
                    <a:bodyPr/>
                    <a:lstStyle/>
                    <a:p>
                      <a:pPr indent="0" lvl="0" marL="0" rtl="0" algn="l">
                        <a:spcBef>
                          <a:spcPts val="0"/>
                        </a:spcBef>
                        <a:spcAft>
                          <a:spcPts val="0"/>
                        </a:spcAft>
                        <a:buNone/>
                      </a:pPr>
                      <a:r>
                        <a:rPr b="1" lang="en" sz="1200">
                          <a:latin typeface="Calibri"/>
                          <a:ea typeface="Calibri"/>
                          <a:cs typeface="Calibri"/>
                          <a:sym typeface="Calibri"/>
                        </a:rPr>
                        <a:t>Foreclosure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The process through which a lender takes possession of a mortgaged property as a result of the borrower’s failure to make mortgage payments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89125">
                <a:tc>
                  <a:txBody>
                    <a:bodyPr/>
                    <a:lstStyle/>
                    <a:p>
                      <a:pPr indent="0" lvl="0" marL="0" rtl="0" algn="l">
                        <a:spcBef>
                          <a:spcPts val="0"/>
                        </a:spcBef>
                        <a:spcAft>
                          <a:spcPts val="0"/>
                        </a:spcAft>
                        <a:buNone/>
                      </a:pPr>
                      <a:r>
                        <a:rPr b="1" lang="en" sz="1200">
                          <a:latin typeface="Calibri"/>
                          <a:ea typeface="Calibri"/>
                          <a:cs typeface="Calibri"/>
                          <a:sym typeface="Calibri"/>
                        </a:rPr>
                        <a:t>Health Insurance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Insurance that pays for a person’s medical and/or surgical expenses, as needed</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89125">
                <a:tc>
                  <a:txBody>
                    <a:bodyPr/>
                    <a:lstStyle/>
                    <a:p>
                      <a:pPr indent="0" lvl="0" marL="0" rtl="0" algn="l">
                        <a:spcBef>
                          <a:spcPts val="0"/>
                        </a:spcBef>
                        <a:spcAft>
                          <a:spcPts val="0"/>
                        </a:spcAft>
                        <a:buNone/>
                      </a:pPr>
                      <a:r>
                        <a:rPr b="1" lang="en" sz="1200">
                          <a:latin typeface="Calibri"/>
                          <a:ea typeface="Calibri"/>
                          <a:cs typeface="Calibri"/>
                          <a:sym typeface="Calibri"/>
                        </a:rPr>
                        <a:t>Homeowners Insurance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Insurance that protects a homeowner from loss in the case of fire, theft, natural disasters, etc.</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380975">
                <a:tc>
                  <a:txBody>
                    <a:bodyPr/>
                    <a:lstStyle/>
                    <a:p>
                      <a:pPr indent="0" lvl="0" marL="0" rtl="0" algn="l">
                        <a:spcBef>
                          <a:spcPts val="0"/>
                        </a:spcBef>
                        <a:spcAft>
                          <a:spcPts val="0"/>
                        </a:spcAft>
                        <a:buNone/>
                      </a:pPr>
                      <a:r>
                        <a:rPr b="1" lang="en" sz="1200">
                          <a:latin typeface="Calibri"/>
                          <a:ea typeface="Calibri"/>
                          <a:cs typeface="Calibri"/>
                          <a:sym typeface="Calibri"/>
                        </a:rPr>
                        <a:t>Insurance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means of protection from financial loss in which, in exchange for a fee, a party agrees to compensate another party in the event of a certain loss, damage, or injury</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91825">
                <a:tc>
                  <a:txBody>
                    <a:bodyPr/>
                    <a:lstStyle/>
                    <a:p>
                      <a:pPr indent="0" lvl="0" marL="0" rtl="0" algn="l">
                        <a:spcBef>
                          <a:spcPts val="0"/>
                        </a:spcBef>
                        <a:spcAft>
                          <a:spcPts val="0"/>
                        </a:spcAft>
                        <a:buNone/>
                      </a:pPr>
                      <a:r>
                        <a:rPr b="1" lang="en" sz="1200">
                          <a:latin typeface="Calibri"/>
                          <a:ea typeface="Calibri"/>
                          <a:cs typeface="Calibri"/>
                          <a:sym typeface="Calibri"/>
                        </a:rPr>
                        <a:t>Landlord</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person who rents land, a building, or an apartment to a tenant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91825">
                <a:tc>
                  <a:txBody>
                    <a:bodyPr/>
                    <a:lstStyle/>
                    <a:p>
                      <a:pPr indent="0" lvl="0" marL="0" rtl="0" algn="l">
                        <a:spcBef>
                          <a:spcPts val="0"/>
                        </a:spcBef>
                        <a:spcAft>
                          <a:spcPts val="0"/>
                        </a:spcAft>
                        <a:buNone/>
                      </a:pPr>
                      <a:r>
                        <a:rPr b="1" lang="en" sz="1200">
                          <a:latin typeface="Calibri"/>
                          <a:ea typeface="Calibri"/>
                          <a:cs typeface="Calibri"/>
                          <a:sym typeface="Calibri"/>
                        </a:rPr>
                        <a:t>Law</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rule or order that it is advisable or obligatory to observe</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183650">
                <a:tc>
                  <a:txBody>
                    <a:bodyPr/>
                    <a:lstStyle/>
                    <a:p>
                      <a:pPr indent="0" lvl="0" marL="0" rtl="0" algn="l">
                        <a:spcBef>
                          <a:spcPts val="0"/>
                        </a:spcBef>
                        <a:spcAft>
                          <a:spcPts val="0"/>
                        </a:spcAft>
                        <a:buNone/>
                      </a:pPr>
                      <a:r>
                        <a:rPr b="1" lang="en" sz="1200">
                          <a:latin typeface="Calibri"/>
                          <a:ea typeface="Calibri"/>
                          <a:cs typeface="Calibri"/>
                          <a:sym typeface="Calibri"/>
                        </a:rPr>
                        <a:t>Lease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A contract by which one party conveys land, property, services, etc. to another for a specified time, usually in return for a periodic payment</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89125">
                <a:tc>
                  <a:txBody>
                    <a:bodyPr/>
                    <a:lstStyle/>
                    <a:p>
                      <a:pPr indent="0" lvl="0" marL="0" rtl="0" algn="l">
                        <a:spcBef>
                          <a:spcPts val="0"/>
                        </a:spcBef>
                        <a:spcAft>
                          <a:spcPts val="0"/>
                        </a:spcAft>
                        <a:buNone/>
                      </a:pPr>
                      <a:r>
                        <a:rPr b="1" lang="en" sz="1200">
                          <a:latin typeface="Calibri"/>
                          <a:ea typeface="Calibri"/>
                          <a:cs typeface="Calibri"/>
                          <a:sym typeface="Calibri"/>
                        </a:rPr>
                        <a:t>Liability Insurance</a:t>
                      </a:r>
                      <a:endParaRPr b="1"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latin typeface="Calibri"/>
                          <a:ea typeface="Calibri"/>
                          <a:cs typeface="Calibri"/>
                          <a:sym typeface="Calibri"/>
                        </a:rPr>
                        <a:t>Insurance coverage for injuries or damages the insured person causes to others</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4"/>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7</a:t>
            </a:r>
            <a:r>
              <a:rPr lang="en"/>
              <a:t>: Glossary of Key Terms (continued)</a:t>
            </a:r>
            <a:endParaRPr/>
          </a:p>
          <a:p>
            <a:pPr indent="0" lvl="0" marL="0" rtl="0" algn="l">
              <a:spcBef>
                <a:spcPts val="0"/>
              </a:spcBef>
              <a:spcAft>
                <a:spcPts val="0"/>
              </a:spcAft>
              <a:buNone/>
            </a:pPr>
            <a:r>
              <a:t/>
            </a:r>
            <a:endParaRPr/>
          </a:p>
        </p:txBody>
      </p:sp>
      <p:graphicFrame>
        <p:nvGraphicFramePr>
          <p:cNvPr id="403" name="Google Shape;403;p54"/>
          <p:cNvGraphicFramePr/>
          <p:nvPr/>
        </p:nvGraphicFramePr>
        <p:xfrm>
          <a:off x="576075" y="1828806"/>
          <a:ext cx="3000000" cy="3000000"/>
        </p:xfrm>
        <a:graphic>
          <a:graphicData uri="http://schemas.openxmlformats.org/drawingml/2006/table">
            <a:tbl>
              <a:tblPr>
                <a:noFill/>
                <a:tableStyleId>{A8ABF1BF-8C0D-4A6F-A97C-3408BC57549E}</a:tableStyleId>
              </a:tblPr>
              <a:tblGrid>
                <a:gridCol w="1199400"/>
                <a:gridCol w="2411900"/>
                <a:gridCol w="3018100"/>
              </a:tblGrid>
              <a:tr h="2081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9445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Life Insurance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Insurance that pays a person’s loved one(s) a predetermined amount of money when the person dies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467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Mortgage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loan for the purchase of a home or real estate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5113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Network</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In the context of health insurance, network refers to healthcare providers (doctors, hospitals, clinics) that have a contracted agreement with your insurance company to provide services at negotiated rates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737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Phishing</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scam by which an internet user is tricked into revealing personal or confidential information, usually through an email message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467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Policy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written document detailing an arrangement for insurance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102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Premium</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amount of money an individual or business pays for an insurance policy</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9737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Regulation</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rule or order issued by an executive authority or regulatory agency of a government and having the force of law</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102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Rent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Paying someone for the use of something, or the money paid in exchange for the use of something</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Paying for a Vehicle</a:t>
            </a:r>
            <a:r>
              <a:rPr lang="en"/>
              <a:t> self-paced module.</a:t>
            </a:r>
            <a:endParaRPr/>
          </a:p>
        </p:txBody>
      </p:sp>
      <p:graphicFrame>
        <p:nvGraphicFramePr>
          <p:cNvPr id="111" name="Google Shape;111;p19"/>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6629400"/>
              </a:tblGrid>
              <a:tr h="562725">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do you anticipate when it comes to paying for a vehicle? Is this something you’ve already done, plan to do in the next few years, will consider in the future, or doubt you will encounter? Explain.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558225">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12" name="Google Shape;112;p19"/>
          <p:cNvGraphicFramePr/>
          <p:nvPr/>
        </p:nvGraphicFramePr>
        <p:xfrm>
          <a:off x="576072" y="4072800"/>
          <a:ext cx="3000000" cy="3000000"/>
        </p:xfrm>
        <a:graphic>
          <a:graphicData uri="http://schemas.openxmlformats.org/drawingml/2006/table">
            <a:tbl>
              <a:tblPr>
                <a:noFill/>
                <a:tableStyleId>{A8ABF1BF-8C0D-4A6F-A97C-3408BC57549E}</a:tableStyleId>
              </a:tblPr>
              <a:tblGrid>
                <a:gridCol w="1657350"/>
                <a:gridCol w="1657350"/>
                <a:gridCol w="1657350"/>
                <a:gridCol w="1657350"/>
              </a:tblGrid>
              <a:tr h="592100">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Think about the type of vehicle you would prefer. Provide a description of one that fits each category.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r>
              <a:tr h="917750">
                <a:tc>
                  <a:txBody>
                    <a:bodyPr/>
                    <a:lstStyle/>
                    <a:p>
                      <a:pPr indent="0" lvl="0" marL="0" rtl="0" algn="l">
                        <a:lnSpc>
                          <a:spcPct val="115000"/>
                        </a:lnSpc>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Dream Vehicle</a:t>
                      </a:r>
                      <a:endParaRPr b="1">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What you’d get if price were not a factor</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More Practical</a:t>
                      </a:r>
                      <a:endParaRPr b="1">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Factoring in cost, the vehicle you think is more realistic</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Bare Bones</a:t>
                      </a:r>
                      <a:endParaRPr b="1">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The least expensive vehicle you’d be comfortable driving</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7105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Type</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Sedan, Sports Car, SUV, Truck, etc.</a:t>
                      </a:r>
                      <a:endParaRPr i="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349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Make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349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Model</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349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Trim Level</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Luxury, Mid-level, Basic</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349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New or Used</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If used, what year?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349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Preferred Color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5"/>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7: Glossary of Key Terms (continued)</a:t>
            </a:r>
            <a:endParaRPr/>
          </a:p>
          <a:p>
            <a:pPr indent="0" lvl="0" marL="0" rtl="0" algn="l">
              <a:spcBef>
                <a:spcPts val="0"/>
              </a:spcBef>
              <a:spcAft>
                <a:spcPts val="0"/>
              </a:spcAft>
              <a:buNone/>
            </a:pPr>
            <a:r>
              <a:t/>
            </a:r>
            <a:endParaRPr/>
          </a:p>
        </p:txBody>
      </p:sp>
      <p:graphicFrame>
        <p:nvGraphicFramePr>
          <p:cNvPr id="409" name="Google Shape;409;p55"/>
          <p:cNvGraphicFramePr/>
          <p:nvPr/>
        </p:nvGraphicFramePr>
        <p:xfrm>
          <a:off x="576075" y="1828806"/>
          <a:ext cx="3000000" cy="3000000"/>
        </p:xfrm>
        <a:graphic>
          <a:graphicData uri="http://schemas.openxmlformats.org/drawingml/2006/table">
            <a:tbl>
              <a:tblPr>
                <a:noFill/>
                <a:tableStyleId>{A8ABF1BF-8C0D-4A6F-A97C-3408BC57549E}</a:tableStyleId>
              </a:tblPr>
              <a:tblGrid>
                <a:gridCol w="1199400"/>
                <a:gridCol w="2411900"/>
                <a:gridCol w="3018100"/>
              </a:tblGrid>
              <a:tr h="39645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10195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Renters Insurance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Insurance that protects a renter from loss in the case of fire, theft, natural disasters, etc.</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195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Risk</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The possibility of loss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979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Security Deposit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Money paid by a tenant to a landlord which is returned to the tenant at the end of the lease unless used to pay for any damage or unpaid rent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195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Skimmer</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device placed over of a credit or debit card reader and used by scammers to collect card information</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195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Tenant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person who occupies land or property rented from a landlord</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195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Utilities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Electricity, gas, water, </a:t>
                      </a:r>
                      <a:r>
                        <a:rPr lang="en" sz="1200">
                          <a:solidFill>
                            <a:schemeClr val="dk1"/>
                          </a:solidFill>
                          <a:latin typeface="Calibri"/>
                          <a:ea typeface="Calibri"/>
                          <a:cs typeface="Calibri"/>
                          <a:sym typeface="Calibri"/>
                        </a:rPr>
                        <a:t>sewer</a:t>
                      </a:r>
                      <a:r>
                        <a:rPr lang="en" sz="1200">
                          <a:solidFill>
                            <a:schemeClr val="dk1"/>
                          </a:solidFill>
                          <a:latin typeface="Calibri"/>
                          <a:ea typeface="Calibri"/>
                          <a:cs typeface="Calibri"/>
                          <a:sym typeface="Calibri"/>
                        </a:rPr>
                        <a:t>, and other services that may or may not be included in a tenant’s rent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10979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Warranty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A written guarantee, issued to the purchaser of an article by its manufacturer, promising to repair or replace it if necessary within a specified period of time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6"/>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7</a:t>
            </a:r>
            <a:r>
              <a:rPr lang="en"/>
              <a:t>: Personal Action Plan</a:t>
            </a:r>
            <a:endParaRPr/>
          </a:p>
        </p:txBody>
      </p:sp>
      <p:graphicFrame>
        <p:nvGraphicFramePr>
          <p:cNvPr id="415" name="Google Shape;415;p56"/>
          <p:cNvGraphicFramePr/>
          <p:nvPr/>
        </p:nvGraphicFramePr>
        <p:xfrm>
          <a:off x="576075" y="1828806"/>
          <a:ext cx="3000000" cy="3000000"/>
        </p:xfrm>
        <a:graphic>
          <a:graphicData uri="http://schemas.openxmlformats.org/drawingml/2006/table">
            <a:tbl>
              <a:tblPr>
                <a:noFill/>
                <a:tableStyleId>{A8ABF1BF-8C0D-4A6F-A97C-3408BC57549E}</a:tableStyleId>
              </a:tblPr>
              <a:tblGrid>
                <a:gridCol w="3990600"/>
                <a:gridCol w="879575"/>
                <a:gridCol w="879575"/>
                <a:gridCol w="879575"/>
              </a:tblGrid>
              <a:tr h="438500">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Consider each of the topics addressed in this unit. Which actions will you take to prepare yourself for making major purchases? </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00000"/>
                        </a:lnSpc>
                        <a:spcBef>
                          <a:spcPts val="0"/>
                        </a:spcBef>
                        <a:spcAft>
                          <a:spcPts val="0"/>
                        </a:spcAft>
                        <a:buNone/>
                      </a:pPr>
                      <a:r>
                        <a:rPr b="1" lang="en">
                          <a:solidFill>
                            <a:schemeClr val="lt1"/>
                          </a:solidFill>
                          <a:latin typeface="Calibri"/>
                          <a:ea typeface="Calibri"/>
                          <a:cs typeface="Calibri"/>
                          <a:sym typeface="Calibri"/>
                        </a:rPr>
                        <a:t>Already Doing</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00000"/>
                        </a:lnSpc>
                        <a:spcBef>
                          <a:spcPts val="0"/>
                        </a:spcBef>
                        <a:spcAft>
                          <a:spcPts val="0"/>
                        </a:spcAft>
                        <a:buNone/>
                      </a:pPr>
                      <a:r>
                        <a:rPr b="1" lang="en">
                          <a:solidFill>
                            <a:schemeClr val="lt1"/>
                          </a:solidFill>
                          <a:latin typeface="Calibri"/>
                          <a:ea typeface="Calibri"/>
                          <a:cs typeface="Calibri"/>
                          <a:sym typeface="Calibri"/>
                        </a:rPr>
                        <a:t>Need to Do</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lnSpc>
                          <a:spcPct val="100000"/>
                        </a:lnSpc>
                        <a:spcBef>
                          <a:spcPts val="0"/>
                        </a:spcBef>
                        <a:spcAft>
                          <a:spcPts val="0"/>
                        </a:spcAft>
                        <a:buNone/>
                      </a:pPr>
                      <a:r>
                        <a:rPr b="1" lang="en">
                          <a:solidFill>
                            <a:schemeClr val="lt1"/>
                          </a:solidFill>
                          <a:latin typeface="Calibri"/>
                          <a:ea typeface="Calibri"/>
                          <a:cs typeface="Calibri"/>
                          <a:sym typeface="Calibri"/>
                        </a:rPr>
                        <a:t>Not in My Plans</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compare prices and options before buying or leasing a vehicle.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consider the benefits and tradeoffs of any big decision before making it.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Clr>
                          <a:srgbClr val="000000"/>
                        </a:buClr>
                        <a:buSzPts val="2200"/>
                        <a:buFont typeface="Arial"/>
                        <a:buNone/>
                      </a:pPr>
                      <a:r>
                        <a:rPr b="1" lang="en" sz="1200">
                          <a:solidFill>
                            <a:schemeClr val="dk1"/>
                          </a:solidFill>
                          <a:latin typeface="Calibri"/>
                          <a:ea typeface="Calibri"/>
                          <a:cs typeface="Calibri"/>
                          <a:sym typeface="Calibri"/>
                        </a:rPr>
                        <a:t>I will work to establish and maintain good credit to help me save money when borrowing.</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get in the habit of reading the terms and conditions of agreements before I sign them.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compare prices, features, and benefits before selecting an insurance policy.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put my phone number on the Do Not Call registry.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486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 will be cautious and ask for assistance to prevent falling victim to a scam.</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416" name="Google Shape;416;p56"/>
          <p:cNvGraphicFramePr/>
          <p:nvPr/>
        </p:nvGraphicFramePr>
        <p:xfrm>
          <a:off x="576072" y="6768700"/>
          <a:ext cx="3000000" cy="3000000"/>
        </p:xfrm>
        <a:graphic>
          <a:graphicData uri="http://schemas.openxmlformats.org/drawingml/2006/table">
            <a:tbl>
              <a:tblPr>
                <a:noFill/>
                <a:tableStyleId>{A8ABF1BF-8C0D-4A6F-A97C-3408BC57549E}</a:tableStyleId>
              </a:tblPr>
              <a:tblGrid>
                <a:gridCol w="6629400"/>
              </a:tblGrid>
              <a:tr h="100000">
                <a:tc>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My notes and next steps:</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355300">
                <a:tc>
                  <a:txBody>
                    <a:bodyPr/>
                    <a:lstStyle/>
                    <a:p>
                      <a:pPr indent="0" lvl="0" marL="0" rtl="0" algn="l">
                        <a:lnSpc>
                          <a:spcPct val="115000"/>
                        </a:lnSpc>
                        <a:spcBef>
                          <a:spcPts val="0"/>
                        </a:spcBef>
                        <a:spcAft>
                          <a:spcPts val="0"/>
                        </a:spcAft>
                        <a:buNone/>
                      </a:pPr>
                      <a:r>
                        <a:t/>
                      </a:r>
                      <a:endParaRPr sz="1200">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7"/>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7</a:t>
            </a:r>
            <a:r>
              <a:rPr lang="en"/>
              <a:t>: Continuing the Conversation at Home</a:t>
            </a:r>
            <a:endParaRPr/>
          </a:p>
        </p:txBody>
      </p:sp>
      <p:sp>
        <p:nvSpPr>
          <p:cNvPr id="422" name="Google Shape;422;p57"/>
          <p:cNvSpPr txBox="1"/>
          <p:nvPr>
            <p:ph idx="1" type="body"/>
          </p:nvPr>
        </p:nvSpPr>
        <p:spPr>
          <a:xfrm>
            <a:off x="576075" y="1828800"/>
            <a:ext cx="6629400" cy="1047000"/>
          </a:xfrm>
          <a:prstGeom prst="rect">
            <a:avLst/>
          </a:prstGeom>
        </p:spPr>
        <p:txBody>
          <a:bodyPr anchorCtr="0" anchor="t" bIns="0" lIns="0" spcFirstLastPara="1" rIns="0" wrap="square" tIns="0">
            <a:noAutofit/>
          </a:bodyPr>
          <a:lstStyle/>
          <a:p>
            <a:pPr indent="0" lvl="0" marL="0" rtl="0" algn="l">
              <a:spcBef>
                <a:spcPts val="0"/>
              </a:spcBef>
              <a:spcAft>
                <a:spcPts val="1200"/>
              </a:spcAft>
              <a:buClr>
                <a:schemeClr val="dk1"/>
              </a:buClr>
              <a:buSzPts val="1100"/>
              <a:buFont typeface="Arial"/>
              <a:buNone/>
            </a:pPr>
            <a:r>
              <a:rPr b="1" lang="en"/>
              <a:t>Families often approach conversations about money very differently. Some might welcome them, while others avoid the topic as much as possible. Review the conversations starters below. With whom</a:t>
            </a:r>
            <a:r>
              <a:rPr b="1" lang="en"/>
              <a:t> could you have each conversation</a:t>
            </a:r>
            <a:r>
              <a:rPr b="1" lang="en"/>
              <a:t>? How might you approach the conversations? </a:t>
            </a:r>
            <a:endParaRPr b="1"/>
          </a:p>
        </p:txBody>
      </p:sp>
      <p:graphicFrame>
        <p:nvGraphicFramePr>
          <p:cNvPr id="423" name="Google Shape;423;p57"/>
          <p:cNvGraphicFramePr/>
          <p:nvPr/>
        </p:nvGraphicFramePr>
        <p:xfrm>
          <a:off x="576083" y="2924112"/>
          <a:ext cx="3000000" cy="3000000"/>
        </p:xfrm>
        <a:graphic>
          <a:graphicData uri="http://schemas.openxmlformats.org/drawingml/2006/table">
            <a:tbl>
              <a:tblPr>
                <a:noFill/>
                <a:tableStyleId>{A8ABF1BF-8C0D-4A6F-A97C-3408BC57549E}</a:tableStyleId>
              </a:tblPr>
              <a:tblGrid>
                <a:gridCol w="4350900"/>
                <a:gridCol w="2278500"/>
              </a:tblGrid>
              <a:tr h="355550">
                <a:tc>
                  <a:txBody>
                    <a:bodyPr/>
                    <a:lstStyle/>
                    <a:p>
                      <a:pPr indent="0" lvl="0" marL="0" rtl="0" algn="l">
                        <a:lnSpc>
                          <a:spcPct val="115000"/>
                        </a:lnSpc>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Conversation Starters</a:t>
                      </a:r>
                      <a:endParaRPr>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solidFill>
                      <a:schemeClr val="accent1"/>
                    </a:solidFill>
                  </a:tcPr>
                </a:tc>
              </a:tr>
              <a:tr h="14769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Shopping for a Vehicle</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was the first vehicle you purchased? What were you hoping to get at the time? Did you end up with what you planned to purchase?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Thinking back on vehicles you might have purchased, what do you wish you’d known when you were my age?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factors do you think are most important to consider when shopping for a car?</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3128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Renting or Buying a Home</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are your thoughts on renting versus buying? What do you see as the pros and cons of each?</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Have you ever rented a place to live? What was that experience like?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Looking back, </a:t>
                      </a:r>
                      <a:r>
                        <a:rPr lang="en" sz="1200">
                          <a:solidFill>
                            <a:schemeClr val="dk1"/>
                          </a:solidFill>
                          <a:latin typeface="Calibri"/>
                          <a:ea typeface="Calibri"/>
                          <a:cs typeface="Calibri"/>
                          <a:sym typeface="Calibri"/>
                        </a:rPr>
                        <a:t>do you wish</a:t>
                      </a:r>
                      <a:r>
                        <a:rPr lang="en" sz="1200">
                          <a:solidFill>
                            <a:schemeClr val="dk1"/>
                          </a:solidFill>
                          <a:latin typeface="Calibri"/>
                          <a:ea typeface="Calibri"/>
                          <a:cs typeface="Calibri"/>
                          <a:sym typeface="Calibri"/>
                        </a:rPr>
                        <a:t> you’d made any different decisions about where to live and how to pay for it? </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6410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Insurance</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insurance products does our family currently use?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Have you ever shopped around for insurance policies, either to compare prices or get better coverage?</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aspects of insurance do you feel well-informed about? Are there others </a:t>
                      </a:r>
                      <a:r>
                        <a:rPr lang="en" sz="1200">
                          <a:solidFill>
                            <a:schemeClr val="dk1"/>
                          </a:solidFill>
                          <a:latin typeface="Calibri"/>
                          <a:ea typeface="Calibri"/>
                          <a:cs typeface="Calibri"/>
                          <a:sym typeface="Calibri"/>
                        </a:rPr>
                        <a:t>that you aren’t</a:t>
                      </a:r>
                      <a:r>
                        <a:rPr lang="en" sz="1200">
                          <a:solidFill>
                            <a:schemeClr val="dk1"/>
                          </a:solidFill>
                          <a:latin typeface="Calibri"/>
                          <a:ea typeface="Calibri"/>
                          <a:cs typeface="Calibri"/>
                          <a:sym typeface="Calibri"/>
                        </a:rPr>
                        <a:t> as clear on </a:t>
                      </a:r>
                      <a:r>
                        <a:rPr lang="en" sz="1200">
                          <a:solidFill>
                            <a:schemeClr val="dk1"/>
                          </a:solidFill>
                          <a:latin typeface="Calibri"/>
                          <a:ea typeface="Calibri"/>
                          <a:cs typeface="Calibri"/>
                          <a:sym typeface="Calibri"/>
                        </a:rPr>
                        <a:t>or you wish you knew more about?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When do you think I’ll need to make my own decisions about insurance and for what type(s) of coverage?</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14872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Consumer Protection</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you know anyone who has ever been a victim of a scam or some form of fraud? What happened? How did they find out?</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Are there things you think our family could do better to protect ourselves from being scammed?</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8"/>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Unit 7</a:t>
            </a:r>
            <a:r>
              <a:rPr lang="en"/>
              <a:t>: Dig Deeper</a:t>
            </a:r>
            <a:endParaRPr/>
          </a:p>
        </p:txBody>
      </p:sp>
      <p:sp>
        <p:nvSpPr>
          <p:cNvPr id="429" name="Google Shape;429;p58"/>
          <p:cNvSpPr txBox="1"/>
          <p:nvPr>
            <p:ph idx="1" type="body"/>
          </p:nvPr>
        </p:nvSpPr>
        <p:spPr>
          <a:xfrm>
            <a:off x="576075" y="1828800"/>
            <a:ext cx="6629400" cy="6150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b="1" lang="en"/>
              <a:t>Interested in learning more about the topics covered in this unit? Consider exploring one or more of the following questions.</a:t>
            </a:r>
            <a:endParaRPr b="1"/>
          </a:p>
        </p:txBody>
      </p:sp>
      <p:graphicFrame>
        <p:nvGraphicFramePr>
          <p:cNvPr id="430" name="Google Shape;430;p58"/>
          <p:cNvGraphicFramePr/>
          <p:nvPr/>
        </p:nvGraphicFramePr>
        <p:xfrm>
          <a:off x="576083" y="2443687"/>
          <a:ext cx="3000000" cy="3000000"/>
        </p:xfrm>
        <a:graphic>
          <a:graphicData uri="http://schemas.openxmlformats.org/drawingml/2006/table">
            <a:tbl>
              <a:tblPr>
                <a:noFill/>
                <a:tableStyleId>{A8ABF1BF-8C0D-4A6F-A97C-3408BC57549E}</a:tableStyleId>
              </a:tblPr>
              <a:tblGrid>
                <a:gridCol w="4350925"/>
                <a:gridCol w="2278475"/>
              </a:tblGrid>
              <a:tr h="390950">
                <a:tc>
                  <a:txBody>
                    <a:bodyPr/>
                    <a:lstStyle/>
                    <a:p>
                      <a:pPr indent="0" lvl="0" marL="0" rtl="0" algn="l">
                        <a:lnSpc>
                          <a:spcPct val="115000"/>
                        </a:lnSpc>
                        <a:spcBef>
                          <a:spcPts val="0"/>
                        </a:spcBef>
                        <a:spcAft>
                          <a:spcPts val="0"/>
                        </a:spcAft>
                        <a:buClr>
                          <a:srgbClr val="000000"/>
                        </a:buClr>
                        <a:buSzPts val="1100"/>
                        <a:buFont typeface="Arial"/>
                        <a:buNone/>
                      </a:pPr>
                      <a:r>
                        <a:rPr b="1" lang="en">
                          <a:solidFill>
                            <a:schemeClr val="lt1"/>
                          </a:solidFill>
                          <a:latin typeface="Calibri"/>
                          <a:ea typeface="Calibri"/>
                          <a:cs typeface="Calibri"/>
                          <a:sym typeface="Calibri"/>
                        </a:rPr>
                        <a:t>Dig into the Topics</a:t>
                      </a:r>
                      <a:endParaRPr b="1">
                        <a:solidFill>
                          <a:schemeClr val="lt1"/>
                        </a:solidFill>
                        <a:latin typeface="Calibri"/>
                        <a:ea typeface="Calibri"/>
                        <a:cs typeface="Calibri"/>
                        <a:sym typeface="Calibri"/>
                      </a:endParaRPr>
                    </a:p>
                  </a:txBody>
                  <a:tcPr marT="91425" marB="91425" marR="91425" marL="91425">
                    <a:solidFill>
                      <a:schemeClr val="accent1"/>
                    </a:solidFill>
                  </a:tcPr>
                </a:tc>
                <a:tc>
                  <a:txBody>
                    <a:bodyPr/>
                    <a:lstStyle/>
                    <a:p>
                      <a:pPr indent="0" lvl="0" marL="0" rtl="0" algn="l">
                        <a:lnSpc>
                          <a:spcPct val="115000"/>
                        </a:lnSpc>
                        <a:spcBef>
                          <a:spcPts val="0"/>
                        </a:spcBef>
                        <a:spcAft>
                          <a:spcPts val="0"/>
                        </a:spcAft>
                        <a:buNone/>
                      </a:pPr>
                      <a:r>
                        <a:rPr b="1" lang="en">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T="91425" marB="91425" marR="91425" marL="91425">
                    <a:solidFill>
                      <a:schemeClr val="accent1"/>
                    </a:solidFill>
                  </a:tcPr>
                </a:tc>
              </a:tr>
              <a:tr h="1572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Shopping for a Vehicle</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are some of the best-rated tools (websites, apps, etc.) for comparing prices on new and/or used vehicles?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Which car dealers in the area negotiate price and which ones have firm pricing strategies (i.e., everyone pays the sticker price)?</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572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Renting or Buying a Home</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are the prices of homes in your area?</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Have home prices in your area increased or decreased in recent years?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is the typical cost to rent an apartment where you hope to live someday?</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8044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Insurance</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Which insurance products and companies does your family use? </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you have insurance cards? Do you know where they are or where to access them?</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should you do if you are hurt or in an accident as far as insurance goes?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factors influence your family’s insurance costs? Is there anything you can do to help bring that down?</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r h="1572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Consumer Protection</a:t>
                      </a:r>
                      <a:endParaRPr b="1"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are the most common scams in your state? Do any of them specifically target teens?</a:t>
                      </a:r>
                      <a:endParaRPr sz="1200">
                        <a:solidFill>
                          <a:schemeClr val="dk1"/>
                        </a:solidFill>
                        <a:latin typeface="Calibri"/>
                        <a:ea typeface="Calibri"/>
                        <a:cs typeface="Calibri"/>
                        <a:sym typeface="Calibri"/>
                      </a:endParaRPr>
                    </a:p>
                    <a:p>
                      <a:pPr indent="-304800" lvl="0" marL="457200" rtl="0" algn="l">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Who should you contact if you discover that you are the victim of a scam?</a:t>
                      </a:r>
                      <a:endParaRPr b="1" sz="1200">
                        <a:solidFill>
                          <a:schemeClr val="dk1"/>
                        </a:solidFill>
                        <a:latin typeface="Calibri"/>
                        <a:ea typeface="Calibri"/>
                        <a:cs typeface="Calibri"/>
                        <a:sym typeface="Calibri"/>
                      </a:endParaRPr>
                    </a:p>
                  </a:txBody>
                  <a:tcPr marT="91425" marB="91425" marR="91425" marL="91425">
                    <a:solidFill>
                      <a:srgbClr val="FF6000">
                        <a:alpha val="10000"/>
                      </a:srgbClr>
                    </a:solidFill>
                  </a:tcPr>
                </a:tc>
                <a:tc>
                  <a:txBody>
                    <a:bodyPr/>
                    <a:lstStyle/>
                    <a:p>
                      <a:pPr indent="0" lvl="0" marL="0" rtl="0" algn="l">
                        <a:lnSpc>
                          <a:spcPct val="100000"/>
                        </a:lnSpc>
                        <a:spcBef>
                          <a:spcPts val="0"/>
                        </a:spcBef>
                        <a:spcAft>
                          <a:spcPts val="0"/>
                        </a:spcAft>
                        <a:buNone/>
                      </a:pPr>
                      <a:r>
                        <a:t/>
                      </a:r>
                      <a:endParaRPr sz="1200">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576075" y="1371600"/>
            <a:ext cx="6629400" cy="3330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New Versus Used</a:t>
            </a:r>
            <a:endParaRPr/>
          </a:p>
        </p:txBody>
      </p:sp>
      <p:sp>
        <p:nvSpPr>
          <p:cNvPr id="118" name="Google Shape;118;p20"/>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animated video found in the </a:t>
            </a:r>
            <a:r>
              <a:rPr lang="en" u="sng">
                <a:solidFill>
                  <a:schemeClr val="hlink"/>
                </a:solidFill>
                <a:hlinkClick r:id="rId3"/>
              </a:rPr>
              <a:t>Paying for a Vehicle</a:t>
            </a:r>
            <a:r>
              <a:rPr lang="en"/>
              <a:t> self-paced module.</a:t>
            </a:r>
            <a:endParaRPr/>
          </a:p>
        </p:txBody>
      </p:sp>
      <p:pic>
        <p:nvPicPr>
          <p:cNvPr id="119" name="Google Shape;119;p20">
            <a:hlinkClick r:id="rId4"/>
          </p:cNvPr>
          <p:cNvPicPr preferRelativeResize="0"/>
          <p:nvPr/>
        </p:nvPicPr>
        <p:blipFill>
          <a:blip r:embed="rId5">
            <a:alphaModFix/>
          </a:blip>
          <a:stretch>
            <a:fillRect/>
          </a:stretch>
        </p:blipFill>
        <p:spPr>
          <a:xfrm>
            <a:off x="6413335" y="9690525"/>
            <a:ext cx="792140" cy="274200"/>
          </a:xfrm>
          <a:prstGeom prst="rect">
            <a:avLst/>
          </a:prstGeom>
          <a:noFill/>
          <a:ln>
            <a:noFill/>
          </a:ln>
        </p:spPr>
      </p:pic>
      <p:graphicFrame>
        <p:nvGraphicFramePr>
          <p:cNvPr id="120" name="Google Shape;120;p20"/>
          <p:cNvGraphicFramePr/>
          <p:nvPr/>
        </p:nvGraphicFramePr>
        <p:xfrm>
          <a:off x="576075" y="3781460"/>
          <a:ext cx="3000000" cy="3000000"/>
        </p:xfrm>
        <a:graphic>
          <a:graphicData uri="http://schemas.openxmlformats.org/drawingml/2006/table">
            <a:tbl>
              <a:tblPr>
                <a:noFill/>
                <a:tableStyleId>{A8ABF1BF-8C0D-4A6F-A97C-3408BC57549E}</a:tableStyleId>
              </a:tblPr>
              <a:tblGrid>
                <a:gridCol w="3291850"/>
                <a:gridCol w="3337550"/>
              </a:tblGrid>
              <a:tr h="260175">
                <a:tc gridSpan="2">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Watch the video. Identify key ideas and details from the video and write them below.</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1152650">
                <a:tc gridSpan="2">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hMerge="1"/>
              </a:tr>
            </a:tbl>
          </a:graphicData>
        </a:graphic>
      </p:graphicFrame>
      <p:sp>
        <p:nvSpPr>
          <p:cNvPr id="121" name="Google Shape;121;p20"/>
          <p:cNvSpPr txBox="1"/>
          <p:nvPr/>
        </p:nvSpPr>
        <p:spPr>
          <a:xfrm>
            <a:off x="576075" y="1828800"/>
            <a:ext cx="2282100" cy="1448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6"/>
              </a:rPr>
              <a:t>this link </a:t>
            </a:r>
            <a:r>
              <a:rPr lang="en">
                <a:latin typeface="Calibri"/>
                <a:ea typeface="Calibri"/>
                <a:cs typeface="Calibri"/>
                <a:sym typeface="Calibri"/>
              </a:rPr>
              <a:t>or the QR code to the right to watch the video from this module and answer the questions below. You’ll end up watching it three times—looking for something different each time.</a:t>
            </a:r>
            <a:endParaRPr>
              <a:latin typeface="Calibri"/>
              <a:ea typeface="Calibri"/>
              <a:cs typeface="Calibri"/>
              <a:sym typeface="Calibri"/>
            </a:endParaRPr>
          </a:p>
        </p:txBody>
      </p:sp>
      <p:pic>
        <p:nvPicPr>
          <p:cNvPr id="122" name="Google Shape;122;p20">
            <a:hlinkClick r:id="rId7"/>
          </p:cNvPr>
          <p:cNvPicPr preferRelativeResize="0"/>
          <p:nvPr/>
        </p:nvPicPr>
        <p:blipFill rotWithShape="1">
          <a:blip r:embed="rId8">
            <a:alphaModFix/>
          </a:blip>
          <a:srcRect b="1427" l="0" r="0" t="1437"/>
          <a:stretch/>
        </p:blipFill>
        <p:spPr>
          <a:xfrm>
            <a:off x="2983825" y="1828796"/>
            <a:ext cx="2647911" cy="1449730"/>
          </a:xfrm>
          <a:prstGeom prst="rect">
            <a:avLst/>
          </a:prstGeom>
          <a:noFill/>
          <a:ln>
            <a:noFill/>
          </a:ln>
        </p:spPr>
      </p:pic>
      <p:pic>
        <p:nvPicPr>
          <p:cNvPr id="123" name="Google Shape;123;p20"/>
          <p:cNvPicPr preferRelativeResize="0"/>
          <p:nvPr/>
        </p:nvPicPr>
        <p:blipFill rotWithShape="1">
          <a:blip r:embed="rId9">
            <a:alphaModFix/>
          </a:blip>
          <a:srcRect b="0" l="0" r="0" t="0"/>
          <a:stretch/>
        </p:blipFill>
        <p:spPr>
          <a:xfrm>
            <a:off x="5757375" y="1828796"/>
            <a:ext cx="1448101" cy="1448101"/>
          </a:xfrm>
          <a:prstGeom prst="rect">
            <a:avLst/>
          </a:prstGeom>
          <a:noFill/>
          <a:ln>
            <a:noFill/>
          </a:ln>
        </p:spPr>
      </p:pic>
      <p:graphicFrame>
        <p:nvGraphicFramePr>
          <p:cNvPr id="124" name="Google Shape;124;p20"/>
          <p:cNvGraphicFramePr/>
          <p:nvPr/>
        </p:nvGraphicFramePr>
        <p:xfrm>
          <a:off x="576075" y="7645485"/>
          <a:ext cx="3000000" cy="3000000"/>
        </p:xfrm>
        <a:graphic>
          <a:graphicData uri="http://schemas.openxmlformats.org/drawingml/2006/table">
            <a:tbl>
              <a:tblPr>
                <a:noFill/>
                <a:tableStyleId>{A8ABF1BF-8C0D-4A6F-A97C-3408BC57549E}</a:tableStyleId>
              </a:tblPr>
              <a:tblGrid>
                <a:gridCol w="3291850"/>
                <a:gridCol w="3337550"/>
              </a:tblGrid>
              <a:tr h="260175">
                <a:tc gridSpan="2">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Watch the video a third and final time.</a:t>
                      </a:r>
                      <a:r>
                        <a:rPr b="1" lang="en">
                          <a:solidFill>
                            <a:srgbClr val="FFFFFF"/>
                          </a:solidFill>
                          <a:latin typeface="Calibri"/>
                          <a:ea typeface="Calibri"/>
                          <a:cs typeface="Calibri"/>
                          <a:sym typeface="Calibri"/>
                        </a:rPr>
                        <a:t> </a:t>
                      </a:r>
                      <a:r>
                        <a:rPr b="1" lang="en">
                          <a:solidFill>
                            <a:srgbClr val="FFFFFF"/>
                          </a:solidFill>
                          <a:latin typeface="Calibri"/>
                          <a:ea typeface="Calibri"/>
                          <a:cs typeface="Calibri"/>
                          <a:sym typeface="Calibri"/>
                        </a:rPr>
                        <a:t>How does the video connect to what you already knew about new and used vehicles?</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1223300">
                <a:tc gridSpan="2">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hMerge="1"/>
              </a:tr>
            </a:tbl>
          </a:graphicData>
        </a:graphic>
      </p:graphicFrame>
      <p:graphicFrame>
        <p:nvGraphicFramePr>
          <p:cNvPr id="125" name="Google Shape;125;p20"/>
          <p:cNvGraphicFramePr/>
          <p:nvPr/>
        </p:nvGraphicFramePr>
        <p:xfrm>
          <a:off x="576075" y="5543098"/>
          <a:ext cx="3000000" cy="3000000"/>
        </p:xfrm>
        <a:graphic>
          <a:graphicData uri="http://schemas.openxmlformats.org/drawingml/2006/table">
            <a:tbl>
              <a:tblPr>
                <a:noFill/>
                <a:tableStyleId>{A8ABF1BF-8C0D-4A6F-A97C-3408BC57549E}</a:tableStyleId>
              </a:tblPr>
              <a:tblGrid>
                <a:gridCol w="2407750"/>
                <a:gridCol w="4221650"/>
              </a:tblGrid>
              <a:tr h="278650">
                <a:tc gridSpan="2">
                  <a:txBody>
                    <a:bodyPr/>
                    <a:lstStyle/>
                    <a:p>
                      <a:pPr indent="0" lvl="0" marL="0" rtl="0" algn="l">
                        <a:spcBef>
                          <a:spcPts val="0"/>
                        </a:spcBef>
                        <a:spcAft>
                          <a:spcPts val="0"/>
                        </a:spcAft>
                        <a:buNone/>
                      </a:pPr>
                      <a:r>
                        <a:rPr b="1" lang="en">
                          <a:solidFill>
                            <a:srgbClr val="FFFFFF"/>
                          </a:solidFill>
                          <a:latin typeface="Calibri"/>
                          <a:ea typeface="Calibri"/>
                          <a:cs typeface="Calibri"/>
                          <a:sym typeface="Calibri"/>
                        </a:rPr>
                        <a:t>Watch the video a second time. Identify and define three key vocabulary terms.</a:t>
                      </a:r>
                      <a:endParaRPr b="1">
                        <a:solidFill>
                          <a:srgbClr val="FFFFFF"/>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hMerge="1"/>
              </a:tr>
              <a:tr h="278650">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Term</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rPr b="1" lang="en">
                          <a:solidFill>
                            <a:schemeClr val="dk1"/>
                          </a:solidFill>
                          <a:latin typeface="Calibri"/>
                          <a:ea typeface="Calibri"/>
                          <a:cs typeface="Calibri"/>
                          <a:sym typeface="Calibri"/>
                        </a:rPr>
                        <a:t>Definition</a:t>
                      </a:r>
                      <a:endParaRPr b="1">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alpha val="10000"/>
                      </a:srgbClr>
                    </a:solidFill>
                  </a:tcPr>
                </a:tc>
              </a:tr>
              <a:tr h="257200">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57200">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r h="257200">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hlink"/>
                </a:solidFill>
                <a:hlinkClick r:id="rId3"/>
              </a:rPr>
              <a:t>Paying for a Vehicle</a:t>
            </a:r>
            <a:r>
              <a:rPr lang="en"/>
              <a:t> self-paced module.</a:t>
            </a:r>
            <a:endParaRPr/>
          </a:p>
        </p:txBody>
      </p:sp>
      <p:graphicFrame>
        <p:nvGraphicFramePr>
          <p:cNvPr id="131" name="Google Shape;131;p21"/>
          <p:cNvGraphicFramePr/>
          <p:nvPr/>
        </p:nvGraphicFramePr>
        <p:xfrm>
          <a:off x="576072" y="6754450"/>
          <a:ext cx="3000000" cy="3000000"/>
        </p:xfrm>
        <a:graphic>
          <a:graphicData uri="http://schemas.openxmlformats.org/drawingml/2006/table">
            <a:tbl>
              <a:tblPr>
                <a:noFill/>
                <a:tableStyleId>{A8ABF1BF-8C0D-4A6F-A97C-3408BC57549E}</a:tableStyleId>
              </a:tblPr>
              <a:tblGrid>
                <a:gridCol w="4791450"/>
                <a:gridCol w="1837950"/>
              </a:tblGrid>
              <a:tr h="304000">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Mark each piece of advice as true or false.</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T/F</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77377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 car dealers allow you to negotiate for how much you pay, while others insist that you pay the “sticker” price. Find out which kind you are dealing with.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73775">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Be sure you know the total price of the vehicle, including taxes and any fees for things like the title and tags.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32" name="Google Shape;132;p21"/>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1405125"/>
                <a:gridCol w="2612125"/>
                <a:gridCol w="2612125"/>
              </a:tblGrid>
              <a:tr h="49235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There are pros and cons to both new and used cars. Fill in the chart below with the information you learned in the video and other thoughts you have about each.</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295400">
                <a:tc>
                  <a:txBody>
                    <a:bodyPr/>
                    <a:lstStyle/>
                    <a:p>
                      <a:pPr indent="0" lvl="0" marL="0" rtl="0" algn="l">
                        <a:lnSpc>
                          <a:spcPct val="115000"/>
                        </a:lnSpc>
                        <a:spcBef>
                          <a:spcPts val="0"/>
                        </a:spcBef>
                        <a:spcAft>
                          <a:spcPts val="0"/>
                        </a:spcAft>
                        <a:buNone/>
                      </a:pPr>
                      <a:r>
                        <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rPr b="1" lang="en">
                          <a:solidFill>
                            <a:schemeClr val="dk1"/>
                          </a:solidFill>
                          <a:latin typeface="Calibri"/>
                          <a:ea typeface="Calibri"/>
                          <a:cs typeface="Calibri"/>
                          <a:sym typeface="Calibri"/>
                        </a:rPr>
                        <a:t>New</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lnSpc>
                          <a:spcPct val="115000"/>
                        </a:lnSpc>
                        <a:spcBef>
                          <a:spcPts val="0"/>
                        </a:spcBef>
                        <a:spcAft>
                          <a:spcPts val="0"/>
                        </a:spcAft>
                        <a:buNone/>
                      </a:pPr>
                      <a:r>
                        <a:rPr b="1" lang="en">
                          <a:solidFill>
                            <a:schemeClr val="dk1"/>
                          </a:solidFill>
                          <a:latin typeface="Calibri"/>
                          <a:ea typeface="Calibri"/>
                          <a:cs typeface="Calibri"/>
                          <a:sym typeface="Calibri"/>
                        </a:rPr>
                        <a:t>Used</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295400">
                <a:tc>
                  <a:txBody>
                    <a:bodyPr/>
                    <a:lstStyle/>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Pros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95400">
                <a:tc>
                  <a:txBody>
                    <a:bodyPr/>
                    <a:lstStyle/>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Cons</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95400">
                <a:tc>
                  <a:txBody>
                    <a:bodyPr/>
                    <a:lstStyle/>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Which would you choose and why?</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r>
            </a:tbl>
          </a:graphicData>
        </a:graphic>
      </p:graphicFrame>
      <p:sp>
        <p:nvSpPr>
          <p:cNvPr id="133" name="Google Shape;133;p21"/>
          <p:cNvSpPr txBox="1"/>
          <p:nvPr/>
        </p:nvSpPr>
        <p:spPr>
          <a:xfrm>
            <a:off x="2978400" y="4692900"/>
            <a:ext cx="4531200" cy="1228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solidFill>
                  <a:srgbClr val="363C49"/>
                </a:solidFill>
                <a:highlight>
                  <a:srgbClr val="FFFFFF"/>
                </a:highlight>
                <a:latin typeface="Calibri"/>
                <a:ea typeface="Calibri"/>
                <a:cs typeface="Calibri"/>
                <a:sym typeface="Calibri"/>
              </a:rPr>
              <a:t>The </a:t>
            </a:r>
            <a:r>
              <a:rPr b="1" lang="en" sz="1800">
                <a:solidFill>
                  <a:srgbClr val="363C49"/>
                </a:solidFill>
                <a:highlight>
                  <a:srgbClr val="FFFFFF"/>
                </a:highlight>
                <a:latin typeface="Calibri"/>
                <a:ea typeface="Calibri"/>
                <a:cs typeface="Calibri"/>
                <a:sym typeface="Calibri"/>
              </a:rPr>
              <a:t>more money</a:t>
            </a:r>
            <a:r>
              <a:rPr lang="en" sz="1800">
                <a:solidFill>
                  <a:srgbClr val="363C49"/>
                </a:solidFill>
                <a:highlight>
                  <a:srgbClr val="FFFFFF"/>
                </a:highlight>
                <a:latin typeface="Calibri"/>
                <a:ea typeface="Calibri"/>
                <a:cs typeface="Calibri"/>
                <a:sym typeface="Calibri"/>
              </a:rPr>
              <a:t> you can pay for the down payment, the ________ you will have to pay each month for a loan or lease payment.</a:t>
            </a:r>
            <a:endParaRPr sz="2000">
              <a:latin typeface="Calibri"/>
              <a:ea typeface="Calibri"/>
              <a:cs typeface="Calibri"/>
              <a:sym typeface="Calibri"/>
            </a:endParaRPr>
          </a:p>
        </p:txBody>
      </p:sp>
      <p:sp>
        <p:nvSpPr>
          <p:cNvPr id="134" name="Google Shape;134;p21"/>
          <p:cNvSpPr/>
          <p:nvPr/>
        </p:nvSpPr>
        <p:spPr>
          <a:xfrm>
            <a:off x="576075" y="4191000"/>
            <a:ext cx="2194500" cy="2194500"/>
          </a:xfrm>
          <a:prstGeom prst="star16">
            <a:avLst>
              <a:gd fmla="val 37500" name="adj"/>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txBox="1"/>
          <p:nvPr/>
        </p:nvSpPr>
        <p:spPr>
          <a:xfrm>
            <a:off x="1028625" y="4641750"/>
            <a:ext cx="12894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Calibri"/>
                <a:ea typeface="Calibri"/>
                <a:cs typeface="Calibri"/>
                <a:sym typeface="Calibri"/>
              </a:rPr>
              <a:t>Remember this if you decide to buy!</a:t>
            </a:r>
            <a:endParaRPr b="1"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accent1"/>
                </a:solidFill>
                <a:hlinkClick r:id="rId3">
                  <a:extLst>
                    <a:ext uri="{A12FA001-AC4F-418D-AE19-62706E023703}">
                      <ahyp:hlinkClr val="tx"/>
                    </a:ext>
                  </a:extLst>
                </a:hlinkClick>
              </a:rPr>
              <a:t>Paying for a Vehicle</a:t>
            </a:r>
            <a:r>
              <a:rPr lang="en"/>
              <a:t> self-paced module.</a:t>
            </a:r>
            <a:endParaRPr/>
          </a:p>
        </p:txBody>
      </p:sp>
      <p:graphicFrame>
        <p:nvGraphicFramePr>
          <p:cNvPr id="141" name="Google Shape;141;p22"/>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1657350"/>
                <a:gridCol w="1657350"/>
                <a:gridCol w="1657350"/>
                <a:gridCol w="1657350"/>
              </a:tblGrid>
              <a:tr h="609575">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Do a quick search. Find three websites or apps that allow you to compare prices of vehicles at different dealers and list one feature you like about each.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r>
              <a:tr h="731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Name</a:t>
                      </a:r>
                      <a:endParaRPr i="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31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Is it a website, app, or both? If a website, include the URL.</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3150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One or more features you like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42" name="Google Shape;142;p22"/>
          <p:cNvGraphicFramePr/>
          <p:nvPr/>
        </p:nvGraphicFramePr>
        <p:xfrm>
          <a:off x="576072" y="4648110"/>
          <a:ext cx="3000000" cy="3000000"/>
        </p:xfrm>
        <a:graphic>
          <a:graphicData uri="http://schemas.openxmlformats.org/drawingml/2006/table">
            <a:tbl>
              <a:tblPr>
                <a:noFill/>
                <a:tableStyleId>{A8ABF1BF-8C0D-4A6F-A97C-3408BC57549E}</a:tableStyleId>
              </a:tblPr>
              <a:tblGrid>
                <a:gridCol w="2488300"/>
                <a:gridCol w="826400"/>
                <a:gridCol w="2504925"/>
                <a:gridCol w="809775"/>
              </a:tblGrid>
              <a:tr h="609575">
                <a:tc gridSpan="4">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Which of the following do you think you might use to pay for a vehicle someday? Put an X next to all that apply.</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r>
              <a:tr h="7315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Money you have saved (either for the full amount or towards a down payment)</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Get a car loan from a bank or credit union and make regular payments</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731500">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Borrow money from a family member</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Have an adult cosign a loan with you</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43" name="Google Shape;143;p22"/>
          <p:cNvGraphicFramePr/>
          <p:nvPr/>
        </p:nvGraphicFramePr>
        <p:xfrm>
          <a:off x="576072" y="7055960"/>
          <a:ext cx="3000000" cy="3000000"/>
        </p:xfrm>
        <a:graphic>
          <a:graphicData uri="http://schemas.openxmlformats.org/drawingml/2006/table">
            <a:tbl>
              <a:tblPr>
                <a:noFill/>
                <a:tableStyleId>{A8ABF1BF-8C0D-4A6F-A97C-3408BC57549E}</a:tableStyleId>
              </a:tblPr>
              <a:tblGrid>
                <a:gridCol w="2209775"/>
                <a:gridCol w="2209775"/>
                <a:gridCol w="2209775"/>
              </a:tblGrid>
              <a:tr h="492350">
                <a:tc gridSpan="3">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What are some of the benefits and tradeoffs of leasing a vehicle? What does leasing have in common with buying?</a:t>
                      </a:r>
                      <a:endParaRPr b="1">
                        <a:solidFill>
                          <a:schemeClr val="lt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r>
              <a:tr h="295400">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Benefits of Leasing</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Tradeoffs of Leasing</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a:solidFill>
                            <a:schemeClr val="dk1"/>
                          </a:solidFill>
                          <a:latin typeface="Calibri"/>
                          <a:ea typeface="Calibri"/>
                          <a:cs typeface="Calibri"/>
                          <a:sym typeface="Calibri"/>
                        </a:rPr>
                        <a:t>Commonalities with Buying</a:t>
                      </a:r>
                      <a:endParaRPr b="1">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1050000">
                <a:tc>
                  <a:txBody>
                    <a:bodyPr/>
                    <a:lstStyle/>
                    <a:p>
                      <a:pPr indent="0" lvl="0" marL="0" rtl="0" algn="l">
                        <a:spcBef>
                          <a:spcPts val="0"/>
                        </a:spcBef>
                        <a:spcAft>
                          <a:spcPts val="0"/>
                        </a:spcAft>
                        <a:buNone/>
                      </a:pPr>
                      <a:r>
                        <a:t/>
                      </a:r>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in conjunction with the </a:t>
            </a:r>
            <a:r>
              <a:rPr lang="en" u="sng">
                <a:solidFill>
                  <a:schemeClr val="accent1"/>
                </a:solidFill>
                <a:hlinkClick r:id="rId3">
                  <a:extLst>
                    <a:ext uri="{A12FA001-AC4F-418D-AE19-62706E023703}">
                      <ahyp:hlinkClr val="tx"/>
                    </a:ext>
                  </a:extLst>
                </a:hlinkClick>
              </a:rPr>
              <a:t>Paying for a Vehicle</a:t>
            </a:r>
            <a:r>
              <a:rPr lang="en"/>
              <a:t> self-paced module.</a:t>
            </a:r>
            <a:endParaRPr/>
          </a:p>
        </p:txBody>
      </p:sp>
      <p:sp>
        <p:nvSpPr>
          <p:cNvPr id="149" name="Google Shape;149;p23"/>
          <p:cNvSpPr txBox="1"/>
          <p:nvPr/>
        </p:nvSpPr>
        <p:spPr>
          <a:xfrm>
            <a:off x="576075" y="1371600"/>
            <a:ext cx="6629400" cy="599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a:solidFill>
                  <a:schemeClr val="dk2"/>
                </a:solidFill>
                <a:latin typeface="Calibri"/>
                <a:ea typeface="Calibri"/>
                <a:cs typeface="Calibri"/>
                <a:sym typeface="Calibri"/>
              </a:rPr>
              <a:t>Consider the ongoing costs of having a vehicle. Which best describes the choice you’d likely make? Place an X in the box. Then explain the impact your answer is likely to have on your transportation budget. </a:t>
            </a:r>
            <a:endParaRPr b="1">
              <a:solidFill>
                <a:srgbClr val="454545"/>
              </a:solidFill>
              <a:latin typeface="Calibri"/>
              <a:ea typeface="Calibri"/>
              <a:cs typeface="Calibri"/>
              <a:sym typeface="Calibri"/>
            </a:endParaRPr>
          </a:p>
        </p:txBody>
      </p:sp>
      <p:graphicFrame>
        <p:nvGraphicFramePr>
          <p:cNvPr id="150" name="Google Shape;150;p23"/>
          <p:cNvGraphicFramePr/>
          <p:nvPr/>
        </p:nvGraphicFramePr>
        <p:xfrm>
          <a:off x="576063" y="2245323"/>
          <a:ext cx="3000000" cy="3000000"/>
        </p:xfrm>
        <a:graphic>
          <a:graphicData uri="http://schemas.openxmlformats.org/drawingml/2006/table">
            <a:tbl>
              <a:tblPr>
                <a:noFill/>
                <a:tableStyleId>{A8ABF1BF-8C0D-4A6F-A97C-3408BC57549E}</a:tableStyleId>
              </a:tblPr>
              <a:tblGrid>
                <a:gridCol w="982775"/>
                <a:gridCol w="382850"/>
                <a:gridCol w="3725275"/>
                <a:gridCol w="1538500"/>
              </a:tblGrid>
              <a:tr h="312175">
                <a:tc>
                  <a:txBody>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Question</a:t>
                      </a:r>
                      <a:endParaRPr b="1" sz="1200">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a:txBody>
                    <a:bodyPr/>
                    <a:lstStyle/>
                    <a:p>
                      <a:pPr indent="0" lvl="0" marL="0" rtl="0" algn="ctr">
                        <a:spcBef>
                          <a:spcPts val="0"/>
                        </a:spcBef>
                        <a:spcAft>
                          <a:spcPts val="0"/>
                        </a:spcAft>
                        <a:buNone/>
                      </a:pPr>
                      <a:r>
                        <a:rPr b="1" lang="en" sz="1200">
                          <a:solidFill>
                            <a:srgbClr val="FFFFFF"/>
                          </a:solidFill>
                          <a:latin typeface="Calibri"/>
                          <a:ea typeface="Calibri"/>
                          <a:cs typeface="Calibri"/>
                          <a:sym typeface="Calibri"/>
                        </a:rPr>
                        <a:t>X</a:t>
                      </a:r>
                      <a:endParaRPr b="1" sz="1200">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a:txBody>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Answers</a:t>
                      </a:r>
                      <a:endParaRPr b="1" sz="1200">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c>
                  <a:txBody>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Impact on Your Transportation Budget</a:t>
                      </a:r>
                      <a:endParaRPr b="1" sz="1200">
                        <a:solidFill>
                          <a:srgbClr val="FFFFFF"/>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solidFill>
                      <a:srgbClr val="FF6000"/>
                    </a:solidFill>
                  </a:tcPr>
                </a:tc>
              </a:tr>
              <a:tr h="365750">
                <a:tc rowSpan="3">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How many miles do you plan to drive each week?</a:t>
                      </a:r>
                      <a:endParaRPr sz="10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I anticipate driving many miles each week. </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rowSpan="3">
                  <a:txBody>
                    <a:bodyPr/>
                    <a:lstStyle/>
                    <a:p>
                      <a:pPr indent="0" lvl="0" marL="0" rtl="0" algn="l">
                        <a:spcBef>
                          <a:spcPts val="0"/>
                        </a:spcBef>
                        <a:spcAft>
                          <a:spcPts val="0"/>
                        </a:spcAft>
                        <a:buNone/>
                      </a:pPr>
                      <a:r>
                        <a:t/>
                      </a:r>
                      <a:endParaRPr sz="10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tcPr>
                </a:tc>
              </a:tr>
              <a:tr h="365750">
                <a:tc vMerge="1"/>
                <a:tc>
                  <a:txBody>
                    <a:bodyPr/>
                    <a:lstStyle/>
                    <a:p>
                      <a:pPr indent="0" lvl="0" marL="0" rtl="0" algn="ctr">
                        <a:spcBef>
                          <a:spcPts val="0"/>
                        </a:spcBef>
                        <a:spcAft>
                          <a:spcPts val="0"/>
                        </a:spcAft>
                        <a:buNone/>
                      </a:pPr>
                      <a:r>
                        <a:t/>
                      </a:r>
                      <a:endParaRPr sz="1000">
                        <a:solidFill>
                          <a:srgbClr val="000000"/>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I’d say my gas needs will be about average.</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vMerge="1"/>
              </a:tr>
              <a:tr h="365750">
                <a:tc vMerge="1"/>
                <a:tc>
                  <a:txBody>
                    <a:bodyPr/>
                    <a:lstStyle/>
                    <a:p>
                      <a:pPr indent="0" lvl="0" marL="0" rtl="0" algn="ctr">
                        <a:spcBef>
                          <a:spcPts val="0"/>
                        </a:spcBef>
                        <a:spcAft>
                          <a:spcPts val="0"/>
                        </a:spcAft>
                        <a:buNone/>
                      </a:pPr>
                      <a:r>
                        <a:t/>
                      </a:r>
                      <a:endParaRPr sz="1000">
                        <a:solidFill>
                          <a:srgbClr val="000000"/>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I don’t expect to need to refill my tank very often.</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tcPr>
                </a:tc>
                <a:tc vMerge="1"/>
              </a:tr>
              <a:tr h="365750">
                <a:tc rowSpan="4">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Will your vehicle use more or less gas than others?</a:t>
                      </a:r>
                      <a:endParaRPr sz="10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I expect my vehicle will be newer, smaller, or compact with very good gas mileage.</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rowSpan="4">
                  <a:txBody>
                    <a:bodyPr/>
                    <a:lstStyle/>
                    <a:p>
                      <a:pPr indent="0" lvl="0" marL="0" rtl="0" algn="l">
                        <a:spcBef>
                          <a:spcPts val="0"/>
                        </a:spcBef>
                        <a:spcAft>
                          <a:spcPts val="0"/>
                        </a:spcAft>
                        <a:buNone/>
                      </a:pPr>
                      <a:r>
                        <a:t/>
                      </a:r>
                      <a:endParaRPr sz="10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tcPr>
                </a:tc>
              </a:tr>
              <a:tr h="365750">
                <a:tc vMerge="1"/>
                <a:tc>
                  <a:txBody>
                    <a:bodyPr/>
                    <a:lstStyle/>
                    <a:p>
                      <a:pPr indent="0" lvl="0" marL="0" rtl="0" algn="ctr">
                        <a:spcBef>
                          <a:spcPts val="0"/>
                        </a:spcBef>
                        <a:spcAft>
                          <a:spcPts val="0"/>
                        </a:spcAft>
                        <a:buNone/>
                      </a:pPr>
                      <a:r>
                        <a:t/>
                      </a:r>
                      <a:endParaRPr sz="1000">
                        <a:solidFill>
                          <a:srgbClr val="000000"/>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The vehicle I end up with will probably have “average” gas mileage. </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vMerge="1"/>
              </a:tr>
              <a:tr h="365750">
                <a:tc vMerge="1"/>
                <a:tc>
                  <a:txBody>
                    <a:bodyPr/>
                    <a:lstStyle/>
                    <a:p>
                      <a:pPr indent="0" lvl="0" marL="0" rtl="0" algn="ctr">
                        <a:spcBef>
                          <a:spcPts val="0"/>
                        </a:spcBef>
                        <a:spcAft>
                          <a:spcPts val="0"/>
                        </a:spcAft>
                        <a:buNone/>
                      </a:pPr>
                      <a:r>
                        <a:t/>
                      </a:r>
                      <a:endParaRPr sz="1000">
                        <a:solidFill>
                          <a:srgbClr val="000000"/>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I plan to have an electric or hybrid vehicle.</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vMerge="1"/>
              </a:tr>
              <a:tr h="365750">
                <a:tc vMerge="1"/>
                <a:tc>
                  <a:txBody>
                    <a:bodyPr/>
                    <a:lstStyle/>
                    <a:p>
                      <a:pPr indent="0" lvl="0" marL="0" rtl="0" algn="ctr">
                        <a:spcBef>
                          <a:spcPts val="0"/>
                        </a:spcBef>
                        <a:spcAft>
                          <a:spcPts val="0"/>
                        </a:spcAft>
                        <a:buNone/>
                      </a:pPr>
                      <a:r>
                        <a:t/>
                      </a:r>
                      <a:endParaRPr sz="1000">
                        <a:solidFill>
                          <a:srgbClr val="000000"/>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My choice of vehicle will likely require more gas.</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tcPr>
                </a:tc>
                <a:tc vMerge="1"/>
              </a:tr>
              <a:tr h="365750">
                <a:tc rowSpan="3">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What are your plans for vehicle maintenance?</a:t>
                      </a:r>
                      <a:endParaRPr sz="10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000">
                        <a:solidFill>
                          <a:srgbClr val="000000"/>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I will probably take my car someplace for routine maintenance.</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rowSpan="3">
                  <a:txBody>
                    <a:bodyPr/>
                    <a:lstStyle/>
                    <a:p>
                      <a:pPr indent="0" lvl="0" marL="0" rtl="0" algn="l">
                        <a:spcBef>
                          <a:spcPts val="0"/>
                        </a:spcBef>
                        <a:spcAft>
                          <a:spcPts val="0"/>
                        </a:spcAft>
                        <a:buNone/>
                      </a:pPr>
                      <a:r>
                        <a:t/>
                      </a:r>
                      <a:endParaRPr sz="10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tcPr>
                </a:tc>
              </a:tr>
              <a:tr h="365750">
                <a:tc vMerge="1"/>
                <a:tc>
                  <a:txBody>
                    <a:bodyPr/>
                    <a:lstStyle/>
                    <a:p>
                      <a:pPr indent="0" lvl="0" marL="0" rtl="0" algn="ctr">
                        <a:spcBef>
                          <a:spcPts val="0"/>
                        </a:spcBef>
                        <a:spcAft>
                          <a:spcPts val="0"/>
                        </a:spcAft>
                        <a:buNone/>
                      </a:pPr>
                      <a:r>
                        <a:t/>
                      </a:r>
                      <a:endParaRPr sz="1000">
                        <a:solidFill>
                          <a:srgbClr val="000000"/>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I can change my own oil and filter.</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vMerge="1"/>
              </a:tr>
              <a:tr h="365750">
                <a:tc vMerge="1"/>
                <a:tc>
                  <a:txBody>
                    <a:bodyPr/>
                    <a:lstStyle/>
                    <a:p>
                      <a:pPr indent="0" lvl="0" marL="0" rtl="0" algn="ctr">
                        <a:spcBef>
                          <a:spcPts val="0"/>
                        </a:spcBef>
                        <a:spcAft>
                          <a:spcPts val="0"/>
                        </a:spcAft>
                        <a:buNone/>
                      </a:pPr>
                      <a:r>
                        <a:t/>
                      </a:r>
                      <a:endParaRPr sz="1000">
                        <a:solidFill>
                          <a:srgbClr val="000000"/>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I can probably learn to do it myself with a little help.</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tcPr>
                </a:tc>
                <a:tc vMerge="1"/>
              </a:tr>
              <a:tr h="365750">
                <a:tc rowSpan="3">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How much can you expect to pay in repairs?</a:t>
                      </a:r>
                      <a:endParaRPr sz="10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000">
                        <a:solidFill>
                          <a:srgbClr val="000000"/>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I plan to have a new car with a good warranty.</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rowSpan="3">
                  <a:txBody>
                    <a:bodyPr/>
                    <a:lstStyle/>
                    <a:p>
                      <a:pPr indent="0" lvl="0" marL="0" rtl="0" algn="l">
                        <a:spcBef>
                          <a:spcPts val="0"/>
                        </a:spcBef>
                        <a:spcAft>
                          <a:spcPts val="0"/>
                        </a:spcAft>
                        <a:buNone/>
                      </a:pPr>
                      <a:r>
                        <a:t/>
                      </a:r>
                      <a:endParaRPr sz="10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tcPr>
                </a:tc>
              </a:tr>
              <a:tr h="365750">
                <a:tc vMerge="1"/>
                <a:tc>
                  <a:txBody>
                    <a:bodyPr/>
                    <a:lstStyle/>
                    <a:p>
                      <a:pPr indent="0" lvl="0" marL="0" rtl="0" algn="ctr">
                        <a:spcBef>
                          <a:spcPts val="0"/>
                        </a:spcBef>
                        <a:spcAft>
                          <a:spcPts val="0"/>
                        </a:spcAft>
                        <a:buNone/>
                      </a:pPr>
                      <a:r>
                        <a:t/>
                      </a:r>
                      <a:endParaRPr sz="1000">
                        <a:solidFill>
                          <a:srgbClr val="000000"/>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My car will likely be older and might require more maintenance.</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vMerge="1"/>
              </a:tr>
              <a:tr h="365750">
                <a:tc vMerge="1"/>
                <a:tc>
                  <a:txBody>
                    <a:bodyPr/>
                    <a:lstStyle/>
                    <a:p>
                      <a:pPr indent="0" lvl="0" marL="0" rtl="0" algn="ctr">
                        <a:spcBef>
                          <a:spcPts val="0"/>
                        </a:spcBef>
                        <a:spcAft>
                          <a:spcPts val="0"/>
                        </a:spcAft>
                        <a:buNone/>
                      </a:pPr>
                      <a:r>
                        <a:t/>
                      </a:r>
                      <a:endParaRPr sz="1000">
                        <a:solidFill>
                          <a:srgbClr val="000000"/>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I hope to only have a few, low-cost repairs.</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tcPr>
                </a:tc>
                <a:tc vMerge="1"/>
              </a:tr>
              <a:tr h="365750">
                <a:tc rowSpan="3">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What kind of insurance do you plan to have?</a:t>
                      </a:r>
                      <a:endParaRPr sz="10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t/>
                      </a:r>
                      <a:endParaRPr sz="1000">
                        <a:solidFill>
                          <a:srgbClr val="000000"/>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I want the best possible coverage and don’t mind paying a bit extra to get it.</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rowSpan="3">
                  <a:txBody>
                    <a:bodyPr/>
                    <a:lstStyle/>
                    <a:p>
                      <a:pPr indent="0" lvl="0" marL="0" rtl="0" algn="l">
                        <a:spcBef>
                          <a:spcPts val="0"/>
                        </a:spcBef>
                        <a:spcAft>
                          <a:spcPts val="0"/>
                        </a:spcAft>
                        <a:buNone/>
                      </a:pPr>
                      <a:r>
                        <a:t/>
                      </a:r>
                      <a:endParaRPr sz="1000">
                        <a:latin typeface="Calibri"/>
                        <a:ea typeface="Calibri"/>
                        <a:cs typeface="Calibri"/>
                        <a:sym typeface="Calibri"/>
                      </a:endParaRPr>
                    </a:p>
                  </a:txBody>
                  <a:tcPr marT="91425" marB="91425" marR="91425" marL="91425">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2857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tcPr>
                </a:tc>
              </a:tr>
              <a:tr h="365750">
                <a:tc vMerge="1"/>
                <a:tc>
                  <a:txBody>
                    <a:bodyPr/>
                    <a:lstStyle/>
                    <a:p>
                      <a:pPr indent="0" lvl="0" marL="0" rtl="0" algn="ctr">
                        <a:spcBef>
                          <a:spcPts val="0"/>
                        </a:spcBef>
                        <a:spcAft>
                          <a:spcPts val="0"/>
                        </a:spcAft>
                        <a:buNone/>
                      </a:pPr>
                      <a:r>
                        <a:t/>
                      </a:r>
                      <a:endParaRPr sz="1000">
                        <a:solidFill>
                          <a:srgbClr val="000000"/>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I plan to have an “average” plan—more than is required but not the very best coverage, either.</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9525">
                      <a:solidFill>
                        <a:srgbClr val="454545"/>
                      </a:solidFill>
                      <a:prstDash val="solid"/>
                      <a:round/>
                      <a:headEnd len="sm" w="sm" type="none"/>
                      <a:tailEnd len="sm" w="sm" type="none"/>
                    </a:lnB>
                  </a:tcPr>
                </a:tc>
                <a:tc vMerge="1"/>
              </a:tr>
              <a:tr h="365750">
                <a:tc vMerge="1"/>
                <a:tc>
                  <a:txBody>
                    <a:bodyPr/>
                    <a:lstStyle/>
                    <a:p>
                      <a:pPr indent="0" lvl="0" marL="0" rtl="0" algn="ctr">
                        <a:spcBef>
                          <a:spcPts val="0"/>
                        </a:spcBef>
                        <a:spcAft>
                          <a:spcPts val="0"/>
                        </a:spcAft>
                        <a:buNone/>
                      </a:pPr>
                      <a:r>
                        <a:t/>
                      </a:r>
                      <a:endParaRPr sz="1000">
                        <a:solidFill>
                          <a:srgbClr val="000000"/>
                        </a:solidFill>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I only want to have what is required in my state.</a:t>
                      </a:r>
                      <a:endParaRPr sz="1000">
                        <a:latin typeface="Calibri"/>
                        <a:ea typeface="Calibri"/>
                        <a:cs typeface="Calibri"/>
                        <a:sym typeface="Calibri"/>
                      </a:endParaRPr>
                    </a:p>
                  </a:txBody>
                  <a:tcPr marT="91425" marB="91425" marR="91425" marL="91425" anchor="ctr">
                    <a:lnL cap="flat" cmpd="sng" w="9525">
                      <a:solidFill>
                        <a:srgbClr val="454545"/>
                      </a:solidFill>
                      <a:prstDash val="solid"/>
                      <a:round/>
                      <a:headEnd len="sm" w="sm" type="none"/>
                      <a:tailEnd len="sm" w="sm" type="none"/>
                    </a:lnL>
                    <a:lnR cap="flat" cmpd="sng" w="9525">
                      <a:solidFill>
                        <a:srgbClr val="454545"/>
                      </a:solidFill>
                      <a:prstDash val="solid"/>
                      <a:round/>
                      <a:headEnd len="sm" w="sm" type="none"/>
                      <a:tailEnd len="sm" w="sm" type="none"/>
                    </a:lnR>
                    <a:lnT cap="flat" cmpd="sng" w="9525">
                      <a:solidFill>
                        <a:srgbClr val="454545"/>
                      </a:solidFill>
                      <a:prstDash val="solid"/>
                      <a:round/>
                      <a:headEnd len="sm" w="sm" type="none"/>
                      <a:tailEnd len="sm" w="sm" type="none"/>
                    </a:lnT>
                    <a:lnB cap="flat" cmpd="sng" w="28575">
                      <a:solidFill>
                        <a:srgbClr val="454545"/>
                      </a:solidFill>
                      <a:prstDash val="solid"/>
                      <a:round/>
                      <a:headEnd len="sm" w="sm" type="none"/>
                      <a:tailEnd len="sm" w="sm" type="none"/>
                    </a:lnB>
                  </a:tcPr>
                </a:tc>
                <a:tc v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idx="2" type="body"/>
          </p:nvPr>
        </p:nvSpPr>
        <p:spPr>
          <a:xfrm>
            <a:off x="576075" y="1097280"/>
            <a:ext cx="6629400" cy="2286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
              <a:t>Use this page to reflect on what you have learned in Topic 1: Paying for a Vehicle.</a:t>
            </a:r>
            <a:endParaRPr/>
          </a:p>
        </p:txBody>
      </p:sp>
      <p:graphicFrame>
        <p:nvGraphicFramePr>
          <p:cNvPr id="156" name="Google Shape;156;p24"/>
          <p:cNvGraphicFramePr/>
          <p:nvPr/>
        </p:nvGraphicFramePr>
        <p:xfrm>
          <a:off x="576072" y="1508760"/>
          <a:ext cx="3000000" cy="3000000"/>
        </p:xfrm>
        <a:graphic>
          <a:graphicData uri="http://schemas.openxmlformats.org/drawingml/2006/table">
            <a:tbl>
              <a:tblPr>
                <a:noFill/>
                <a:tableStyleId>{A8ABF1BF-8C0D-4A6F-A97C-3408BC57549E}</a:tableStyleId>
              </a:tblPr>
              <a:tblGrid>
                <a:gridCol w="6629400"/>
              </a:tblGrid>
              <a:tr h="416025">
                <a:tc>
                  <a:txBody>
                    <a:bodyPr/>
                    <a:lstStyle/>
                    <a:p>
                      <a:pPr indent="0" lvl="0" marL="0" rtl="0" algn="l">
                        <a:spcBef>
                          <a:spcPts val="0"/>
                        </a:spcBef>
                        <a:spcAft>
                          <a:spcPts val="0"/>
                        </a:spcAft>
                        <a:buClr>
                          <a:schemeClr val="dk1"/>
                        </a:buClr>
                        <a:buSzPts val="1100"/>
                        <a:buFont typeface="Arial"/>
                        <a:buNone/>
                      </a:pPr>
                      <a:r>
                        <a:rPr b="1" lang="en">
                          <a:solidFill>
                            <a:schemeClr val="lt1"/>
                          </a:solidFill>
                          <a:latin typeface="Calibri"/>
                          <a:ea typeface="Calibri"/>
                          <a:cs typeface="Calibri"/>
                          <a:sym typeface="Calibri"/>
                        </a:rPr>
                        <a:t>In your own words, what should someone consider before deciding to get a vehicle? Be sure to mention new and used vehicles, buying vs. leasing, and the total cost of having a car. </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r>
              <a:tr h="2142550">
                <a:tc>
                  <a:txBody>
                    <a:bodyPr/>
                    <a:lstStyle/>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graphicFrame>
        <p:nvGraphicFramePr>
          <p:cNvPr id="157" name="Google Shape;157;p24"/>
          <p:cNvGraphicFramePr/>
          <p:nvPr/>
        </p:nvGraphicFramePr>
        <p:xfrm>
          <a:off x="576072" y="6142743"/>
          <a:ext cx="3000000" cy="3000000"/>
        </p:xfrm>
        <a:graphic>
          <a:graphicData uri="http://schemas.openxmlformats.org/drawingml/2006/table">
            <a:tbl>
              <a:tblPr>
                <a:noFill/>
                <a:tableStyleId>{A8ABF1BF-8C0D-4A6F-A97C-3408BC57549E}</a:tableStyleId>
              </a:tblPr>
              <a:tblGrid>
                <a:gridCol w="3125150"/>
                <a:gridCol w="875975"/>
                <a:gridCol w="875975"/>
                <a:gridCol w="875975"/>
                <a:gridCol w="875975"/>
              </a:tblGrid>
              <a:tr h="100000">
                <a:tc gridSpan="5">
                  <a:txBody>
                    <a:bodyPr/>
                    <a:lstStyle/>
                    <a:p>
                      <a:pPr indent="0" lvl="0" marL="0" rtl="0" algn="l">
                        <a:spcBef>
                          <a:spcPts val="0"/>
                        </a:spcBef>
                        <a:spcAft>
                          <a:spcPts val="0"/>
                        </a:spcAft>
                        <a:buNone/>
                      </a:pPr>
                      <a:r>
                        <a:rPr b="1" lang="en">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1"/>
                    </a:solidFill>
                  </a:tcPr>
                </a:tc>
                <a:tc hMerge="1"/>
                <a:tc hMerge="1"/>
                <a:tc hMerge="1"/>
                <a:tc hMerge="1"/>
              </a:tr>
              <a:tr h="160550">
                <a:tc>
                  <a:txBody>
                    <a:bodyPr/>
                    <a:lstStyle/>
                    <a:p>
                      <a:pPr indent="0" lvl="0" marL="0" rtl="0" algn="l">
                        <a:spcBef>
                          <a:spcPts val="0"/>
                        </a:spcBef>
                        <a:spcAft>
                          <a:spcPts val="0"/>
                        </a:spcAft>
                        <a:buNone/>
                      </a:pPr>
                      <a:r>
                        <a:rPr b="1" lang="en" sz="1200">
                          <a:solidFill>
                            <a:schemeClr val="dk1"/>
                          </a:solidFill>
                          <a:latin typeface="Calibri"/>
                          <a:ea typeface="Calibri"/>
                          <a:cs typeface="Calibri"/>
                          <a:sym typeface="Calibri"/>
                        </a:rPr>
                        <a:t>Consider the learning objectives for this module. How do you feel about each one after completing it?</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Strongly</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Somewhat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 sz="1200">
                          <a:solidFill>
                            <a:schemeClr val="dk1"/>
                          </a:solidFill>
                          <a:latin typeface="Calibri"/>
                          <a:ea typeface="Calibri"/>
                          <a:cs typeface="Calibri"/>
                          <a:sym typeface="Calibri"/>
                        </a:rPr>
                        <a:t>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Somewhat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c>
                  <a:txBody>
                    <a:bodyPr/>
                    <a:lstStyle/>
                    <a:p>
                      <a:pPr indent="0" lvl="0" marL="0" rtl="0" algn="ctr">
                        <a:spcBef>
                          <a:spcPts val="0"/>
                        </a:spcBef>
                        <a:spcAft>
                          <a:spcPts val="0"/>
                        </a:spcAft>
                        <a:buNone/>
                      </a:pPr>
                      <a:r>
                        <a:rPr b="1" lang="en" sz="1200">
                          <a:solidFill>
                            <a:schemeClr val="dk1"/>
                          </a:solidFill>
                          <a:latin typeface="Calibri"/>
                          <a:ea typeface="Calibri"/>
                          <a:cs typeface="Calibri"/>
                          <a:sym typeface="Calibri"/>
                        </a:rPr>
                        <a:t>Strongly Disagree</a:t>
                      </a:r>
                      <a:endParaRPr b="1"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6000">
                        <a:alpha val="10000"/>
                      </a:srgbClr>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list factors to consider when buying a vehicle.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able to explain the benefits and tradeoffs of buying a new versus used vehicle.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can compare buying and leasing a vehicle.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548625">
                <a:tc>
                  <a:txBody>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 am confident summarizing the financial considerations of getting a vehicle.</a:t>
                      </a:r>
                      <a:endParaRPr sz="1200">
                        <a:solidFill>
                          <a:schemeClr val="dk1"/>
                        </a:solidFill>
                        <a:latin typeface="Calibri"/>
                        <a:ea typeface="Calibri"/>
                        <a:cs typeface="Calibri"/>
                        <a:sym typeface="Calibr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t/>
                      </a:r>
                      <a:endParaRPr sz="1200">
                        <a:solidFill>
                          <a:schemeClr val="dk1"/>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pic>
        <p:nvPicPr>
          <p:cNvPr id="158" name="Google Shape;158;p24"/>
          <p:cNvPicPr preferRelativeResize="0"/>
          <p:nvPr/>
        </p:nvPicPr>
        <p:blipFill>
          <a:blip r:embed="rId3">
            <a:alphaModFix/>
          </a:blip>
          <a:stretch>
            <a:fillRect/>
          </a:stretch>
        </p:blipFill>
        <p:spPr>
          <a:xfrm>
            <a:off x="576075" y="5132850"/>
            <a:ext cx="3486014" cy="896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454545"/>
      </a:dk2>
      <a:lt2>
        <a:srgbClr val="EEEEEE"/>
      </a:lt2>
      <a:accent1>
        <a:srgbClr val="FF6000"/>
      </a:accent1>
      <a:accent2>
        <a:srgbClr val="1E2656"/>
      </a:accent2>
      <a:accent3>
        <a:srgbClr val="283772"/>
      </a:accent3>
      <a:accent4>
        <a:srgbClr val="48A9D2"/>
      </a:accent4>
      <a:accent5>
        <a:srgbClr val="A0D9EA"/>
      </a:accent5>
      <a:accent6>
        <a:srgbClr val="EEFF41"/>
      </a:accent6>
      <a:hlink>
        <a:srgbClr val="FF6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23" ma:contentTypeDescription="Create a new document." ma:contentTypeScope="" ma:versionID="dced64d7c4122ebcdde07e07b771acc7">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c53bc2a5ae2e15ecaebe90d2f0b18e07"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Thumbnail" minOccurs="0"/>
                <xsd:element ref="ns2:MediaLengthInSeconds" minOccurs="0"/>
                <xsd:element ref="ns2:lcf76f155ced4ddcb4097134ff3c332f" minOccurs="0"/>
                <xsd:element ref="ns3:TaxCatchAll" minOccurs="0"/>
                <xsd:element ref="ns2:Da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Thumbnail" ma:index="2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e2632be-9afe-4413-97a4-1beac40da1be"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85331066-9ac8-4d31-8790-2961f3c8780c}" ma:internalName="TaxCatchAll" ma:showField="CatchAllData" ma:web="2f80ae54-6d9f-4f2a-b7e8-58987361d6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0b5f8546-f232-423b-b5ab-b50858856574" xsi:nil="true"/>
    <_ip_UnifiedCompliancePolicyUIAction xmlns="http://schemas.microsoft.com/sharepoint/v3" xsi:nil="true"/>
    <lcf76f155ced4ddcb4097134ff3c332f xmlns="0b5f8546-f232-423b-b5ab-b50858856574">
      <Terms xmlns="http://schemas.microsoft.com/office/infopath/2007/PartnerControls"/>
    </lcf76f155ced4ddcb4097134ff3c332f>
    <Thumbnail xmlns="0b5f8546-f232-423b-b5ab-b50858856574">
      <Url xsi:nil="true"/>
      <Description xsi:nil="true"/>
    </Thumbnail>
    <TaxCatchAll xmlns="2f80ae54-6d9f-4f2a-b7e8-58987361d6c8" xsi:nil="true"/>
    <_ip_UnifiedCompliancePolicyProperties xmlns="http://schemas.microsoft.com/sharepoint/v3" xsi:nil="true"/>
    <_Flow_SignoffStatus xmlns="0b5f8546-f232-423b-b5ab-b50858856574" xsi:nil="true"/>
  </documentManagement>
</p:properties>
</file>

<file path=customXml/itemProps1.xml><?xml version="1.0" encoding="utf-8"?>
<ds:datastoreItem xmlns:ds="http://schemas.openxmlformats.org/officeDocument/2006/customXml" ds:itemID="{E7DEB2C7-C83B-4DC2-A207-CD9DD0937D76}"/>
</file>

<file path=customXml/itemProps2.xml><?xml version="1.0" encoding="utf-8"?>
<ds:datastoreItem xmlns:ds="http://schemas.openxmlformats.org/officeDocument/2006/customXml" ds:itemID="{79767808-4857-4679-BAB6-CF08EB1D2104}"/>
</file>

<file path=customXml/itemProps3.xml><?xml version="1.0" encoding="utf-8"?>
<ds:datastoreItem xmlns:ds="http://schemas.openxmlformats.org/officeDocument/2006/customXml" ds:itemID="{5C7E6AA9-CA8E-4BE9-8617-FF62635E0D35}"/>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ies>
</file>