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FD971D-E97B-4B28-924E-438AEBDCE57F}">
  <a:tblStyle styleId="{37FD971D-E97B-4B28-924E-438AEBDCE57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334"/>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slide" Target="slides/slide33.xml"/><Relationship Id="rId18" Type="http://schemas.openxmlformats.org/officeDocument/2006/relationships/slide" Target="slides/slide12.xml"/><Relationship Id="rId42" Type="http://schemas.openxmlformats.org/officeDocument/2006/relationships/slide" Target="slides/slide36.xml"/><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24" Type="http://schemas.openxmlformats.org/officeDocument/2006/relationships/slide" Target="slides/slide18.xml"/><Relationship Id="rId45" Type="http://schemas.openxmlformats.org/officeDocument/2006/relationships/slide" Target="slides/slide39.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slide" Target="slides/slide30.xml"/><Relationship Id="rId44" Type="http://schemas.openxmlformats.org/officeDocument/2006/relationships/slide" Target="slides/slide38.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slide" Target="slides/slide37.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8"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46"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e6fd2ca65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3e6fd2c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5b9c2527e_0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5b9c2527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3e6fd2ca65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3e6fd2ca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5a2361419f_1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5a2361419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e5ad7b5af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3e5ad7b5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e5ad7b5af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e5ad7b5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a2361419f_1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a2361419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3e5ad7b5af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3e5ad7b5a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5a2361419f_1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5a2361419f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e5ad7b5a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e5ad7b5a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e18141270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e1814127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3e5ad7b5af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3e5ad7b5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3e5ad7b5af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3e5ad7b5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5a7e3ea11_0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55a7e3ea1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31957fdb22_0_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31957fdb2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3e5ad7b5af_0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3e5ad7b5a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f5e56396c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3f5e5639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f5e56396c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3f5e5639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3f5e56396c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3f5e56396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08346098d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408346098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5a2bd73e77_4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5a2bd73e77_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e18141270_1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e1814127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31957fdb22_0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31957fdb2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31957fdb22_0_1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31957fdb22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08346098d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408346098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408346098d_1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408346098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408346098d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408346098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55a7e3ea11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55a7e3ea1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600bc2326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5600bc232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408346098d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408346098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408346098d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408346098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408346098d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40834609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e18141270_4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e1814127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3e18141270_4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3e18141270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e18141270_4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e1814127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a2361419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a2361419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e18141270_4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e18141270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3e6fd2ca65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3e6fd2ca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576075" y="2023590"/>
            <a:ext cx="6629400" cy="15501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p:txBody>
      </p:sp>
      <p:sp>
        <p:nvSpPr>
          <p:cNvPr id="14" name="Google Shape;14;p2"/>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600"/>
              <a:buNone/>
              <a:defRPr b="1" sz="2600"/>
            </a:lvl1pPr>
            <a:lvl2pPr lvl="1" algn="ctr">
              <a:lnSpc>
                <a:spcPct val="100000"/>
              </a:lnSpc>
              <a:spcBef>
                <a:spcPts val="0"/>
              </a:spcBef>
              <a:spcAft>
                <a:spcPts val="0"/>
              </a:spcAft>
              <a:buSzPts val="2800"/>
              <a:buNone/>
              <a:defRPr b="1" sz="2800"/>
            </a:lvl2pPr>
            <a:lvl3pPr lvl="2" algn="ctr">
              <a:lnSpc>
                <a:spcPct val="100000"/>
              </a:lnSpc>
              <a:spcBef>
                <a:spcPts val="0"/>
              </a:spcBef>
              <a:spcAft>
                <a:spcPts val="0"/>
              </a:spcAft>
              <a:buSzPts val="2800"/>
              <a:buNone/>
              <a:defRPr b="1" sz="2800"/>
            </a:lvl3pPr>
            <a:lvl4pPr lvl="3" algn="ctr">
              <a:lnSpc>
                <a:spcPct val="100000"/>
              </a:lnSpc>
              <a:spcBef>
                <a:spcPts val="0"/>
              </a:spcBef>
              <a:spcAft>
                <a:spcPts val="0"/>
              </a:spcAft>
              <a:buSzPts val="2800"/>
              <a:buNone/>
              <a:defRPr b="1" sz="2800"/>
            </a:lvl4pPr>
            <a:lvl5pPr lvl="4" algn="ctr">
              <a:lnSpc>
                <a:spcPct val="100000"/>
              </a:lnSpc>
              <a:spcBef>
                <a:spcPts val="0"/>
              </a:spcBef>
              <a:spcAft>
                <a:spcPts val="0"/>
              </a:spcAft>
              <a:buSzPts val="2800"/>
              <a:buNone/>
              <a:defRPr b="1" sz="2800"/>
            </a:lvl5pPr>
            <a:lvl6pPr lvl="5" algn="ctr">
              <a:lnSpc>
                <a:spcPct val="100000"/>
              </a:lnSpc>
              <a:spcBef>
                <a:spcPts val="0"/>
              </a:spcBef>
              <a:spcAft>
                <a:spcPts val="0"/>
              </a:spcAft>
              <a:buSzPts val="2800"/>
              <a:buNone/>
              <a:defRPr b="1" sz="2800"/>
            </a:lvl6pPr>
            <a:lvl7pPr lvl="6" algn="ctr">
              <a:lnSpc>
                <a:spcPct val="100000"/>
              </a:lnSpc>
              <a:spcBef>
                <a:spcPts val="0"/>
              </a:spcBef>
              <a:spcAft>
                <a:spcPts val="0"/>
              </a:spcAft>
              <a:buSzPts val="2800"/>
              <a:buNone/>
              <a:defRPr b="1" sz="2800"/>
            </a:lvl7pPr>
            <a:lvl8pPr lvl="7" algn="ctr">
              <a:lnSpc>
                <a:spcPct val="100000"/>
              </a:lnSpc>
              <a:spcBef>
                <a:spcPts val="0"/>
              </a:spcBef>
              <a:spcAft>
                <a:spcPts val="0"/>
              </a:spcAft>
              <a:buSzPts val="2800"/>
              <a:buNone/>
              <a:defRPr b="1" sz="2800"/>
            </a:lvl8pPr>
            <a:lvl9pPr lvl="8" algn="ctr">
              <a:lnSpc>
                <a:spcPct val="100000"/>
              </a:lnSpc>
              <a:spcBef>
                <a:spcPts val="0"/>
              </a:spcBef>
              <a:spcAft>
                <a:spcPts val="0"/>
              </a:spcAft>
              <a:buSzPts val="2800"/>
              <a:buNone/>
              <a:defRPr b="1" sz="2800"/>
            </a:lvl9pPr>
          </a:lstStyle>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Title and Body">
  <p:cSld name="TITLE_AND_BODY_1_1_1">
    <p:spTree>
      <p:nvGrpSpPr>
        <p:cNvPr id="61" name="Shape 61"/>
        <p:cNvGrpSpPr/>
        <p:nvPr/>
      </p:nvGrpSpPr>
      <p:grpSpPr>
        <a:xfrm>
          <a:off x="0" y="0"/>
          <a:ext cx="0" cy="0"/>
          <a:chOff x="0" y="0"/>
          <a:chExt cx="0" cy="0"/>
        </a:xfrm>
      </p:grpSpPr>
      <p:sp>
        <p:nvSpPr>
          <p:cNvPr id="62" name="Google Shape;62;p1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1"/>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 name="Google Shape;64;p1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5" name="Google Shape;65;p1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Avoiding Financial Fraud</a:t>
            </a: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Section Header">
  <p:cSld name="SECTION_HEADER_1_1_1_1">
    <p:spTree>
      <p:nvGrpSpPr>
        <p:cNvPr id="66"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68" name="Google Shape;68;p12"/>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69" name="Google Shape;69;p1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2"/>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Getting Help with Financial Decisions</a:t>
            </a:r>
            <a:endParaRPr sz="1100">
              <a:solidFill>
                <a:schemeClr val="dk2"/>
              </a:solidFill>
              <a:latin typeface="Calibri"/>
              <a:ea typeface="Calibri"/>
              <a:cs typeface="Calibri"/>
              <a:sym typeface="Calibri"/>
            </a:endParaRPr>
          </a:p>
        </p:txBody>
      </p:sp>
      <p:sp>
        <p:nvSpPr>
          <p:cNvPr id="71" name="Google Shape;71;p12"/>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Title and Body">
  <p:cSld name="TITLE_AND_BODY_1_1_1_1">
    <p:spTree>
      <p:nvGrpSpPr>
        <p:cNvPr id="72" name="Shape 72"/>
        <p:cNvGrpSpPr/>
        <p:nvPr/>
      </p:nvGrpSpPr>
      <p:grpSpPr>
        <a:xfrm>
          <a:off x="0" y="0"/>
          <a:ext cx="0" cy="0"/>
          <a:chOff x="0" y="0"/>
          <a:chExt cx="0" cy="0"/>
        </a:xfrm>
      </p:grpSpPr>
      <p:sp>
        <p:nvSpPr>
          <p:cNvPr id="73" name="Google Shape;73;p1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3"/>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5" name="Google Shape;75;p1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6" name="Google Shape;76;p1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Getting Help with Financial Decisions</a:t>
            </a: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Section Header">
  <p:cSld name="SECTION_HEADER_1_1_1_1_1">
    <p:spTree>
      <p:nvGrpSpPr>
        <p:cNvPr id="77" name="Shape 77"/>
        <p:cNvGrpSpPr/>
        <p:nvPr/>
      </p:nvGrpSpPr>
      <p:grpSpPr>
        <a:xfrm>
          <a:off x="0" y="0"/>
          <a:ext cx="0" cy="0"/>
          <a:chOff x="0" y="0"/>
          <a:chExt cx="0" cy="0"/>
        </a:xfrm>
      </p:grpSpPr>
      <p:pic>
        <p:nvPicPr>
          <p:cNvPr id="78" name="Google Shape;78;p14"/>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79" name="Google Shape;79;p14"/>
          <p:cNvSpPr txBox="1"/>
          <p:nvPr>
            <p:ph type="ctrTitle"/>
          </p:nvPr>
        </p:nvSpPr>
        <p:spPr>
          <a:xfrm>
            <a:off x="521208"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80" name="Google Shape;80;p1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 name="Google Shape;81;p14"/>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Unit 8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Title and Body">
  <p:cSld name="TITLE_AND_BODY_1_1_1_1_1">
    <p:spTree>
      <p:nvGrpSpPr>
        <p:cNvPr id="82" name="Shape 82"/>
        <p:cNvGrpSpPr/>
        <p:nvPr/>
      </p:nvGrpSpPr>
      <p:grpSpPr>
        <a:xfrm>
          <a:off x="0" y="0"/>
          <a:ext cx="0" cy="0"/>
          <a:chOff x="0" y="0"/>
          <a:chExt cx="0" cy="0"/>
        </a:xfrm>
      </p:grpSpPr>
      <p:sp>
        <p:nvSpPr>
          <p:cNvPr id="83" name="Google Shape;83;p1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5" name="Google Shape;85;p15"/>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8</a:t>
            </a:r>
            <a:r>
              <a:rPr b="1" lang="en">
                <a:solidFill>
                  <a:schemeClr val="dk2"/>
                </a:solidFill>
                <a:latin typeface="Calibri"/>
                <a:ea typeface="Calibri"/>
                <a:cs typeface="Calibri"/>
                <a:sym typeface="Calibri"/>
              </a:rPr>
              <a:t>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18" name="Google Shape;18;p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19" name="Google Shape;19;p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a:spcBef>
                <a:spcPts val="0"/>
              </a:spcBef>
              <a:spcAft>
                <a:spcPts val="0"/>
              </a:spcAft>
              <a:buSzPts val="16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0" name="Google Shape;20;p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Understanding Investing Options</a:t>
            </a:r>
            <a:endParaRPr sz="1100">
              <a:solidFill>
                <a:schemeClr val="dk1"/>
              </a:solidFill>
              <a:latin typeface="Calibri"/>
              <a:ea typeface="Calibri"/>
              <a:cs typeface="Calibri"/>
              <a:sym typeface="Calibri"/>
            </a:endParaRPr>
          </a:p>
        </p:txBody>
      </p:sp>
      <p:sp>
        <p:nvSpPr>
          <p:cNvPr id="21" name="Google Shape;21;p3"/>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5" name="Google Shape;25;p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6" name="Google Shape;26;p4"/>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Understanding Investing Options</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ting Started">
  <p:cSld name="TITLE_AND_BODY_2">
    <p:spTree>
      <p:nvGrpSpPr>
        <p:cNvPr id="27" name="Shape 27"/>
        <p:cNvGrpSpPr/>
        <p:nvPr/>
      </p:nvGrpSpPr>
      <p:grpSpPr>
        <a:xfrm>
          <a:off x="0" y="0"/>
          <a:ext cx="0" cy="0"/>
          <a:chOff x="0" y="0"/>
          <a:chExt cx="0" cy="0"/>
        </a:xfrm>
      </p:grpSpPr>
      <p:sp>
        <p:nvSpPr>
          <p:cNvPr id="28" name="Google Shape;28;p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0" name="Google Shape;30;p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1" name="Google Shape;31;p5"/>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Section Header">
  <p:cSld name="SECTION_HEADER_1">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35" name="Google Shape;35;p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36" name="Google Shape;36;p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6"/>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Building a Diversified Portfolio</a:t>
            </a:r>
            <a:endParaRPr sz="1100">
              <a:solidFill>
                <a:schemeClr val="dk2"/>
              </a:solidFill>
              <a:latin typeface="Calibri"/>
              <a:ea typeface="Calibri"/>
              <a:cs typeface="Calibri"/>
              <a:sym typeface="Calibri"/>
            </a:endParaRPr>
          </a:p>
        </p:txBody>
      </p:sp>
      <p:sp>
        <p:nvSpPr>
          <p:cNvPr id="38" name="Google Shape;38;p6"/>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Title and Body">
  <p:cSld name="TITLE_AND_BODY_1">
    <p:spTree>
      <p:nvGrpSpPr>
        <p:cNvPr id="39" name="Shape 39"/>
        <p:cNvGrpSpPr/>
        <p:nvPr/>
      </p:nvGrpSpPr>
      <p:grpSpPr>
        <a:xfrm>
          <a:off x="0" y="0"/>
          <a:ext cx="0" cy="0"/>
          <a:chOff x="0" y="0"/>
          <a:chExt cx="0" cy="0"/>
        </a:xfrm>
      </p:grpSpPr>
      <p:sp>
        <p:nvSpPr>
          <p:cNvPr id="40" name="Google Shape;40;p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3" name="Google Shape;43;p7"/>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Building a Diversified Portfolio</a:t>
            </a:r>
            <a:endParaRPr sz="1100">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Section Header">
  <p:cSld name="SECTION_HEADER_1_1">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46" name="Google Shape;46;p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47" name="Google Shape;47;p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 name="Google Shape;48;p8"/>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Making Charitable Donations</a:t>
            </a:r>
            <a:endParaRPr sz="1100">
              <a:solidFill>
                <a:schemeClr val="dk2"/>
              </a:solidFill>
              <a:latin typeface="Calibri"/>
              <a:ea typeface="Calibri"/>
              <a:cs typeface="Calibri"/>
              <a:sym typeface="Calibri"/>
            </a:endParaRPr>
          </a:p>
        </p:txBody>
      </p:sp>
      <p:sp>
        <p:nvSpPr>
          <p:cNvPr id="49" name="Google Shape;49;p8"/>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Title and Body">
  <p:cSld name="TITLE_AND_BODY_1_1">
    <p:spTree>
      <p:nvGrpSpPr>
        <p:cNvPr id="50" name="Shape 50"/>
        <p:cNvGrpSpPr/>
        <p:nvPr/>
      </p:nvGrpSpPr>
      <p:grpSpPr>
        <a:xfrm>
          <a:off x="0" y="0"/>
          <a:ext cx="0" cy="0"/>
          <a:chOff x="0" y="0"/>
          <a:chExt cx="0" cy="0"/>
        </a:xfrm>
      </p:grpSpPr>
      <p:sp>
        <p:nvSpPr>
          <p:cNvPr id="51" name="Google Shape;51;p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9"/>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3" name="Google Shape;53;p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4" name="Google Shape;54;p9"/>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Making Charitable Donations</a:t>
            </a: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Section Header">
  <p:cSld name="SECTION_HEADER_1_1_1">
    <p:spTree>
      <p:nvGrpSpPr>
        <p:cNvPr id="55"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57" name="Google Shape;57;p1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58" name="Google Shape;58;p1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9" name="Google Shape;59;p10"/>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Avoiding Financial Fraud</a:t>
            </a:r>
            <a:endParaRPr sz="1100">
              <a:solidFill>
                <a:schemeClr val="dk2"/>
              </a:solidFill>
              <a:latin typeface="Calibri"/>
              <a:ea typeface="Calibri"/>
              <a:cs typeface="Calibri"/>
              <a:sym typeface="Calibri"/>
            </a:endParaRPr>
          </a:p>
        </p:txBody>
      </p:sp>
      <p:sp>
        <p:nvSpPr>
          <p:cNvPr id="60" name="Google Shape;60;p10"/>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6075" y="1371600"/>
            <a:ext cx="6629400" cy="870000"/>
          </a:xfrm>
          <a:prstGeom prst="rect">
            <a:avLst/>
          </a:prstGeom>
          <a:noFill/>
          <a:ln>
            <a:noFill/>
          </a:ln>
        </p:spPr>
        <p:txBody>
          <a:bodyPr anchorCtr="0" anchor="t" bIns="91425" lIns="0" spcFirstLastPara="1" rIns="91425" wrap="square" tIns="91425">
            <a:normAutofit/>
          </a:bodyPr>
          <a:lstStyle>
            <a:lvl1pPr lvl="0">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576075" y="2253725"/>
            <a:ext cx="6629400" cy="6681000"/>
          </a:xfrm>
          <a:prstGeom prst="rect">
            <a:avLst/>
          </a:prstGeom>
          <a:noFill/>
          <a:ln>
            <a:noFill/>
          </a:ln>
        </p:spPr>
        <p:txBody>
          <a:bodyPr anchorCtr="0" anchor="t" bIns="91425" lIns="0"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pic>
        <p:nvPicPr>
          <p:cNvPr id="8" name="Google Shape;8;p1"/>
          <p:cNvPicPr preferRelativeResize="0"/>
          <p:nvPr/>
        </p:nvPicPr>
        <p:blipFill>
          <a:blip r:embed="rId1">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8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indent="0" lvl="0" marL="0" rtl="0" algn="r">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a:t>
            </a:r>
            <a:r>
              <a:rPr lang="en" sz="600">
                <a:solidFill>
                  <a:schemeClr val="dk1"/>
                </a:solidFill>
                <a:latin typeface="Calibri"/>
                <a:ea typeface="Calibri"/>
                <a:cs typeface="Calibri"/>
                <a:sym typeface="Calibri"/>
              </a:rPr>
              <a:t>reserved</a:t>
            </a:r>
            <a:r>
              <a:rPr lang="en" sz="600">
                <a:solidFill>
                  <a:schemeClr val="dk1"/>
                </a:solidFill>
                <a:latin typeface="Calibri"/>
                <a:ea typeface="Calibri"/>
                <a:cs typeface="Calibri"/>
                <a:sym typeface="Calibri"/>
              </a:rPr>
              <a:t>.</a:t>
            </a:r>
            <a:endParaRPr sz="6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37.xml"/><Relationship Id="rId10" Type="http://schemas.openxmlformats.org/officeDocument/2006/relationships/slide" Target="/ppt/slides/slide34.xml"/><Relationship Id="rId13" Type="http://schemas.openxmlformats.org/officeDocument/2006/relationships/slide" Target="/ppt/slides/slide39.xml"/><Relationship Id="rId12" Type="http://schemas.openxmlformats.org/officeDocument/2006/relationships/slide" Target="/ppt/slides/slide38.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26.xml"/><Relationship Id="rId5" Type="http://schemas.openxmlformats.org/officeDocument/2006/relationships/slide" Target="/ppt/slides/slide3.xml"/><Relationship Id="rId6" Type="http://schemas.openxmlformats.org/officeDocument/2006/relationships/slide" Target="/ppt/slides/slide9.xml"/><Relationship Id="rId7" Type="http://schemas.openxmlformats.org/officeDocument/2006/relationships/slide" Target="/ppt/slides/slide15.xml"/><Relationship Id="rId8" Type="http://schemas.openxmlformats.org/officeDocument/2006/relationships/slide" Target="/ppt/slides/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pathwayinschools.com/sites/default/files/discover-8-2"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hyperlink" Target="https://www.pathwayinschools.com/sites/default/files/discover-8-2" TargetMode="External"/><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0"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pathwayinschools.com/sites/default/files/discover-8-2" TargetMode="External"/><Relationship Id="rId4" Type="http://schemas.openxmlformats.org/officeDocument/2006/relationships/hyperlink" Target="http://www.dlc.com/PFS-HS8-2-RTU" TargetMode="External"/><Relationship Id="rId9" Type="http://schemas.openxmlformats.org/officeDocument/2006/relationships/hyperlink" Target="https://app.discoveryeducation.com/learn/player/b7861636-081f-4b25-a004-a0b42715f88c" TargetMode="External"/><Relationship Id="rId5" Type="http://schemas.openxmlformats.org/officeDocument/2006/relationships/image" Target="../media/image4.png"/><Relationship Id="rId6" Type="http://schemas.openxmlformats.org/officeDocument/2006/relationships/hyperlink" Target="https://app.discoveryeducation.com/learn/player/b7861636-081f-4b25-a004-a0b42715f88c" TargetMode="External"/><Relationship Id="rId7" Type="http://schemas.openxmlformats.org/officeDocument/2006/relationships/image" Target="../media/image18.png"/><Relationship Id="rId8"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pathwayinschools.com/sites/default/files/discover-8-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www.pathwayinschools.com/sites/default/files/discover-8-3"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pathwayinschools.com/sites/default/files/discover-8-3" TargetMode="External"/><Relationship Id="rId4" Type="http://schemas.openxmlformats.org/officeDocument/2006/relationships/hyperlink" Target="http://www.dlc.com/PFS-HS8-3-RTU" TargetMode="External"/><Relationship Id="rId9" Type="http://schemas.openxmlformats.org/officeDocument/2006/relationships/hyperlink" Target="https://app.discoveryeducation.com/learn/player/6ac74afd-c6e4-4c27-ac62-4e24ff4daff7" TargetMode="External"/><Relationship Id="rId5" Type="http://schemas.openxmlformats.org/officeDocument/2006/relationships/image" Target="../media/image4.png"/><Relationship Id="rId6" Type="http://schemas.openxmlformats.org/officeDocument/2006/relationships/hyperlink" Target="https://app.discoveryeducation.com/learn/player/6ac74afd-c6e4-4c27-ac62-4e24ff4daff7" TargetMode="External"/><Relationship Id="rId7" Type="http://schemas.openxmlformats.org/officeDocument/2006/relationships/image" Target="../media/image25.png"/><Relationship Id="rId8"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pathwayinschools.com/sites/default/files/discover-8-3"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pathwayinschools.com/sites/default/files/discover-8-3" TargetMode="External"/><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hyperlink" Target="https://www.pathwayinschools.com/sites/default/files/discover-8-4" TargetMode="External"/><Relationship Id="rId4" Type="http://schemas.openxmlformats.org/officeDocument/2006/relationships/hyperlink" Target="http://www.dlc.com/PFS-HS8-4-RTU" TargetMode="External"/><Relationship Id="rId9" Type="http://schemas.openxmlformats.org/officeDocument/2006/relationships/image" Target="../media/image31.png"/><Relationship Id="rId5" Type="http://schemas.openxmlformats.org/officeDocument/2006/relationships/image" Target="../media/image4.png"/><Relationship Id="rId6" Type="http://schemas.openxmlformats.org/officeDocument/2006/relationships/hyperlink" Target="https://app.discoveryeducation.com/learn/player/d1273b15-37e1-4013-afc8-fedde51263d9" TargetMode="External"/><Relationship Id="rId7" Type="http://schemas.openxmlformats.org/officeDocument/2006/relationships/hyperlink" Target="https://app.discoveryeducation.com/learn/player/d1273b15-37e1-4013-afc8-fedde51263d9" TargetMode="External"/><Relationship Id="rId8"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30.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hyperlink" Target="https://www.pathwayinschools.com/sites/default/files/discover-8-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www.pathwayinschools.com/sites/default/files/discover-8-4" TargetMode="External"/><Relationship Id="rId4" Type="http://schemas.openxmlformats.org/officeDocument/2006/relationships/hyperlink" Target="http://www.dlc.com/PFS-USAAttGeneral" TargetMode="External"/><Relationship Id="rId5" Type="http://schemas.openxmlformats.org/officeDocument/2006/relationships/hyperlink" Target="http://www.dlc.com/PFS-StateSecReg" TargetMode="External"/><Relationship Id="rId6" Type="http://schemas.openxmlformats.org/officeDocument/2006/relationships/hyperlink" Target="http://www.dlc.com/PFS-NAIC" TargetMode="External"/><Relationship Id="rId7" Type="http://schemas.openxmlformats.org/officeDocument/2006/relationships/hyperlink" Target="http://www.dlc.com/PFS-CSBSDirectory" TargetMode="External"/><Relationship Id="rId8"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s://www.pathwayinschools.com/sites/default/files/discover-8-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s://www.pathwayinschools.com/sites/default/files/discover-8-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37.png"/><Relationship Id="rId7" Type="http://schemas.openxmlformats.org/officeDocument/2006/relationships/hyperlink" Target="https://www.pathwayinschools.com/sites/default/files/discover-8-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pathwayinschools.com/sites/default/files/discover-8-5" TargetMode="External"/><Relationship Id="rId4" Type="http://schemas.openxmlformats.org/officeDocument/2006/relationships/hyperlink" Target="http://www.dlc.com/PFS-HS8-5-RTU" TargetMode="External"/><Relationship Id="rId9"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hyperlink" Target="https://app.discoveryeducation.com/learn/player/0c58674a-1590-4224-abc4-467eec4683af" TargetMode="External"/><Relationship Id="rId7" Type="http://schemas.openxmlformats.org/officeDocument/2006/relationships/hyperlink" Target="https://app.discoveryeducation.com/learn/player/0c58674a-1590-4224-abc4-467eec4683af" TargetMode="External"/><Relationship Id="rId8"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pathwayinschools.com/sites/default/files/discover-8-5" TargetMode="Externa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athwayinschools.com/sites/default/files/discover-8-1"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pathwayinschools.com/sites/default/files/discover-8-1" TargetMode="External"/><Relationship Id="rId4" Type="http://schemas.openxmlformats.org/officeDocument/2006/relationships/hyperlink" Target="http://www.dlc.com/PFS-GoogleFinance" TargetMode="External"/><Relationship Id="rId5" Type="http://schemas.openxmlformats.org/officeDocument/2006/relationships/hyperlink" Target="http://www.dlc.com/PFS-YahooFinance" TargetMode="External"/><Relationship Id="rId6" Type="http://schemas.openxmlformats.org/officeDocument/2006/relationships/hyperlink" Target="http://www.dlc.com/PFS-WSJ" TargetMode="External"/><Relationship Id="rId7" Type="http://schemas.openxmlformats.org/officeDocument/2006/relationships/hyperlink" Target="http://www.dlc.com/PFS-MarketWatch" TargetMode="External"/></Relationships>
</file>

<file path=ppt/slides/_rels/slide6.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pathwayinschools.com/sites/default/files/discover-8-1" TargetMode="External"/><Relationship Id="rId4" Type="http://schemas.openxmlformats.org/officeDocument/2006/relationships/hyperlink" Target="http://www.dlc.com/PFS-HS8-1-RTU" TargetMode="External"/><Relationship Id="rId9" Type="http://schemas.openxmlformats.org/officeDocument/2006/relationships/hyperlink" Target="https://app.discoveryeducation.com/learn/player/d2084909-1496-4140-8506-c4841f94eaa2" TargetMode="External"/><Relationship Id="rId5" Type="http://schemas.openxmlformats.org/officeDocument/2006/relationships/image" Target="../media/image4.png"/><Relationship Id="rId6" Type="http://schemas.openxmlformats.org/officeDocument/2006/relationships/hyperlink" Target="https://app.discoveryeducation.com/learn/player/d2084909-1496-4140-8506-c4841f94eaa2" TargetMode="External"/><Relationship Id="rId7" Type="http://schemas.openxmlformats.org/officeDocument/2006/relationships/image" Target="../media/image2.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athwayinschools.com/sites/default/files/discover-8-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ctrTitle"/>
          </p:nvPr>
        </p:nvSpPr>
        <p:spPr>
          <a:xfrm>
            <a:off x="576075" y="2023600"/>
            <a:ext cx="7196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5400"/>
              <a:t>Growing and Protecting Your Finances</a:t>
            </a:r>
            <a:endParaRPr sz="5400"/>
          </a:p>
        </p:txBody>
      </p:sp>
      <p:sp>
        <p:nvSpPr>
          <p:cNvPr id="91" name="Google Shape;91;p16"/>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Unit 8</a:t>
            </a:r>
            <a:endParaRPr/>
          </a:p>
        </p:txBody>
      </p:sp>
      <p:graphicFrame>
        <p:nvGraphicFramePr>
          <p:cNvPr id="92" name="Google Shape;92;p16"/>
          <p:cNvGraphicFramePr/>
          <p:nvPr/>
        </p:nvGraphicFramePr>
        <p:xfrm>
          <a:off x="576072" y="3733862"/>
          <a:ext cx="3000000" cy="3000000"/>
        </p:xfrm>
        <a:graphic>
          <a:graphicData uri="http://schemas.openxmlformats.org/drawingml/2006/table">
            <a:tbl>
              <a:tblPr>
                <a:noFill/>
                <a:tableStyleId>{37FD971D-E97B-4B28-924E-438AEBDCE57F}</a:tableStyleId>
              </a:tblPr>
              <a:tblGrid>
                <a:gridCol w="6629400"/>
              </a:tblGrid>
              <a:tr h="478325">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3"/>
                        </a:rPr>
                        <a:t>Unit 8</a:t>
                      </a:r>
                      <a:r>
                        <a:rPr b="1" lang="en" u="sng">
                          <a:solidFill>
                            <a:schemeClr val="hlink"/>
                          </a:solidFill>
                          <a:latin typeface="Calibri"/>
                          <a:ea typeface="Calibri"/>
                          <a:cs typeface="Calibri"/>
                          <a:sym typeface="Calibri"/>
                          <a:hlinkClick action="ppaction://hlinksldjump" r:id="rId4"/>
                        </a:rPr>
                        <a:t>: Getting Started</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5"/>
                        </a:rPr>
                        <a:t>Topic 1: Understanding Investing Options</a:t>
                      </a:r>
                      <a:endParaRPr>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How can you grow your money through investments?</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6"/>
                        </a:rPr>
                        <a:t>Topic 2: Building a Diversified Portfolio</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Are there ways to reduce your risks when investing?</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rgbClr val="000000"/>
                        </a:buClr>
                        <a:buSzPts val="2200"/>
                        <a:buFont typeface="Arial"/>
                        <a:buNone/>
                      </a:pPr>
                      <a:r>
                        <a:rPr b="1" lang="en" u="sng">
                          <a:solidFill>
                            <a:schemeClr val="hlink"/>
                          </a:solidFill>
                          <a:latin typeface="Calibri"/>
                          <a:ea typeface="Calibri"/>
                          <a:cs typeface="Calibri"/>
                          <a:sym typeface="Calibri"/>
                          <a:hlinkClick action="ppaction://hlinksldjump" r:id="rId7"/>
                        </a:rPr>
                        <a:t>Topic 3: Making Charitable Donations</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300">
                          <a:solidFill>
                            <a:schemeClr val="dk1"/>
                          </a:solidFill>
                          <a:latin typeface="Calibri"/>
                          <a:ea typeface="Calibri"/>
                          <a:cs typeface="Calibri"/>
                          <a:sym typeface="Calibri"/>
                        </a:rPr>
                        <a:t>What should you look for when making a charitable contribution?</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8"/>
                        </a:rPr>
                        <a:t>Topic 4: Avoiding Financial Fraud</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How can you avoid becoming the victim of financial fraud?</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9"/>
                        </a:rPr>
                        <a:t>Topic 5: Getting Help with Financial Decisions</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Who can you trust for sound financial advice?</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4125">
                <a:tc>
                  <a:txBody>
                    <a:bodyPr/>
                    <a:lstStyle/>
                    <a:p>
                      <a:pPr indent="0" lvl="0" marL="0" rtl="0" algn="l">
                        <a:lnSpc>
                          <a:spcPct val="115000"/>
                        </a:lnSpc>
                        <a:spcBef>
                          <a:spcPts val="0"/>
                        </a:spcBef>
                        <a:spcAft>
                          <a:spcPts val="0"/>
                        </a:spcAft>
                        <a:buNone/>
                      </a:pPr>
                      <a:r>
                        <a:rPr b="1" lang="en">
                          <a:solidFill>
                            <a:srgbClr val="FF6000"/>
                          </a:solidFill>
                          <a:latin typeface="Calibri"/>
                          <a:ea typeface="Calibri"/>
                          <a:cs typeface="Calibri"/>
                          <a:sym typeface="Calibri"/>
                        </a:rPr>
                        <a:t>Wrap Up</a:t>
                      </a:r>
                      <a:endParaRPr b="1">
                        <a:solidFill>
                          <a:srgbClr val="FF6000"/>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0"/>
                        </a:rPr>
                        <a:t>Glossary of Key Terms</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1"/>
                        </a:rPr>
                        <a:t>Personal Action Plan</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2"/>
                        </a:rPr>
                        <a:t>Continuing the Conversation at Home</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3"/>
                        </a:rPr>
                        <a:t>Dig Deeper</a:t>
                      </a:r>
                      <a:endParaRPr>
                        <a:solidFill>
                          <a:srgbClr val="595959"/>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Building a Diversified Portfolio</a:t>
            </a:r>
            <a:r>
              <a:rPr lang="en"/>
              <a:t> self-paced module.</a:t>
            </a:r>
            <a:endParaRPr/>
          </a:p>
        </p:txBody>
      </p:sp>
      <p:graphicFrame>
        <p:nvGraphicFramePr>
          <p:cNvPr id="166" name="Google Shape;166;p25"/>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1325875"/>
                <a:gridCol w="2651750"/>
                <a:gridCol w="2651750"/>
              </a:tblGrid>
              <a:tr h="36775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How is investing like driving a car? The module’s intro video shares a few ideas. Expand on these by answering the questions below.</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367750">
                <a:tc>
                  <a:txBody>
                    <a:bodyPr/>
                    <a:lstStyle/>
                    <a:p>
                      <a:pPr indent="0" lvl="0" marL="0" rtl="0" algn="ctr">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Driving</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Investing</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77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What risk(s) are involved?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7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Why do people do it when it involves risk?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48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How can people reduce their risks?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67" name="Google Shape;167;p25"/>
          <p:cNvGraphicFramePr/>
          <p:nvPr/>
        </p:nvGraphicFramePr>
        <p:xfrm>
          <a:off x="576072" y="5101360"/>
          <a:ext cx="3000000" cy="3000000"/>
        </p:xfrm>
        <a:graphic>
          <a:graphicData uri="http://schemas.openxmlformats.org/drawingml/2006/table">
            <a:tbl>
              <a:tblPr>
                <a:noFill/>
                <a:tableStyleId>{37FD971D-E97B-4B28-924E-438AEBDCE57F}</a:tableStyleId>
              </a:tblPr>
              <a:tblGrid>
                <a:gridCol w="2209775"/>
                <a:gridCol w="2209775"/>
                <a:gridCol w="2209775"/>
              </a:tblGrid>
              <a:tr h="71482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Going into the module, how familiar were you with each of the following forms of saving or investing from the “Investments and Risk” portion of the Prepare section?</a:t>
                      </a:r>
                      <a:r>
                        <a:rPr b="1" lang="en">
                          <a:solidFill>
                            <a:schemeClr val="lt1"/>
                          </a:solidFill>
                          <a:latin typeface="Calibri"/>
                          <a:ea typeface="Calibri"/>
                          <a:cs typeface="Calibri"/>
                          <a:sym typeface="Calibri"/>
                        </a:rPr>
                        <a:t> Place each of the eight types into one of the categories below.</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34417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Not Familiar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Somewhat Familiar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Very Familiar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7678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68" name="Google Shape;168;p25"/>
          <p:cNvPicPr preferRelativeResize="0"/>
          <p:nvPr/>
        </p:nvPicPr>
        <p:blipFill>
          <a:blip r:embed="rId4">
            <a:alphaModFix/>
          </a:blip>
          <a:stretch>
            <a:fillRect/>
          </a:stretch>
        </p:blipFill>
        <p:spPr>
          <a:xfrm>
            <a:off x="5314200" y="8271200"/>
            <a:ext cx="1891275" cy="1314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6"/>
          <p:cNvPicPr preferRelativeResize="0"/>
          <p:nvPr/>
        </p:nvPicPr>
        <p:blipFill>
          <a:blip r:embed="rId3">
            <a:alphaModFix/>
          </a:blip>
          <a:stretch>
            <a:fillRect/>
          </a:stretch>
        </p:blipFill>
        <p:spPr>
          <a:xfrm>
            <a:off x="2017176" y="2194526"/>
            <a:ext cx="678175" cy="574650"/>
          </a:xfrm>
          <a:prstGeom prst="rect">
            <a:avLst/>
          </a:prstGeom>
          <a:noFill/>
          <a:ln>
            <a:noFill/>
          </a:ln>
        </p:spPr>
      </p:pic>
      <p:pic>
        <p:nvPicPr>
          <p:cNvPr id="174" name="Google Shape;174;p26"/>
          <p:cNvPicPr preferRelativeResize="0"/>
          <p:nvPr/>
        </p:nvPicPr>
        <p:blipFill>
          <a:blip r:embed="rId4">
            <a:alphaModFix/>
          </a:blip>
          <a:stretch>
            <a:fillRect/>
          </a:stretch>
        </p:blipFill>
        <p:spPr>
          <a:xfrm>
            <a:off x="2009133" y="2920176"/>
            <a:ext cx="694261" cy="574650"/>
          </a:xfrm>
          <a:prstGeom prst="rect">
            <a:avLst/>
          </a:prstGeom>
          <a:noFill/>
          <a:ln>
            <a:noFill/>
          </a:ln>
        </p:spPr>
      </p:pic>
      <p:pic>
        <p:nvPicPr>
          <p:cNvPr id="175" name="Google Shape;175;p26"/>
          <p:cNvPicPr preferRelativeResize="0"/>
          <p:nvPr/>
        </p:nvPicPr>
        <p:blipFill>
          <a:blip r:embed="rId5">
            <a:alphaModFix/>
          </a:blip>
          <a:stretch>
            <a:fillRect/>
          </a:stretch>
        </p:blipFill>
        <p:spPr>
          <a:xfrm>
            <a:off x="2088570" y="3645826"/>
            <a:ext cx="535388" cy="574649"/>
          </a:xfrm>
          <a:prstGeom prst="rect">
            <a:avLst/>
          </a:prstGeom>
          <a:noFill/>
          <a:ln>
            <a:noFill/>
          </a:ln>
        </p:spPr>
      </p:pic>
      <p:pic>
        <p:nvPicPr>
          <p:cNvPr id="176" name="Google Shape;176;p26"/>
          <p:cNvPicPr preferRelativeResize="0"/>
          <p:nvPr/>
        </p:nvPicPr>
        <p:blipFill>
          <a:blip r:embed="rId6">
            <a:alphaModFix/>
          </a:blip>
          <a:stretch>
            <a:fillRect/>
          </a:stretch>
        </p:blipFill>
        <p:spPr>
          <a:xfrm>
            <a:off x="1919335" y="4371475"/>
            <a:ext cx="873858" cy="574650"/>
          </a:xfrm>
          <a:prstGeom prst="rect">
            <a:avLst/>
          </a:prstGeom>
          <a:noFill/>
          <a:ln>
            <a:noFill/>
          </a:ln>
        </p:spPr>
      </p:pic>
      <p:pic>
        <p:nvPicPr>
          <p:cNvPr id="177" name="Google Shape;177;p26"/>
          <p:cNvPicPr preferRelativeResize="0"/>
          <p:nvPr/>
        </p:nvPicPr>
        <p:blipFill>
          <a:blip r:embed="rId7">
            <a:alphaModFix/>
          </a:blip>
          <a:stretch>
            <a:fillRect/>
          </a:stretch>
        </p:blipFill>
        <p:spPr>
          <a:xfrm>
            <a:off x="2053579" y="5097125"/>
            <a:ext cx="605370" cy="574650"/>
          </a:xfrm>
          <a:prstGeom prst="rect">
            <a:avLst/>
          </a:prstGeom>
          <a:noFill/>
          <a:ln>
            <a:noFill/>
          </a:ln>
        </p:spPr>
      </p:pic>
      <p:pic>
        <p:nvPicPr>
          <p:cNvPr id="178" name="Google Shape;178;p26"/>
          <p:cNvPicPr preferRelativeResize="0"/>
          <p:nvPr/>
        </p:nvPicPr>
        <p:blipFill>
          <a:blip r:embed="rId8">
            <a:alphaModFix/>
          </a:blip>
          <a:stretch>
            <a:fillRect/>
          </a:stretch>
        </p:blipFill>
        <p:spPr>
          <a:xfrm>
            <a:off x="1982278" y="5822775"/>
            <a:ext cx="747972" cy="574650"/>
          </a:xfrm>
          <a:prstGeom prst="rect">
            <a:avLst/>
          </a:prstGeom>
          <a:noFill/>
          <a:ln>
            <a:noFill/>
          </a:ln>
        </p:spPr>
      </p:pic>
      <p:sp>
        <p:nvSpPr>
          <p:cNvPr id="179" name="Google Shape;179;p2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accent1"/>
                </a:solidFill>
                <a:hlinkClick r:id="rId9">
                  <a:extLst>
                    <a:ext uri="{A12FA001-AC4F-418D-AE19-62706E023703}">
                      <ahyp:hlinkClr val="tx"/>
                    </a:ext>
                  </a:extLst>
                </a:hlinkClick>
              </a:rPr>
              <a:t>Building a Diversified Portfolio</a:t>
            </a:r>
            <a:r>
              <a:rPr lang="en"/>
              <a:t> self-paced module.</a:t>
            </a:r>
            <a:endParaRPr/>
          </a:p>
        </p:txBody>
      </p:sp>
      <p:graphicFrame>
        <p:nvGraphicFramePr>
          <p:cNvPr id="180" name="Google Shape;180;p26"/>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2377400"/>
                <a:gridCol w="4252000"/>
              </a:tblGrid>
              <a:tr h="58522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Consider how each term applies to investing. Write a definition of each one in your own words.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7223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Portfolio</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22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Risk</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22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Return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22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Stocks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22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Bonds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22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Diversification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81" name="Google Shape;181;p26"/>
          <p:cNvGraphicFramePr/>
          <p:nvPr/>
        </p:nvGraphicFramePr>
        <p:xfrm>
          <a:off x="576075" y="6692055"/>
          <a:ext cx="3000000" cy="3000000"/>
        </p:xfrm>
        <a:graphic>
          <a:graphicData uri="http://schemas.openxmlformats.org/drawingml/2006/table">
            <a:tbl>
              <a:tblPr>
                <a:noFill/>
                <a:tableStyleId>{37FD971D-E97B-4B28-924E-438AEBDCE57F}</a:tableStyleId>
              </a:tblPr>
              <a:tblGrid>
                <a:gridCol w="3314700"/>
                <a:gridCol w="3314700"/>
              </a:tblGrid>
              <a:tr h="49522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Provide at least two examples of ways to diversify investments in both stocks and bonds.</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9712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Ways to Diversify with Stocks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Ways to Diversify with Bonds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9288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9288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Ways to Diversify</a:t>
            </a:r>
            <a:endParaRPr/>
          </a:p>
        </p:txBody>
      </p:sp>
      <p:sp>
        <p:nvSpPr>
          <p:cNvPr id="187" name="Google Shape;187;p2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accent1"/>
                </a:solidFill>
                <a:hlinkClick r:id="rId3">
                  <a:extLst>
                    <a:ext uri="{A12FA001-AC4F-418D-AE19-62706E023703}">
                      <ahyp:hlinkClr val="tx"/>
                    </a:ext>
                  </a:extLst>
                </a:hlinkClick>
              </a:rPr>
              <a:t>Building a Diversified Portfolio</a:t>
            </a:r>
            <a:r>
              <a:rPr lang="en"/>
              <a:t> self-paced module.</a:t>
            </a:r>
            <a:endParaRPr/>
          </a:p>
        </p:txBody>
      </p:sp>
      <p:pic>
        <p:nvPicPr>
          <p:cNvPr id="188" name="Google Shape;188;p27">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graphicFrame>
        <p:nvGraphicFramePr>
          <p:cNvPr id="189" name="Google Shape;189;p27"/>
          <p:cNvGraphicFramePr/>
          <p:nvPr/>
        </p:nvGraphicFramePr>
        <p:xfrm>
          <a:off x="576072" y="3589560"/>
          <a:ext cx="3000000" cy="3000000"/>
        </p:xfrm>
        <a:graphic>
          <a:graphicData uri="http://schemas.openxmlformats.org/drawingml/2006/table">
            <a:tbl>
              <a:tblPr>
                <a:noFill/>
                <a:tableStyleId>{37FD971D-E97B-4B28-924E-438AEBDCE57F}</a:tableStyleId>
              </a:tblPr>
              <a:tblGrid>
                <a:gridCol w="899100"/>
                <a:gridCol w="5730300"/>
              </a:tblGrid>
              <a:tr h="35367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1</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5367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2</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5367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3</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5367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4</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5367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5</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5367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6</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190" name="Google Shape;190;p27">
            <a:hlinkClick r:id="rId6"/>
          </p:cNvPr>
          <p:cNvPicPr preferRelativeResize="0"/>
          <p:nvPr/>
        </p:nvPicPr>
        <p:blipFill rotWithShape="1">
          <a:blip r:embed="rId7">
            <a:alphaModFix/>
          </a:blip>
          <a:srcRect b="1427" l="0" r="0" t="1437"/>
          <a:stretch/>
        </p:blipFill>
        <p:spPr>
          <a:xfrm>
            <a:off x="2858275" y="1828796"/>
            <a:ext cx="2647911" cy="1449730"/>
          </a:xfrm>
          <a:prstGeom prst="rect">
            <a:avLst/>
          </a:prstGeom>
          <a:noFill/>
          <a:ln>
            <a:noFill/>
          </a:ln>
        </p:spPr>
      </p:pic>
      <p:pic>
        <p:nvPicPr>
          <p:cNvPr id="191" name="Google Shape;191;p27"/>
          <p:cNvPicPr preferRelativeResize="0"/>
          <p:nvPr/>
        </p:nvPicPr>
        <p:blipFill rotWithShape="1">
          <a:blip r:embed="rId8">
            <a:alphaModFix/>
          </a:blip>
          <a:srcRect b="0" l="0" r="0" t="0"/>
          <a:stretch/>
        </p:blipFill>
        <p:spPr>
          <a:xfrm>
            <a:off x="5757375" y="1828796"/>
            <a:ext cx="1448101" cy="1448101"/>
          </a:xfrm>
          <a:prstGeom prst="rect">
            <a:avLst/>
          </a:prstGeom>
          <a:noFill/>
          <a:ln>
            <a:noFill/>
          </a:ln>
        </p:spPr>
      </p:pic>
      <p:sp>
        <p:nvSpPr>
          <p:cNvPr id="192" name="Google Shape;192;p27"/>
          <p:cNvSpPr txBox="1"/>
          <p:nvPr/>
        </p:nvSpPr>
        <p:spPr>
          <a:xfrm>
            <a:off x="576075" y="1828796"/>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9"/>
              </a:rPr>
              <a:t>this link</a:t>
            </a:r>
            <a:r>
              <a:rPr lang="en">
                <a:latin typeface="Calibri"/>
                <a:ea typeface="Calibri"/>
                <a:cs typeface="Calibri"/>
                <a:sym typeface="Calibri"/>
              </a:rPr>
              <a:t> or the QR code to the right to replay the video from this module. Once you’re done, summarize what you learned in a six-word story.</a:t>
            </a:r>
            <a:endParaRPr>
              <a:latin typeface="Calibri"/>
              <a:ea typeface="Calibri"/>
              <a:cs typeface="Calibri"/>
              <a:sym typeface="Calibri"/>
            </a:endParaRPr>
          </a:p>
        </p:txBody>
      </p:sp>
      <p:pic>
        <p:nvPicPr>
          <p:cNvPr id="193" name="Google Shape;193;p27"/>
          <p:cNvPicPr preferRelativeResize="0"/>
          <p:nvPr/>
        </p:nvPicPr>
        <p:blipFill>
          <a:blip r:embed="rId10">
            <a:alphaModFix/>
          </a:blip>
          <a:stretch>
            <a:fillRect/>
          </a:stretch>
        </p:blipFill>
        <p:spPr>
          <a:xfrm>
            <a:off x="1449997" y="6277849"/>
            <a:ext cx="4881549" cy="2558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Building a Diversified Portfolio</a:t>
            </a:r>
            <a:r>
              <a:rPr lang="en"/>
              <a:t> self-paced module.</a:t>
            </a:r>
            <a:endParaRPr/>
          </a:p>
        </p:txBody>
      </p:sp>
      <p:graphicFrame>
        <p:nvGraphicFramePr>
          <p:cNvPr id="199" name="Google Shape;199;p28"/>
          <p:cNvGraphicFramePr/>
          <p:nvPr/>
        </p:nvGraphicFramePr>
        <p:xfrm>
          <a:off x="576072" y="1839105"/>
          <a:ext cx="3000000" cy="3000000"/>
        </p:xfrm>
        <a:graphic>
          <a:graphicData uri="http://schemas.openxmlformats.org/drawingml/2006/table">
            <a:tbl>
              <a:tblPr>
                <a:noFill/>
                <a:tableStyleId>{37FD971D-E97B-4B28-924E-438AEBDCE57F}</a:tableStyleId>
              </a:tblPr>
              <a:tblGrid>
                <a:gridCol w="3310125"/>
                <a:gridCol w="3319275"/>
              </a:tblGrid>
              <a:tr h="3702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Mutual Funds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solidFill>
                            <a:schemeClr val="dk1"/>
                          </a:solidFill>
                          <a:latin typeface="Calibri"/>
                          <a:ea typeface="Calibri"/>
                          <a:cs typeface="Calibri"/>
                          <a:sym typeface="Calibri"/>
                        </a:rPr>
                        <a:t>Exchange-Traded Funds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7084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7084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3702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Target-Date Funds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Stock Indexes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200" name="Google Shape;200;p28"/>
          <p:cNvSpPr txBox="1"/>
          <p:nvPr/>
        </p:nvSpPr>
        <p:spPr>
          <a:xfrm>
            <a:off x="576075" y="1508750"/>
            <a:ext cx="6629400" cy="361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Clr>
                <a:schemeClr val="dk1"/>
              </a:buClr>
              <a:buSzPts val="1100"/>
              <a:buFont typeface="Arial"/>
              <a:buNone/>
            </a:pPr>
            <a:r>
              <a:rPr b="1" lang="en">
                <a:solidFill>
                  <a:schemeClr val="dk2"/>
                </a:solidFill>
                <a:latin typeface="Calibri"/>
                <a:ea typeface="Calibri"/>
                <a:cs typeface="Calibri"/>
                <a:sym typeface="Calibri"/>
              </a:rPr>
              <a:t>Explain how each of the following offers built-in diversification.</a:t>
            </a:r>
            <a:endParaRPr b="1">
              <a:solidFill>
                <a:schemeClr val="dk2"/>
              </a:solidFill>
              <a:latin typeface="Calibri"/>
              <a:ea typeface="Calibri"/>
              <a:cs typeface="Calibri"/>
              <a:sym typeface="Calibri"/>
            </a:endParaRPr>
          </a:p>
        </p:txBody>
      </p:sp>
      <p:sp>
        <p:nvSpPr>
          <p:cNvPr id="201" name="Google Shape;201;p28"/>
          <p:cNvSpPr txBox="1"/>
          <p:nvPr/>
        </p:nvSpPr>
        <p:spPr>
          <a:xfrm>
            <a:off x="2390775" y="3743638"/>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FFFFFF"/>
                </a:solidFill>
                <a:latin typeface="Calibri"/>
                <a:ea typeface="Calibri"/>
                <a:cs typeface="Calibri"/>
                <a:sym typeface="Calibri"/>
              </a:rPr>
              <a:t>Built-In Diversification</a:t>
            </a:r>
            <a:endParaRPr b="1">
              <a:solidFill>
                <a:srgbClr val="FFFFFF"/>
              </a:solidFill>
              <a:latin typeface="Calibri"/>
              <a:ea typeface="Calibri"/>
              <a:cs typeface="Calibri"/>
              <a:sym typeface="Calibri"/>
            </a:endParaRPr>
          </a:p>
        </p:txBody>
      </p:sp>
      <p:graphicFrame>
        <p:nvGraphicFramePr>
          <p:cNvPr id="202" name="Google Shape;202;p28"/>
          <p:cNvGraphicFramePr/>
          <p:nvPr/>
        </p:nvGraphicFramePr>
        <p:xfrm>
          <a:off x="576072" y="6311640"/>
          <a:ext cx="3000000" cy="3000000"/>
        </p:xfrm>
        <a:graphic>
          <a:graphicData uri="http://schemas.openxmlformats.org/drawingml/2006/table">
            <a:tbl>
              <a:tblPr>
                <a:noFill/>
                <a:tableStyleId>{37FD971D-E97B-4B28-924E-438AEBDCE57F}</a:tableStyleId>
              </a:tblPr>
              <a:tblGrid>
                <a:gridCol w="3310125"/>
                <a:gridCol w="3319275"/>
              </a:tblGrid>
              <a:tr h="6643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Below are </a:t>
                      </a:r>
                      <a:r>
                        <a:rPr b="1" lang="en">
                          <a:solidFill>
                            <a:schemeClr val="lt1"/>
                          </a:solidFill>
                          <a:latin typeface="Calibri"/>
                          <a:ea typeface="Calibri"/>
                          <a:cs typeface="Calibri"/>
                          <a:sym typeface="Calibri"/>
                        </a:rPr>
                        <a:t>questions investors should ask themselves before making investment decisions. What is a potential consequence of NOT asking each question prior to investing?</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4920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How comfortable are you with risk?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920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When will you need the money?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920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Why are you investing?</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920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Do you understand the investment?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2: Building a Diversified Portfolio.</a:t>
            </a:r>
            <a:endParaRPr/>
          </a:p>
        </p:txBody>
      </p:sp>
      <p:graphicFrame>
        <p:nvGraphicFramePr>
          <p:cNvPr id="208" name="Google Shape;208;p29"/>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3314700"/>
                <a:gridCol w="3314700"/>
              </a:tblGrid>
              <a:tr h="3439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Reflect on what you’ve learned about investing and diversification and answer each of the questions below.</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475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How old do you think you might be when you start investing? Why this age?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75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Are you likely to prefer forms of investing that involve more or less risk? Explain.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75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How do you think your approach to investing might change over time?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75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Of the ways you learned to diversify investments, which one(s) appeal to you the most?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09" name="Google Shape;209;p29"/>
          <p:cNvGraphicFramePr/>
          <p:nvPr/>
        </p:nvGraphicFramePr>
        <p:xfrm>
          <a:off x="576072" y="6272318"/>
          <a:ext cx="3000000" cy="3000000"/>
        </p:xfrm>
        <a:graphic>
          <a:graphicData uri="http://schemas.openxmlformats.org/drawingml/2006/table">
            <a:tbl>
              <a:tblPr>
                <a:noFill/>
                <a:tableStyleId>{37FD971D-E97B-4B28-924E-438AEBDCE57F}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how investment risks can be decreased through diversification.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comparing ways to diversify.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investments with “built-in” diversification, including mutual funds and exchange traded funds (ETFs).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10" name="Google Shape;210;p29"/>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Making Charitable Donations</a:t>
            </a:r>
            <a:endParaRPr/>
          </a:p>
        </p:txBody>
      </p:sp>
      <p:sp>
        <p:nvSpPr>
          <p:cNvPr id="216" name="Google Shape;216;p3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how charitable organizations vary from other types of businesses.</a:t>
            </a:r>
            <a:endParaRPr/>
          </a:p>
          <a:p>
            <a:pPr indent="-330200" lvl="0" marL="457200" rtl="0" algn="l">
              <a:spcBef>
                <a:spcPts val="0"/>
              </a:spcBef>
              <a:spcAft>
                <a:spcPts val="0"/>
              </a:spcAft>
              <a:buSzPts val="1600"/>
              <a:buChar char="●"/>
            </a:pPr>
            <a:r>
              <a:rPr lang="en"/>
              <a:t>Describe the impact charities have in the community and elsewhere.</a:t>
            </a:r>
            <a:endParaRPr/>
          </a:p>
          <a:p>
            <a:pPr indent="-330200" lvl="0" marL="457200" rtl="0" algn="l">
              <a:spcBef>
                <a:spcPts val="0"/>
              </a:spcBef>
              <a:spcAft>
                <a:spcPts val="0"/>
              </a:spcAft>
              <a:buSzPts val="1600"/>
              <a:buChar char="●"/>
            </a:pPr>
            <a:r>
              <a:rPr lang="en"/>
              <a:t>List ways you could support charitable organizations.</a:t>
            </a:r>
            <a:endParaRPr/>
          </a:p>
          <a:p>
            <a:pPr indent="-330200" lvl="0" marL="457200" rtl="0" algn="l">
              <a:spcBef>
                <a:spcPts val="0"/>
              </a:spcBef>
              <a:spcAft>
                <a:spcPts val="0"/>
              </a:spcAft>
              <a:buSzPts val="1600"/>
              <a:buChar char="●"/>
            </a:pPr>
            <a:r>
              <a:rPr lang="en"/>
              <a:t>Identify factors you might consider before donating.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Making Charitable Donations</a:t>
            </a:r>
            <a:r>
              <a:rPr lang="en"/>
              <a:t> self-paced </a:t>
            </a:r>
            <a:r>
              <a:rPr lang="en"/>
              <a:t>module</a:t>
            </a:r>
            <a:r>
              <a:rPr lang="en"/>
              <a:t>.</a:t>
            </a:r>
            <a:endParaRPr/>
          </a:p>
        </p:txBody>
      </p:sp>
      <p:graphicFrame>
        <p:nvGraphicFramePr>
          <p:cNvPr id="222" name="Google Shape;222;p31"/>
          <p:cNvGraphicFramePr/>
          <p:nvPr/>
        </p:nvGraphicFramePr>
        <p:xfrm>
          <a:off x="576072" y="5572530"/>
          <a:ext cx="3000000" cy="3000000"/>
        </p:xfrm>
        <a:graphic>
          <a:graphicData uri="http://schemas.openxmlformats.org/drawingml/2006/table">
            <a:tbl>
              <a:tblPr>
                <a:noFill/>
                <a:tableStyleId>{37FD971D-E97B-4B28-924E-438AEBDCE57F}</a:tableStyleId>
              </a:tblPr>
              <a:tblGrid>
                <a:gridCol w="6629400"/>
              </a:tblGrid>
              <a:tr h="57922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In your opinion, is it better to support a charitable organization by donating money or your time? Explain your answer.</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0292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23" name="Google Shape;223;p31"/>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2223450"/>
                <a:gridCol w="4405950"/>
              </a:tblGrid>
              <a:tr h="55765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Name one or more charitable organizations that fit in each category. Think of ones in your community along with those you might have heard of or found online.</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Focus on your area or state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Support youth or education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Work to improve people’s health in some way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48625">
                <a:tc>
                  <a:txBody>
                    <a:bodyPr/>
                    <a:lstStyle/>
                    <a:p>
                      <a:pPr indent="0" lvl="0" marL="0" rtl="0" algn="l">
                        <a:spcBef>
                          <a:spcPts val="0"/>
                        </a:spcBef>
                        <a:spcAft>
                          <a:spcPts val="0"/>
                        </a:spcAft>
                        <a:buClr>
                          <a:srgbClr val="000000"/>
                        </a:buClr>
                        <a:buSzPts val="1100"/>
                        <a:buFont typeface="Arial"/>
                        <a:buNone/>
                      </a:pPr>
                      <a:r>
                        <a:rPr b="1" lang="en" sz="1200">
                          <a:solidFill>
                            <a:schemeClr val="dk1"/>
                          </a:solidFill>
                          <a:latin typeface="Calibri"/>
                          <a:ea typeface="Calibri"/>
                          <a:cs typeface="Calibri"/>
                          <a:sym typeface="Calibri"/>
                        </a:rPr>
                        <a:t>Serve people in other countries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Focused on the environment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48625">
                <a:tc>
                  <a:txBody>
                    <a:bodyPr/>
                    <a:lstStyle/>
                    <a:p>
                      <a:pPr indent="0" lvl="0" marL="0" rtl="0" algn="l">
                        <a:spcBef>
                          <a:spcPts val="0"/>
                        </a:spcBef>
                        <a:spcAft>
                          <a:spcPts val="0"/>
                        </a:spcAft>
                        <a:buClr>
                          <a:srgbClr val="000000"/>
                        </a:buClr>
                        <a:buSzPts val="1100"/>
                        <a:buFont typeface="Arial"/>
                        <a:buNone/>
                      </a:pPr>
                      <a:r>
                        <a:rPr b="1" lang="en" sz="1200">
                          <a:solidFill>
                            <a:schemeClr val="dk1"/>
                          </a:solidFill>
                          <a:latin typeface="Calibri"/>
                          <a:ea typeface="Calibri"/>
                          <a:cs typeface="Calibri"/>
                          <a:sym typeface="Calibri"/>
                        </a:rPr>
                        <a:t>Affiliated with a religion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
        <p:nvSpPr>
          <p:cNvPr id="224" name="Google Shape;224;p31"/>
          <p:cNvSpPr txBox="1"/>
          <p:nvPr/>
        </p:nvSpPr>
        <p:spPr>
          <a:xfrm>
            <a:off x="8392525" y="1007888"/>
            <a:ext cx="43527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Calibri"/>
              <a:ea typeface="Calibri"/>
              <a:cs typeface="Calibri"/>
              <a:sym typeface="Calibri"/>
            </a:endParaRPr>
          </a:p>
        </p:txBody>
      </p:sp>
      <p:pic>
        <p:nvPicPr>
          <p:cNvPr id="225" name="Google Shape;225;p31"/>
          <p:cNvPicPr preferRelativeResize="0"/>
          <p:nvPr/>
        </p:nvPicPr>
        <p:blipFill>
          <a:blip r:embed="rId4">
            <a:alphaModFix/>
          </a:blip>
          <a:stretch>
            <a:fillRect/>
          </a:stretch>
        </p:blipFill>
        <p:spPr>
          <a:xfrm>
            <a:off x="576075" y="8696509"/>
            <a:ext cx="6629402" cy="6312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Making Charitable Donations</a:t>
            </a:r>
            <a:r>
              <a:rPr lang="en"/>
              <a:t> self-paced module.</a:t>
            </a:r>
            <a:endParaRPr/>
          </a:p>
        </p:txBody>
      </p:sp>
      <p:pic>
        <p:nvPicPr>
          <p:cNvPr id="231" name="Google Shape;231;p32">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pic>
        <p:nvPicPr>
          <p:cNvPr id="232" name="Google Shape;232;p32">
            <a:hlinkClick r:id="rId6"/>
          </p:cNvPr>
          <p:cNvPicPr preferRelativeResize="0"/>
          <p:nvPr/>
        </p:nvPicPr>
        <p:blipFill rotWithShape="1">
          <a:blip r:embed="rId7">
            <a:alphaModFix/>
          </a:blip>
          <a:srcRect b="1427" l="0" r="0" t="1437"/>
          <a:stretch/>
        </p:blipFill>
        <p:spPr>
          <a:xfrm>
            <a:off x="2858275" y="1828796"/>
            <a:ext cx="2647911" cy="1449730"/>
          </a:xfrm>
          <a:prstGeom prst="rect">
            <a:avLst/>
          </a:prstGeom>
          <a:noFill/>
          <a:ln>
            <a:noFill/>
          </a:ln>
        </p:spPr>
      </p:pic>
      <p:pic>
        <p:nvPicPr>
          <p:cNvPr id="233" name="Google Shape;233;p32"/>
          <p:cNvPicPr preferRelativeResize="0"/>
          <p:nvPr/>
        </p:nvPicPr>
        <p:blipFill rotWithShape="1">
          <a:blip r:embed="rId8">
            <a:alphaModFix/>
          </a:blip>
          <a:srcRect b="0" l="0" r="0" t="0"/>
          <a:stretch/>
        </p:blipFill>
        <p:spPr>
          <a:xfrm>
            <a:off x="5757375" y="1828796"/>
            <a:ext cx="1448101" cy="1448101"/>
          </a:xfrm>
          <a:prstGeom prst="rect">
            <a:avLst/>
          </a:prstGeom>
          <a:noFill/>
          <a:ln>
            <a:noFill/>
          </a:ln>
        </p:spPr>
      </p:pic>
      <p:sp>
        <p:nvSpPr>
          <p:cNvPr id="234" name="Google Shape;234;p3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Charitable Organizations</a:t>
            </a:r>
            <a:endParaRPr/>
          </a:p>
        </p:txBody>
      </p:sp>
      <p:sp>
        <p:nvSpPr>
          <p:cNvPr id="235" name="Google Shape;235;p32"/>
          <p:cNvSpPr txBox="1"/>
          <p:nvPr/>
        </p:nvSpPr>
        <p:spPr>
          <a:xfrm>
            <a:off x="576075" y="1828796"/>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9"/>
              </a:rPr>
              <a:t>this link</a:t>
            </a:r>
            <a:r>
              <a:rPr lang="en">
                <a:latin typeface="Calibri"/>
                <a:ea typeface="Calibri"/>
                <a:cs typeface="Calibri"/>
                <a:sym typeface="Calibri"/>
              </a:rPr>
              <a:t> or the QR code to the right to watch the</a:t>
            </a:r>
            <a:r>
              <a:rPr lang="en">
                <a:latin typeface="Calibri"/>
                <a:ea typeface="Calibri"/>
                <a:cs typeface="Calibri"/>
                <a:sym typeface="Calibri"/>
              </a:rPr>
              <a:t> video</a:t>
            </a:r>
            <a:r>
              <a:rPr lang="en">
                <a:latin typeface="Calibri"/>
                <a:ea typeface="Calibri"/>
                <a:cs typeface="Calibri"/>
                <a:sym typeface="Calibri"/>
              </a:rPr>
              <a:t> from this module.</a:t>
            </a:r>
            <a:endParaRPr>
              <a:latin typeface="Calibri"/>
              <a:ea typeface="Calibri"/>
              <a:cs typeface="Calibri"/>
              <a:sym typeface="Calibri"/>
            </a:endParaRPr>
          </a:p>
        </p:txBody>
      </p:sp>
      <p:graphicFrame>
        <p:nvGraphicFramePr>
          <p:cNvPr id="236" name="Google Shape;236;p32"/>
          <p:cNvGraphicFramePr/>
          <p:nvPr/>
        </p:nvGraphicFramePr>
        <p:xfrm>
          <a:off x="576075" y="3795060"/>
          <a:ext cx="3000000" cy="3000000"/>
        </p:xfrm>
        <a:graphic>
          <a:graphicData uri="http://schemas.openxmlformats.org/drawingml/2006/table">
            <a:tbl>
              <a:tblPr>
                <a:noFill/>
                <a:tableStyleId>{37FD971D-E97B-4B28-924E-438AEBDCE57F}</a:tableStyleId>
              </a:tblPr>
              <a:tblGrid>
                <a:gridCol w="2727950"/>
                <a:gridCol w="3901450"/>
              </a:tblGrid>
              <a:tr h="10363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Write a social media post that relates to the video in some way. For example, you could write it from the perspective of a specific non-profit organization that wants potential donors to know more about what it means to be a 501(c)3 organization. Other options include writing it for the IRS’s social media account or an individual who got scammed by an organization claiming to be a non-profit. Use your imagination and be creative.</a:t>
                      </a:r>
                      <a:endParaRPr>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3264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 sz="1200">
                          <a:solidFill>
                            <a:schemeClr val="dk1"/>
                          </a:solidFill>
                          <a:latin typeface="Calibri"/>
                          <a:ea typeface="Calibri"/>
                          <a:cs typeface="Calibri"/>
                          <a:sym typeface="Calibri"/>
                        </a:rPr>
                        <a:t>What is the username of the account?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The Post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 sz="1200">
                          <a:solidFill>
                            <a:schemeClr val="dk1"/>
                          </a:solidFill>
                          <a:latin typeface="Calibri"/>
                          <a:ea typeface="Calibri"/>
                          <a:cs typeface="Calibri"/>
                          <a:sym typeface="Calibri"/>
                        </a:rPr>
                        <a:t>List at least four hashtags you could add to the post.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Making Charitable Donations</a:t>
            </a:r>
            <a:r>
              <a:rPr lang="en"/>
              <a:t> self-paced </a:t>
            </a:r>
            <a:r>
              <a:rPr lang="en"/>
              <a:t>module</a:t>
            </a:r>
            <a:r>
              <a:rPr lang="en"/>
              <a:t>.</a:t>
            </a:r>
            <a:endParaRPr/>
          </a:p>
        </p:txBody>
      </p:sp>
      <p:graphicFrame>
        <p:nvGraphicFramePr>
          <p:cNvPr id="242" name="Google Shape;242;p33"/>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3314700"/>
                <a:gridCol w="3314700"/>
              </a:tblGrid>
              <a:tr h="2171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do for-profit companies and non-profit organizations have in common? What are some of their differences?</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34025">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Similarities</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Differences</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5392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43" name="Google Shape;243;p33"/>
          <p:cNvGraphicFramePr/>
          <p:nvPr/>
        </p:nvGraphicFramePr>
        <p:xfrm>
          <a:off x="576072" y="4325110"/>
          <a:ext cx="3000000" cy="3000000"/>
        </p:xfrm>
        <a:graphic>
          <a:graphicData uri="http://schemas.openxmlformats.org/drawingml/2006/table">
            <a:tbl>
              <a:tblPr>
                <a:noFill/>
                <a:tableStyleId>{37FD971D-E97B-4B28-924E-438AEBDCE57F}</a:tableStyleId>
              </a:tblPr>
              <a:tblGrid>
                <a:gridCol w="4827225"/>
              </a:tblGrid>
              <a:tr h="6095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If you could create your own charitable organization, what would it do? What impact would it make?</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5148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44" name="Google Shape;244;p33"/>
          <p:cNvGraphicFramePr/>
          <p:nvPr/>
        </p:nvGraphicFramePr>
        <p:xfrm>
          <a:off x="576072" y="6751320"/>
          <a:ext cx="3000000" cy="3000000"/>
        </p:xfrm>
        <a:graphic>
          <a:graphicData uri="http://schemas.openxmlformats.org/drawingml/2006/table">
            <a:tbl>
              <a:tblPr>
                <a:noFill/>
                <a:tableStyleId>{37FD971D-E97B-4B28-924E-438AEBDCE57F}</a:tableStyleId>
              </a:tblPr>
              <a:tblGrid>
                <a:gridCol w="633975"/>
                <a:gridCol w="5995425"/>
              </a:tblGrid>
              <a:tr h="44937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List four ways people can support charitable organizations.</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57485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7485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7485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7485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4</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45" name="Google Shape;245;p33"/>
          <p:cNvPicPr preferRelativeResize="0"/>
          <p:nvPr/>
        </p:nvPicPr>
        <p:blipFill>
          <a:blip r:embed="rId4">
            <a:alphaModFix/>
          </a:blip>
          <a:stretch>
            <a:fillRect/>
          </a:stretch>
        </p:blipFill>
        <p:spPr>
          <a:xfrm>
            <a:off x="5499944" y="4322124"/>
            <a:ext cx="1705530" cy="2124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Making Charitable Donations</a:t>
            </a:r>
            <a:r>
              <a:rPr lang="en"/>
              <a:t> self-paced </a:t>
            </a:r>
            <a:r>
              <a:rPr lang="en"/>
              <a:t>module</a:t>
            </a:r>
            <a:r>
              <a:rPr lang="en"/>
              <a:t>.</a:t>
            </a:r>
            <a:endParaRPr/>
          </a:p>
        </p:txBody>
      </p:sp>
      <p:graphicFrame>
        <p:nvGraphicFramePr>
          <p:cNvPr id="251" name="Google Shape;251;p34"/>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1935475"/>
                <a:gridCol w="4693925"/>
              </a:tblGrid>
              <a:tr h="6095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Imagine you have been tasked with selecting a charitable organization to receive a large donation. What would you look for in each category? </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718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Transparency</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18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Mission</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18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Financials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52" name="Google Shape;252;p34"/>
          <p:cNvGraphicFramePr/>
          <p:nvPr/>
        </p:nvGraphicFramePr>
        <p:xfrm>
          <a:off x="576072" y="4566660"/>
          <a:ext cx="3000000" cy="3000000"/>
        </p:xfrm>
        <a:graphic>
          <a:graphicData uri="http://schemas.openxmlformats.org/drawingml/2006/table">
            <a:tbl>
              <a:tblPr>
                <a:noFill/>
                <a:tableStyleId>{37FD971D-E97B-4B28-924E-438AEBDCE57F}</a:tableStyleId>
              </a:tblPr>
              <a:tblGrid>
                <a:gridCol w="3310125"/>
                <a:gridCol w="3319275"/>
              </a:tblGrid>
              <a:tr h="48637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Some people include charitable donations in their personal budgets or spending plans. Think ahead to the future and answer each question below. </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747775">
                <a:tc>
                  <a:txBody>
                    <a:bodyPr/>
                    <a:lstStyle/>
                    <a:p>
                      <a:pPr indent="0" lvl="0" marL="0" rtl="0" algn="l">
                        <a:spcBef>
                          <a:spcPts val="0"/>
                        </a:spcBef>
                        <a:spcAft>
                          <a:spcPts val="0"/>
                        </a:spcAft>
                        <a:buClr>
                          <a:srgbClr val="000000"/>
                        </a:buClr>
                        <a:buSzPts val="1100"/>
                        <a:buFont typeface="Arial"/>
                        <a:buNone/>
                      </a:pPr>
                      <a:r>
                        <a:rPr b="1" lang="en" sz="1200">
                          <a:solidFill>
                            <a:schemeClr val="dk1"/>
                          </a:solidFill>
                          <a:latin typeface="Calibri"/>
                          <a:ea typeface="Calibri"/>
                          <a:cs typeface="Calibri"/>
                          <a:sym typeface="Calibri"/>
                        </a:rPr>
                        <a:t>Do you anticipate including charitable giving in your budget someday as an adult?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477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If so, approximately what percent of your income can you imagine donating?</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47775">
                <a:tc>
                  <a:txBody>
                    <a:bodyPr/>
                    <a:lstStyle/>
                    <a:p>
                      <a:pPr indent="0" lvl="0" marL="0" rtl="0" algn="l">
                        <a:spcBef>
                          <a:spcPts val="0"/>
                        </a:spcBef>
                        <a:spcAft>
                          <a:spcPts val="0"/>
                        </a:spcAft>
                        <a:buClr>
                          <a:srgbClr val="000000"/>
                        </a:buClr>
                        <a:buSzPts val="1100"/>
                        <a:buFont typeface="Arial"/>
                        <a:buNone/>
                      </a:pPr>
                      <a:r>
                        <a:rPr b="1" lang="en" sz="1200">
                          <a:solidFill>
                            <a:schemeClr val="dk1"/>
                          </a:solidFill>
                          <a:latin typeface="Calibri"/>
                          <a:ea typeface="Calibri"/>
                          <a:cs typeface="Calibri"/>
                          <a:sym typeface="Calibri"/>
                        </a:rPr>
                        <a:t>What will influence this decision?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477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What types of charities would you be most interested in donating to?</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53" name="Google Shape;253;p34"/>
          <p:cNvPicPr preferRelativeResize="0"/>
          <p:nvPr/>
        </p:nvPicPr>
        <p:blipFill>
          <a:blip r:embed="rId4">
            <a:alphaModFix/>
          </a:blip>
          <a:stretch>
            <a:fillRect/>
          </a:stretch>
        </p:blipFill>
        <p:spPr>
          <a:xfrm>
            <a:off x="1779900" y="2187375"/>
            <a:ext cx="582312" cy="574650"/>
          </a:xfrm>
          <a:prstGeom prst="rect">
            <a:avLst/>
          </a:prstGeom>
          <a:noFill/>
          <a:ln>
            <a:noFill/>
          </a:ln>
        </p:spPr>
      </p:pic>
      <p:pic>
        <p:nvPicPr>
          <p:cNvPr id="254" name="Google Shape;254;p34"/>
          <p:cNvPicPr preferRelativeResize="0"/>
          <p:nvPr/>
        </p:nvPicPr>
        <p:blipFill>
          <a:blip r:embed="rId5">
            <a:alphaModFix/>
          </a:blip>
          <a:stretch>
            <a:fillRect/>
          </a:stretch>
        </p:blipFill>
        <p:spPr>
          <a:xfrm>
            <a:off x="1767651" y="2908200"/>
            <a:ext cx="606791" cy="574650"/>
          </a:xfrm>
          <a:prstGeom prst="rect">
            <a:avLst/>
          </a:prstGeom>
          <a:noFill/>
          <a:ln>
            <a:noFill/>
          </a:ln>
        </p:spPr>
      </p:pic>
      <p:pic>
        <p:nvPicPr>
          <p:cNvPr id="255" name="Google Shape;255;p34"/>
          <p:cNvPicPr preferRelativeResize="0"/>
          <p:nvPr/>
        </p:nvPicPr>
        <p:blipFill>
          <a:blip r:embed="rId6">
            <a:alphaModFix/>
          </a:blip>
          <a:stretch>
            <a:fillRect/>
          </a:stretch>
        </p:blipFill>
        <p:spPr>
          <a:xfrm>
            <a:off x="1570493" y="3629023"/>
            <a:ext cx="803958" cy="57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8</a:t>
            </a:r>
            <a:r>
              <a:rPr lang="en"/>
              <a:t>: Getting Started</a:t>
            </a:r>
            <a:endParaRPr/>
          </a:p>
        </p:txBody>
      </p:sp>
      <p:graphicFrame>
        <p:nvGraphicFramePr>
          <p:cNvPr id="98" name="Google Shape;98;p17"/>
          <p:cNvGraphicFramePr/>
          <p:nvPr/>
        </p:nvGraphicFramePr>
        <p:xfrm>
          <a:off x="576072" y="2696424"/>
          <a:ext cx="3000000" cy="3000000"/>
        </p:xfrm>
        <a:graphic>
          <a:graphicData uri="http://schemas.openxmlformats.org/drawingml/2006/table">
            <a:tbl>
              <a:tblPr>
                <a:noFill/>
                <a:tableStyleId>{37FD971D-E97B-4B28-924E-438AEBDCE57F}</a:tableStyleId>
              </a:tblPr>
              <a:tblGrid>
                <a:gridCol w="4376200"/>
                <a:gridCol w="814450"/>
                <a:gridCol w="748375"/>
                <a:gridCol w="748375"/>
              </a:tblGrid>
              <a:tr h="801550">
                <a:tc>
                  <a:txBody>
                    <a:bodyPr/>
                    <a:lstStyle/>
                    <a:p>
                      <a:pPr indent="0" lvl="0" marL="0" rtl="0" algn="l">
                        <a:lnSpc>
                          <a:spcPct val="115000"/>
                        </a:lnSpc>
                        <a:spcBef>
                          <a:spcPts val="0"/>
                        </a:spcBef>
                        <a:spcAft>
                          <a:spcPts val="0"/>
                        </a:spcAft>
                        <a:buClr>
                          <a:srgbClr val="000000"/>
                        </a:buClr>
                        <a:buSzPts val="1100"/>
                        <a:buFont typeface="Arial"/>
                        <a:buNone/>
                      </a:pPr>
                      <a:r>
                        <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92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1: Understanding Investing Options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can you grow your money through investments? </a:t>
                      </a:r>
                      <a:r>
                        <a:rPr lang="en" sz="1200">
                          <a:solidFill>
                            <a:schemeClr val="dk1"/>
                          </a:solidFill>
                          <a:latin typeface="Calibri"/>
                          <a:ea typeface="Calibri"/>
                          <a:cs typeface="Calibri"/>
                          <a:sym typeface="Calibri"/>
                        </a:rPr>
                        <a:t>Examine investing options including stocks, bonds, and mutual funds.</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2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2: Building a Diversified Portfolio</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Are there ways to reduce your risks when investing? </a:t>
                      </a:r>
                      <a:r>
                        <a:rPr lang="en" sz="1200">
                          <a:solidFill>
                            <a:schemeClr val="dk1"/>
                          </a:solidFill>
                          <a:latin typeface="Calibri"/>
                          <a:ea typeface="Calibri"/>
                          <a:cs typeface="Calibri"/>
                          <a:sym typeface="Calibri"/>
                        </a:rPr>
                        <a:t>Consider how some of the risks involved with investing can be reduced through diversification.</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2100">
                <a:tc>
                  <a:txBody>
                    <a:bodyPr/>
                    <a:lstStyle/>
                    <a:p>
                      <a:pPr indent="0" lvl="0" marL="0" rtl="0" algn="l">
                        <a:lnSpc>
                          <a:spcPct val="115000"/>
                        </a:lnSpc>
                        <a:spcBef>
                          <a:spcPts val="0"/>
                        </a:spcBef>
                        <a:spcAft>
                          <a:spcPts val="0"/>
                        </a:spcAft>
                        <a:buClr>
                          <a:schemeClr val="dk1"/>
                        </a:buClr>
                        <a:buSzPts val="2200"/>
                        <a:buFont typeface="Arial"/>
                        <a:buNone/>
                      </a:pPr>
                      <a:r>
                        <a:rPr b="1" lang="en" sz="1200">
                          <a:solidFill>
                            <a:schemeClr val="dk1"/>
                          </a:solidFill>
                          <a:latin typeface="Calibri"/>
                          <a:ea typeface="Calibri"/>
                          <a:cs typeface="Calibri"/>
                          <a:sym typeface="Calibri"/>
                        </a:rPr>
                        <a:t>Topic 3: Making Charitable Donations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200">
                          <a:solidFill>
                            <a:schemeClr val="dk1"/>
                          </a:solidFill>
                          <a:latin typeface="Calibri"/>
                          <a:ea typeface="Calibri"/>
                          <a:cs typeface="Calibri"/>
                          <a:sym typeface="Calibri"/>
                        </a:rPr>
                        <a:t>What should you look for when making a charitable contribution?</a:t>
                      </a:r>
                      <a:r>
                        <a:rPr i="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Explore ways to give to charitable organizations and factors you</a:t>
                      </a: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should consider before making a charitable contribution.</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2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4: Avoiding Financial Fraud</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can you avoid becoming the victim of financial fraud?</a:t>
                      </a:r>
                      <a:r>
                        <a:rPr i="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Learn how to avoid identity theft and various forms of investment fraud.</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2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5: Getting Help with Financial Decisions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Who can you trust for sound financial advice? </a:t>
                      </a:r>
                      <a:r>
                        <a:rPr lang="en" sz="1200">
                          <a:solidFill>
                            <a:schemeClr val="dk1"/>
                          </a:solidFill>
                          <a:latin typeface="Calibri"/>
                          <a:ea typeface="Calibri"/>
                          <a:cs typeface="Calibri"/>
                          <a:sym typeface="Calibri"/>
                        </a:rPr>
                        <a:t>Explore ways to get help making financial decisions both on your own and with the help of financial professionals.</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99" name="Google Shape;99;p17"/>
          <p:cNvSpPr txBox="1"/>
          <p:nvPr>
            <p:ph idx="1" type="body"/>
          </p:nvPr>
        </p:nvSpPr>
        <p:spPr>
          <a:xfrm>
            <a:off x="576075" y="1828800"/>
            <a:ext cx="6629400" cy="743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This unit explores a wide variety of personal finance topics within the theme of </a:t>
            </a:r>
            <a:r>
              <a:rPr b="1" lang="en"/>
              <a:t>Growing and Protecting Your Finances</a:t>
            </a:r>
            <a:r>
              <a:rPr lang="en"/>
              <a:t>. Going into this unit, how much do you already know about each topic?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3: Making Charitable Donations.</a:t>
            </a:r>
            <a:endParaRPr/>
          </a:p>
        </p:txBody>
      </p:sp>
      <p:graphicFrame>
        <p:nvGraphicFramePr>
          <p:cNvPr id="261" name="Google Shape;261;p35"/>
          <p:cNvGraphicFramePr/>
          <p:nvPr/>
        </p:nvGraphicFramePr>
        <p:xfrm>
          <a:off x="576072" y="6039093"/>
          <a:ext cx="3000000" cy="3000000"/>
        </p:xfrm>
        <a:graphic>
          <a:graphicData uri="http://schemas.openxmlformats.org/drawingml/2006/table">
            <a:tbl>
              <a:tblPr>
                <a:noFill/>
                <a:tableStyleId>{37FD971D-E97B-4B28-924E-438AEBDCE57F}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a:t>
                      </a:r>
                      <a:r>
                        <a:rPr b="1" lang="en" sz="1200">
                          <a:solidFill>
                            <a:schemeClr val="dk1"/>
                          </a:solidFill>
                          <a:latin typeface="Calibri"/>
                          <a:ea typeface="Calibri"/>
                          <a:cs typeface="Calibri"/>
                          <a:sym typeface="Calibri"/>
                        </a:rPr>
                        <a:t>it</a:t>
                      </a:r>
                      <a:r>
                        <a:rPr b="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explaining how charitable organizations vary from other types of businesses.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the impact charities have in the community and elsewhere.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list ways I could support charitable organizations.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identify factors to consider before donating.</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62" name="Google Shape;262;p35"/>
          <p:cNvPicPr preferRelativeResize="0"/>
          <p:nvPr/>
        </p:nvPicPr>
        <p:blipFill>
          <a:blip r:embed="rId3">
            <a:alphaModFix/>
          </a:blip>
          <a:stretch>
            <a:fillRect/>
          </a:stretch>
        </p:blipFill>
        <p:spPr>
          <a:xfrm>
            <a:off x="576075" y="5029200"/>
            <a:ext cx="3486014" cy="896625"/>
          </a:xfrm>
          <a:prstGeom prst="rect">
            <a:avLst/>
          </a:prstGeom>
          <a:noFill/>
          <a:ln>
            <a:noFill/>
          </a:ln>
        </p:spPr>
      </p:pic>
      <p:graphicFrame>
        <p:nvGraphicFramePr>
          <p:cNvPr id="263" name="Google Shape;263;p35"/>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6629400"/>
              </a:tblGrid>
              <a:tr h="41375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have you learned in this module about charitable organizations and factors you should consider before donating your time or money?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4234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6"/>
          <p:cNvSpPr txBox="1"/>
          <p:nvPr>
            <p:ph type="ctrTitle"/>
          </p:nvPr>
        </p:nvSpPr>
        <p:spPr>
          <a:xfrm>
            <a:off x="530350" y="1691650"/>
            <a:ext cx="54711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Avoiding Financial Fraud</a:t>
            </a:r>
            <a:endParaRPr/>
          </a:p>
        </p:txBody>
      </p:sp>
      <p:sp>
        <p:nvSpPr>
          <p:cNvPr id="269" name="Google Shape;269;p3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how identity theft can happen to people of all ages.</a:t>
            </a:r>
            <a:endParaRPr/>
          </a:p>
          <a:p>
            <a:pPr indent="-330200" lvl="0" marL="457200" rtl="0" algn="l">
              <a:spcBef>
                <a:spcPts val="0"/>
              </a:spcBef>
              <a:spcAft>
                <a:spcPts val="0"/>
              </a:spcAft>
              <a:buSzPts val="1600"/>
              <a:buChar char="●"/>
            </a:pPr>
            <a:r>
              <a:rPr lang="en"/>
              <a:t>give examples of investing scams.</a:t>
            </a:r>
            <a:endParaRPr/>
          </a:p>
          <a:p>
            <a:pPr indent="-330200" lvl="0" marL="457200" rtl="0" algn="l">
              <a:spcBef>
                <a:spcPts val="0"/>
              </a:spcBef>
              <a:spcAft>
                <a:spcPts val="0"/>
              </a:spcAft>
              <a:buSzPts val="1600"/>
              <a:buChar char="●"/>
            </a:pPr>
            <a:r>
              <a:rPr lang="en"/>
              <a:t>describe ways to avoid financial fraud.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Identity Theft and Young People</a:t>
            </a:r>
            <a:endParaRPr/>
          </a:p>
        </p:txBody>
      </p:sp>
      <p:sp>
        <p:nvSpPr>
          <p:cNvPr id="275" name="Google Shape;275;p3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Avoiding Financial Fraud</a:t>
            </a:r>
            <a:r>
              <a:rPr lang="en"/>
              <a:t> self-paced module.</a:t>
            </a:r>
            <a:endParaRPr/>
          </a:p>
        </p:txBody>
      </p:sp>
      <p:pic>
        <p:nvPicPr>
          <p:cNvPr id="276" name="Google Shape;276;p37">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277" name="Google Shape;277;p37"/>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right to play </a:t>
            </a:r>
            <a:r>
              <a:rPr lang="en">
                <a:latin typeface="Calibri"/>
                <a:ea typeface="Calibri"/>
                <a:cs typeface="Calibri"/>
                <a:sym typeface="Calibri"/>
              </a:rPr>
              <a:t>the video</a:t>
            </a:r>
            <a:r>
              <a:rPr lang="en">
                <a:latin typeface="Calibri"/>
                <a:ea typeface="Calibri"/>
                <a:cs typeface="Calibri"/>
                <a:sym typeface="Calibri"/>
              </a:rPr>
              <a:t> from the module. Pause as needed to complete the graphic organizer below.</a:t>
            </a:r>
            <a:endParaRPr>
              <a:latin typeface="Calibri"/>
              <a:ea typeface="Calibri"/>
              <a:cs typeface="Calibri"/>
              <a:sym typeface="Calibri"/>
            </a:endParaRPr>
          </a:p>
        </p:txBody>
      </p:sp>
      <p:pic>
        <p:nvPicPr>
          <p:cNvPr id="278" name="Google Shape;278;p37">
            <a:hlinkClick r:id="rId7"/>
          </p:cNvPr>
          <p:cNvPicPr preferRelativeResize="0"/>
          <p:nvPr/>
        </p:nvPicPr>
        <p:blipFill rotWithShape="1">
          <a:blip r:embed="rId8">
            <a:alphaModFix/>
          </a:blip>
          <a:srcRect b="1427" l="0" r="0" t="1437"/>
          <a:stretch/>
        </p:blipFill>
        <p:spPr>
          <a:xfrm>
            <a:off x="2858275" y="1836146"/>
            <a:ext cx="2647911" cy="1449730"/>
          </a:xfrm>
          <a:prstGeom prst="rect">
            <a:avLst/>
          </a:prstGeom>
          <a:noFill/>
          <a:ln>
            <a:noFill/>
          </a:ln>
        </p:spPr>
      </p:pic>
      <p:pic>
        <p:nvPicPr>
          <p:cNvPr id="279" name="Google Shape;279;p37"/>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280" name="Google Shape;280;p37"/>
          <p:cNvGraphicFramePr/>
          <p:nvPr/>
        </p:nvGraphicFramePr>
        <p:xfrm>
          <a:off x="576075" y="3795048"/>
          <a:ext cx="3000000" cy="3000000"/>
        </p:xfrm>
        <a:graphic>
          <a:graphicData uri="http://schemas.openxmlformats.org/drawingml/2006/table">
            <a:tbl>
              <a:tblPr>
                <a:noFill/>
                <a:tableStyleId>{37FD971D-E97B-4B28-924E-438AEBDCE57F}</a:tableStyleId>
              </a:tblPr>
              <a:tblGrid>
                <a:gridCol w="2364250"/>
                <a:gridCol w="2031050"/>
                <a:gridCol w="2234100"/>
              </a:tblGrid>
              <a:tr h="540425">
                <a:tc gridSpan="3">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three interesting facts about the topic.</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10568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81" name="Google Shape;281;p37"/>
          <p:cNvGraphicFramePr/>
          <p:nvPr/>
        </p:nvGraphicFramePr>
        <p:xfrm>
          <a:off x="576075" y="5685748"/>
          <a:ext cx="3000000" cy="3000000"/>
        </p:xfrm>
        <a:graphic>
          <a:graphicData uri="http://schemas.openxmlformats.org/drawingml/2006/table">
            <a:tbl>
              <a:tblPr>
                <a:noFill/>
                <a:tableStyleId>{37FD971D-E97B-4B28-924E-438AEBDCE57F}</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Share two reasons the information in the video is important.</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0410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82" name="Google Shape;282;p37"/>
          <p:cNvGraphicFramePr/>
          <p:nvPr/>
        </p:nvGraphicFramePr>
        <p:xfrm>
          <a:off x="576075" y="7560698"/>
          <a:ext cx="3000000" cy="3000000"/>
        </p:xfrm>
        <a:graphic>
          <a:graphicData uri="http://schemas.openxmlformats.org/drawingml/2006/table">
            <a:tbl>
              <a:tblPr>
                <a:noFill/>
                <a:tableStyleId>{37FD971D-E97B-4B28-924E-438AEBDCE57F}</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a one-sentence summary of what you learned.</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91590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8"/>
          <p:cNvPicPr preferRelativeResize="0"/>
          <p:nvPr/>
        </p:nvPicPr>
        <p:blipFill>
          <a:blip r:embed="rId3">
            <a:alphaModFix/>
          </a:blip>
          <a:stretch>
            <a:fillRect/>
          </a:stretch>
        </p:blipFill>
        <p:spPr>
          <a:xfrm>
            <a:off x="2095500" y="4630875"/>
            <a:ext cx="1053525" cy="1008025"/>
          </a:xfrm>
          <a:prstGeom prst="rect">
            <a:avLst/>
          </a:prstGeom>
          <a:noFill/>
          <a:ln>
            <a:noFill/>
          </a:ln>
        </p:spPr>
      </p:pic>
      <p:pic>
        <p:nvPicPr>
          <p:cNvPr id="288" name="Google Shape;288;p38"/>
          <p:cNvPicPr preferRelativeResize="0"/>
          <p:nvPr/>
        </p:nvPicPr>
        <p:blipFill>
          <a:blip r:embed="rId4">
            <a:alphaModFix/>
          </a:blip>
          <a:stretch>
            <a:fillRect/>
          </a:stretch>
        </p:blipFill>
        <p:spPr>
          <a:xfrm>
            <a:off x="1940268" y="5837799"/>
            <a:ext cx="1208757" cy="1008025"/>
          </a:xfrm>
          <a:prstGeom prst="rect">
            <a:avLst/>
          </a:prstGeom>
          <a:noFill/>
          <a:ln>
            <a:noFill/>
          </a:ln>
        </p:spPr>
      </p:pic>
      <p:pic>
        <p:nvPicPr>
          <p:cNvPr id="289" name="Google Shape;289;p38"/>
          <p:cNvPicPr preferRelativeResize="0"/>
          <p:nvPr/>
        </p:nvPicPr>
        <p:blipFill>
          <a:blip r:embed="rId5">
            <a:alphaModFix/>
          </a:blip>
          <a:stretch>
            <a:fillRect/>
          </a:stretch>
        </p:blipFill>
        <p:spPr>
          <a:xfrm>
            <a:off x="1842797" y="7044724"/>
            <a:ext cx="1306206" cy="1008025"/>
          </a:xfrm>
          <a:prstGeom prst="rect">
            <a:avLst/>
          </a:prstGeom>
          <a:noFill/>
          <a:ln>
            <a:noFill/>
          </a:ln>
        </p:spPr>
      </p:pic>
      <p:pic>
        <p:nvPicPr>
          <p:cNvPr id="290" name="Google Shape;290;p38"/>
          <p:cNvPicPr preferRelativeResize="0"/>
          <p:nvPr/>
        </p:nvPicPr>
        <p:blipFill>
          <a:blip r:embed="rId6">
            <a:alphaModFix/>
          </a:blip>
          <a:stretch>
            <a:fillRect/>
          </a:stretch>
        </p:blipFill>
        <p:spPr>
          <a:xfrm>
            <a:off x="1842797" y="8251647"/>
            <a:ext cx="1306200" cy="1014501"/>
          </a:xfrm>
          <a:prstGeom prst="rect">
            <a:avLst/>
          </a:prstGeom>
          <a:noFill/>
          <a:ln>
            <a:noFill/>
          </a:ln>
        </p:spPr>
      </p:pic>
      <p:sp>
        <p:nvSpPr>
          <p:cNvPr id="291" name="Google Shape;291;p3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Avoiding Financial Fraud</a:t>
            </a:r>
            <a:r>
              <a:rPr lang="en"/>
              <a:t> self-paced </a:t>
            </a:r>
            <a:r>
              <a:rPr lang="en"/>
              <a:t>module</a:t>
            </a:r>
            <a:r>
              <a:rPr lang="en"/>
              <a:t>.</a:t>
            </a:r>
            <a:endParaRPr/>
          </a:p>
        </p:txBody>
      </p:sp>
      <p:graphicFrame>
        <p:nvGraphicFramePr>
          <p:cNvPr id="292" name="Google Shape;292;p38"/>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3310125"/>
                <a:gridCol w="3319275"/>
              </a:tblGrid>
              <a:tr h="53372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Review the factors from the Prevent Identity Theft section and answer each question below.</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588800">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How many of the five could you work on to decrease your risk?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88800">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Which factor relates the least to you?</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88800">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Which one would require the most effort on your part to improve or change?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93" name="Google Shape;293;p38"/>
          <p:cNvGraphicFramePr/>
          <p:nvPr/>
        </p:nvGraphicFramePr>
        <p:xfrm>
          <a:off x="576072" y="4140710"/>
          <a:ext cx="3000000" cy="3000000"/>
        </p:xfrm>
        <a:graphic>
          <a:graphicData uri="http://schemas.openxmlformats.org/drawingml/2006/table">
            <a:tbl>
              <a:tblPr>
                <a:noFill/>
                <a:tableStyleId>{37FD971D-E97B-4B28-924E-438AEBDCE57F}</a:tableStyleId>
              </a:tblPr>
              <a:tblGrid>
                <a:gridCol w="2689875"/>
                <a:gridCol w="3939525"/>
              </a:tblGrid>
              <a:tr h="1511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Take notes on each of the following types of investment scam. </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200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Ponzi scheme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200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Boiler room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200375">
                <a:tc>
                  <a:txBody>
                    <a:bodyPr/>
                    <a:lstStyle/>
                    <a:p>
                      <a:pPr indent="0" lvl="0" marL="0" rtl="0" algn="l">
                        <a:spcBef>
                          <a:spcPts val="0"/>
                        </a:spcBef>
                        <a:spcAft>
                          <a:spcPts val="0"/>
                        </a:spcAft>
                        <a:buClr>
                          <a:srgbClr val="000000"/>
                        </a:buClr>
                        <a:buSzPts val="1100"/>
                        <a:buFont typeface="Arial"/>
                        <a:buNone/>
                      </a:pPr>
                      <a:r>
                        <a:rPr b="1" lang="en">
                          <a:solidFill>
                            <a:schemeClr val="dk1"/>
                          </a:solidFill>
                          <a:latin typeface="Calibri"/>
                          <a:ea typeface="Calibri"/>
                          <a:cs typeface="Calibri"/>
                          <a:sym typeface="Calibri"/>
                        </a:rPr>
                        <a:t>Pump and dump</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200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Advance fee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Avoiding Financial Fraud</a:t>
            </a:r>
            <a:r>
              <a:rPr lang="en"/>
              <a:t> self-paced </a:t>
            </a:r>
            <a:r>
              <a:rPr lang="en"/>
              <a:t>module</a:t>
            </a:r>
            <a:r>
              <a:rPr lang="en"/>
              <a:t>.</a:t>
            </a:r>
            <a:endParaRPr/>
          </a:p>
        </p:txBody>
      </p:sp>
      <p:graphicFrame>
        <p:nvGraphicFramePr>
          <p:cNvPr id="299" name="Google Shape;299;p39"/>
          <p:cNvGraphicFramePr/>
          <p:nvPr/>
        </p:nvGraphicFramePr>
        <p:xfrm>
          <a:off x="576075" y="1508760"/>
          <a:ext cx="3000000" cy="3000000"/>
        </p:xfrm>
        <a:graphic>
          <a:graphicData uri="http://schemas.openxmlformats.org/drawingml/2006/table">
            <a:tbl>
              <a:tblPr>
                <a:noFill/>
                <a:tableStyleId>{37FD971D-E97B-4B28-924E-438AEBDCE57F}</a:tableStyleId>
              </a:tblPr>
              <a:tblGrid>
                <a:gridCol w="835925"/>
                <a:gridCol w="2478775"/>
                <a:gridCol w="852675"/>
                <a:gridCol w="2462025"/>
              </a:tblGrid>
              <a:tr h="54815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“red flags” should you look out for to avoid becoming a victim of a scam?</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Name </a:t>
                      </a:r>
                      <a:r>
                        <a:rPr b="1" lang="en">
                          <a:solidFill>
                            <a:schemeClr val="lt1"/>
                          </a:solidFill>
                          <a:latin typeface="Calibri"/>
                          <a:ea typeface="Calibri"/>
                          <a:cs typeface="Calibri"/>
                          <a:sym typeface="Calibri"/>
                        </a:rPr>
                        <a:t>four resources you could </a:t>
                      </a:r>
                      <a:r>
                        <a:rPr b="1" lang="en">
                          <a:solidFill>
                            <a:schemeClr val="lt1"/>
                          </a:solidFill>
                          <a:latin typeface="Calibri"/>
                          <a:ea typeface="Calibri"/>
                          <a:cs typeface="Calibri"/>
                          <a:sym typeface="Calibri"/>
                        </a:rPr>
                        <a:t>turn</a:t>
                      </a:r>
                      <a:r>
                        <a:rPr b="1" lang="en">
                          <a:solidFill>
                            <a:schemeClr val="lt1"/>
                          </a:solidFill>
                          <a:latin typeface="Calibri"/>
                          <a:ea typeface="Calibri"/>
                          <a:cs typeface="Calibri"/>
                          <a:sym typeface="Calibri"/>
                        </a:rPr>
                        <a:t> to if you become a victim of a scam.</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816925">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816925">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2</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2</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816925">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816925">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4</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4</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00" name="Google Shape;300;p39"/>
          <p:cNvGraphicFramePr/>
          <p:nvPr/>
        </p:nvGraphicFramePr>
        <p:xfrm>
          <a:off x="576075" y="5568898"/>
          <a:ext cx="3000000" cy="3000000"/>
        </p:xfrm>
        <a:graphic>
          <a:graphicData uri="http://schemas.openxmlformats.org/drawingml/2006/table">
            <a:tbl>
              <a:tblPr>
                <a:noFill/>
                <a:tableStyleId>{37FD971D-E97B-4B28-924E-438AEBDCE57F}</a:tableStyleId>
              </a:tblPr>
              <a:tblGrid>
                <a:gridCol w="2364250"/>
                <a:gridCol w="2031050"/>
                <a:gridCol w="2234100"/>
              </a:tblGrid>
              <a:tr h="27535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Each state has agencies dedicated to protecting consumers and their finances. Find information on the ones where you live.</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r>
              <a:tr h="477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Agency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Name in Your State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Website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477375">
                <a:tc>
                  <a:txBody>
                    <a:bodyPr/>
                    <a:lstStyle/>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4"/>
                        </a:rPr>
                        <a:t>State Attorney General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77375">
                <a:tc>
                  <a:txBody>
                    <a:bodyPr/>
                    <a:lstStyle/>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5"/>
                        </a:rPr>
                        <a:t>State Securities Regulator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77375">
                <a:tc>
                  <a:txBody>
                    <a:bodyPr/>
                    <a:lstStyle/>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6"/>
                        </a:rPr>
                        <a:t>State Insurance Regulator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77375">
                <a:tc>
                  <a:txBody>
                    <a:bodyPr/>
                    <a:lstStyle/>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7"/>
                        </a:rPr>
                        <a:t>State Banking Regulator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01" name="Google Shape;301;p39"/>
          <p:cNvPicPr preferRelativeResize="0"/>
          <p:nvPr/>
        </p:nvPicPr>
        <p:blipFill>
          <a:blip r:embed="rId8">
            <a:alphaModFix/>
          </a:blip>
          <a:stretch>
            <a:fillRect/>
          </a:stretch>
        </p:blipFill>
        <p:spPr>
          <a:xfrm>
            <a:off x="3539386" y="8748220"/>
            <a:ext cx="3666089" cy="794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4: Avoiding Financial Fraud.</a:t>
            </a:r>
            <a:endParaRPr/>
          </a:p>
        </p:txBody>
      </p:sp>
      <p:graphicFrame>
        <p:nvGraphicFramePr>
          <p:cNvPr id="307" name="Google Shape;307;p40"/>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6629400"/>
              </a:tblGrid>
              <a:tr h="1000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If someone asked you about what you learned today, what could you tell them about the key takeaways of this module?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4575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08" name="Google Shape;308;p40"/>
          <p:cNvGraphicFramePr/>
          <p:nvPr/>
        </p:nvGraphicFramePr>
        <p:xfrm>
          <a:off x="576072" y="6272318"/>
          <a:ext cx="3000000" cy="3000000"/>
        </p:xfrm>
        <a:graphic>
          <a:graphicData uri="http://schemas.openxmlformats.org/drawingml/2006/table">
            <a:tbl>
              <a:tblPr>
                <a:noFill/>
                <a:tableStyleId>{37FD971D-E97B-4B28-924E-438AEBDCE57F}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how identity theft can happen to people of all ages.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give examples of investing scams.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describing ways to avoid financial fraud.</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09" name="Google Shape;309;p40"/>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1"/>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Getting Help with Financial Decisions</a:t>
            </a:r>
            <a:endParaRPr/>
          </a:p>
        </p:txBody>
      </p:sp>
      <p:sp>
        <p:nvSpPr>
          <p:cNvPr id="315" name="Google Shape;315;p41"/>
          <p:cNvSpPr txBox="1"/>
          <p:nvPr>
            <p:ph idx="1" type="body"/>
          </p:nvPr>
        </p:nvSpPr>
        <p:spPr>
          <a:xfrm>
            <a:off x="576075" y="3241750"/>
            <a:ext cx="59619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Share why people get help with financial decisions.</a:t>
            </a:r>
            <a:endParaRPr/>
          </a:p>
          <a:p>
            <a:pPr indent="-330200" lvl="0" marL="457200" rtl="0" algn="l">
              <a:spcBef>
                <a:spcPts val="0"/>
              </a:spcBef>
              <a:spcAft>
                <a:spcPts val="0"/>
              </a:spcAft>
              <a:buSzPts val="1600"/>
              <a:buChar char="●"/>
            </a:pPr>
            <a:r>
              <a:rPr lang="en"/>
              <a:t>Give examples of places you can turn for financial advice.</a:t>
            </a:r>
            <a:endParaRPr/>
          </a:p>
          <a:p>
            <a:pPr indent="-330200" lvl="0" marL="457200" rtl="0" algn="l">
              <a:spcBef>
                <a:spcPts val="0"/>
              </a:spcBef>
              <a:spcAft>
                <a:spcPts val="0"/>
              </a:spcAft>
              <a:buSzPts val="1600"/>
              <a:buChar char="●"/>
            </a:pPr>
            <a:r>
              <a:rPr lang="en"/>
              <a:t>Explain the importance of turning to trustworthy sources for financial advice.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Getting Help with Financial Decisions</a:t>
            </a:r>
            <a:r>
              <a:rPr lang="en"/>
              <a:t> self-paced </a:t>
            </a:r>
            <a:r>
              <a:rPr lang="en"/>
              <a:t>module</a:t>
            </a:r>
            <a:r>
              <a:rPr lang="en"/>
              <a:t>.</a:t>
            </a:r>
            <a:endParaRPr/>
          </a:p>
        </p:txBody>
      </p:sp>
      <p:graphicFrame>
        <p:nvGraphicFramePr>
          <p:cNvPr id="321" name="Google Shape;321;p42"/>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3015225"/>
                <a:gridCol w="1204675"/>
                <a:gridCol w="1204675"/>
                <a:gridCol w="1204675"/>
              </a:tblGrid>
              <a:tr h="370225">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Share your responses from the Where You Turn section.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a:txBody>
                    <a:bodyPr/>
                    <a:lstStyle/>
                    <a:p>
                      <a:pPr indent="0" lvl="0" marL="0" rtl="0" algn="l">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69575">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Family or Friends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Financial Professional</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Internet Search</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11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Deciding how to finance higher education</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11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Knowing how to prepare taxes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11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Getting out of debt</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11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Choosing investments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22" name="Google Shape;322;p42"/>
          <p:cNvGraphicFramePr/>
          <p:nvPr/>
        </p:nvGraphicFramePr>
        <p:xfrm>
          <a:off x="576072" y="5207155"/>
          <a:ext cx="3000000" cy="3000000"/>
        </p:xfrm>
        <a:graphic>
          <a:graphicData uri="http://schemas.openxmlformats.org/drawingml/2006/table">
            <a:tbl>
              <a:tblPr>
                <a:noFill/>
                <a:tableStyleId>{37FD971D-E97B-4B28-924E-438AEBDCE57F}</a:tableStyleId>
              </a:tblPr>
              <a:tblGrid>
                <a:gridCol w="3310125"/>
                <a:gridCol w="3319275"/>
              </a:tblGrid>
              <a:tr h="3702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Plan Ahead</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solidFill>
                            <a:schemeClr val="dk1"/>
                          </a:solidFill>
                          <a:latin typeface="Calibri"/>
                          <a:ea typeface="Calibri"/>
                          <a:cs typeface="Calibri"/>
                          <a:sym typeface="Calibri"/>
                        </a:rPr>
                        <a:t>Fix Mistakes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7084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7084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3702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Life Happens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New Options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323" name="Google Shape;323;p42"/>
          <p:cNvSpPr txBox="1"/>
          <p:nvPr/>
        </p:nvSpPr>
        <p:spPr>
          <a:xfrm>
            <a:off x="576075" y="4876800"/>
            <a:ext cx="6629400" cy="361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Clr>
                <a:schemeClr val="dk1"/>
              </a:buClr>
              <a:buSzPts val="1100"/>
              <a:buFont typeface="Arial"/>
              <a:buNone/>
            </a:pPr>
            <a:r>
              <a:rPr b="1" lang="en">
                <a:solidFill>
                  <a:schemeClr val="dk2"/>
                </a:solidFill>
                <a:latin typeface="Calibri"/>
                <a:ea typeface="Calibri"/>
                <a:cs typeface="Calibri"/>
                <a:sym typeface="Calibri"/>
              </a:rPr>
              <a:t>Share one or more examples for each reason people might seek financial advice.</a:t>
            </a:r>
            <a:endParaRPr b="1">
              <a:solidFill>
                <a:schemeClr val="dk2"/>
              </a:solidFill>
              <a:latin typeface="Calibri"/>
              <a:ea typeface="Calibri"/>
              <a:cs typeface="Calibri"/>
              <a:sym typeface="Calibri"/>
            </a:endParaRPr>
          </a:p>
        </p:txBody>
      </p:sp>
      <p:sp>
        <p:nvSpPr>
          <p:cNvPr id="324" name="Google Shape;324;p42"/>
          <p:cNvSpPr txBox="1"/>
          <p:nvPr/>
        </p:nvSpPr>
        <p:spPr>
          <a:xfrm>
            <a:off x="2390775" y="7111688"/>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FFFFFF"/>
                </a:solidFill>
                <a:latin typeface="Calibri"/>
                <a:ea typeface="Calibri"/>
                <a:cs typeface="Calibri"/>
                <a:sym typeface="Calibri"/>
              </a:rPr>
              <a:t>Reasons to Get Financial Advice</a:t>
            </a:r>
            <a:endParaRPr b="1">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Getting Help with Financial Decisions</a:t>
            </a:r>
            <a:r>
              <a:rPr lang="en"/>
              <a:t> self-paced </a:t>
            </a:r>
            <a:r>
              <a:rPr lang="en"/>
              <a:t>module</a:t>
            </a:r>
            <a:r>
              <a:rPr lang="en"/>
              <a:t>.</a:t>
            </a:r>
            <a:endParaRPr/>
          </a:p>
        </p:txBody>
      </p:sp>
      <p:graphicFrame>
        <p:nvGraphicFramePr>
          <p:cNvPr id="330" name="Google Shape;330;p43"/>
          <p:cNvGraphicFramePr/>
          <p:nvPr/>
        </p:nvGraphicFramePr>
        <p:xfrm>
          <a:off x="576075" y="1508760"/>
          <a:ext cx="3000000" cy="3000000"/>
        </p:xfrm>
        <a:graphic>
          <a:graphicData uri="http://schemas.openxmlformats.org/drawingml/2006/table">
            <a:tbl>
              <a:tblPr>
                <a:noFill/>
                <a:tableStyleId>{37FD971D-E97B-4B28-924E-438AEBDCE57F}</a:tableStyleId>
              </a:tblPr>
              <a:tblGrid>
                <a:gridCol w="649550"/>
                <a:gridCol w="2989875"/>
                <a:gridCol w="2989875"/>
              </a:tblGrid>
              <a:tr h="64492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There are many places that you can turn to learn more about personal finance</a:t>
                      </a:r>
                      <a:r>
                        <a:rPr b="1" lang="en">
                          <a:solidFill>
                            <a:schemeClr val="lt1"/>
                          </a:solidFill>
                          <a:latin typeface="Calibri"/>
                          <a:ea typeface="Calibri"/>
                          <a:cs typeface="Calibri"/>
                          <a:sym typeface="Calibri"/>
                        </a:rPr>
                        <a:t>.</a:t>
                      </a:r>
                      <a:r>
                        <a:rPr b="1" lang="en">
                          <a:solidFill>
                            <a:schemeClr val="lt1"/>
                          </a:solidFill>
                          <a:latin typeface="Calibri"/>
                          <a:ea typeface="Calibri"/>
                          <a:cs typeface="Calibri"/>
                          <a:sym typeface="Calibri"/>
                        </a:rPr>
                        <a:t> Fill in the table below with at least two examples for each category. Try to find ones that you think would be useful to you now or in the future.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r>
              <a:tr h="310500">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Online Calculator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Experts on Social Media</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92875">
                <a:tc>
                  <a:txBody>
                    <a:bodyPr/>
                    <a:lstStyle/>
                    <a:p>
                      <a:pPr indent="0" lvl="0" marL="0" rtl="0" algn="ctr">
                        <a:lnSpc>
                          <a:spcPct val="115000"/>
                        </a:lnSpc>
                        <a:spcBef>
                          <a:spcPts val="0"/>
                        </a:spcBef>
                        <a:spcAft>
                          <a:spcPts val="0"/>
                        </a:spcAft>
                        <a:buNone/>
                      </a:pPr>
                      <a:r>
                        <a:rPr b="1" lang="en">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92875">
                <a:tc>
                  <a:txBody>
                    <a:bodyPr/>
                    <a:lstStyle/>
                    <a:p>
                      <a:pPr indent="0" lvl="0" marL="0" rtl="0" algn="ctr">
                        <a:lnSpc>
                          <a:spcPct val="115000"/>
                        </a:lnSpc>
                        <a:spcBef>
                          <a:spcPts val="0"/>
                        </a:spcBef>
                        <a:spcAft>
                          <a:spcPts val="0"/>
                        </a:spcAft>
                        <a:buNone/>
                      </a:pPr>
                      <a:r>
                        <a:rPr b="1" lang="en">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92875">
                <a:tc>
                  <a:txBody>
                    <a:bodyPr/>
                    <a:lstStyle/>
                    <a:p>
                      <a:pPr indent="0" lvl="0" marL="0" rtl="0" algn="ctr">
                        <a:lnSpc>
                          <a:spcPct val="115000"/>
                        </a:lnSpc>
                        <a:spcBef>
                          <a:spcPts val="0"/>
                        </a:spcBef>
                        <a:spcAft>
                          <a:spcPts val="0"/>
                        </a:spcAft>
                        <a:buNone/>
                      </a:pPr>
                      <a:r>
                        <a:rPr b="1" lang="en">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57025">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Podcast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Book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92875">
                <a:tc>
                  <a:txBody>
                    <a:bodyPr/>
                    <a:lstStyle/>
                    <a:p>
                      <a:pPr indent="0" lvl="0" marL="0" rtl="0" algn="ctr">
                        <a:lnSpc>
                          <a:spcPct val="115000"/>
                        </a:lnSpc>
                        <a:spcBef>
                          <a:spcPts val="0"/>
                        </a:spcBef>
                        <a:spcAft>
                          <a:spcPts val="0"/>
                        </a:spcAft>
                        <a:buNone/>
                      </a:pPr>
                      <a:r>
                        <a:rPr b="1" lang="en">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92875">
                <a:tc>
                  <a:txBody>
                    <a:bodyPr/>
                    <a:lstStyle/>
                    <a:p>
                      <a:pPr indent="0" lvl="0" marL="0" rtl="0" algn="ctr">
                        <a:lnSpc>
                          <a:spcPct val="115000"/>
                        </a:lnSpc>
                        <a:spcBef>
                          <a:spcPts val="0"/>
                        </a:spcBef>
                        <a:spcAft>
                          <a:spcPts val="0"/>
                        </a:spcAft>
                        <a:buNone/>
                      </a:pPr>
                      <a:r>
                        <a:rPr b="1" lang="en">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92875">
                <a:tc>
                  <a:txBody>
                    <a:bodyPr/>
                    <a:lstStyle/>
                    <a:p>
                      <a:pPr indent="0" lvl="0" marL="0" rtl="0" algn="ctr">
                        <a:lnSpc>
                          <a:spcPct val="115000"/>
                        </a:lnSpc>
                        <a:spcBef>
                          <a:spcPts val="0"/>
                        </a:spcBef>
                        <a:spcAft>
                          <a:spcPts val="0"/>
                        </a:spcAft>
                        <a:buNone/>
                      </a:pPr>
                      <a:r>
                        <a:rPr b="1" lang="en">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31" name="Google Shape;331;p43"/>
          <p:cNvGraphicFramePr/>
          <p:nvPr/>
        </p:nvGraphicFramePr>
        <p:xfrm>
          <a:off x="576075" y="6864235"/>
          <a:ext cx="3000000" cy="3000000"/>
        </p:xfrm>
        <a:graphic>
          <a:graphicData uri="http://schemas.openxmlformats.org/drawingml/2006/table">
            <a:tbl>
              <a:tblPr>
                <a:noFill/>
                <a:tableStyleId>{37FD971D-E97B-4B28-924E-438AEBDCE57F}</a:tableStyleId>
              </a:tblPr>
              <a:tblGrid>
                <a:gridCol w="6629400"/>
              </a:tblGrid>
              <a:tr h="35395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Of the sources you listed below, which interests you the most? Why?</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21111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44"/>
          <p:cNvPicPr preferRelativeResize="0"/>
          <p:nvPr/>
        </p:nvPicPr>
        <p:blipFill>
          <a:blip r:embed="rId3">
            <a:alphaModFix/>
          </a:blip>
          <a:stretch>
            <a:fillRect/>
          </a:stretch>
        </p:blipFill>
        <p:spPr>
          <a:xfrm>
            <a:off x="1776964" y="2538039"/>
            <a:ext cx="912325" cy="686050"/>
          </a:xfrm>
          <a:prstGeom prst="rect">
            <a:avLst/>
          </a:prstGeom>
          <a:noFill/>
          <a:ln>
            <a:noFill/>
          </a:ln>
        </p:spPr>
      </p:pic>
      <p:pic>
        <p:nvPicPr>
          <p:cNvPr id="337" name="Google Shape;337;p44"/>
          <p:cNvPicPr preferRelativeResize="0"/>
          <p:nvPr/>
        </p:nvPicPr>
        <p:blipFill>
          <a:blip r:embed="rId4">
            <a:alphaModFix/>
          </a:blip>
          <a:stretch>
            <a:fillRect/>
          </a:stretch>
        </p:blipFill>
        <p:spPr>
          <a:xfrm>
            <a:off x="1724016" y="3338393"/>
            <a:ext cx="965273" cy="686050"/>
          </a:xfrm>
          <a:prstGeom prst="rect">
            <a:avLst/>
          </a:prstGeom>
          <a:noFill/>
          <a:ln>
            <a:noFill/>
          </a:ln>
        </p:spPr>
      </p:pic>
      <p:pic>
        <p:nvPicPr>
          <p:cNvPr id="338" name="Google Shape;338;p44"/>
          <p:cNvPicPr preferRelativeResize="0"/>
          <p:nvPr/>
        </p:nvPicPr>
        <p:blipFill>
          <a:blip r:embed="rId5">
            <a:alphaModFix/>
          </a:blip>
          <a:stretch>
            <a:fillRect/>
          </a:stretch>
        </p:blipFill>
        <p:spPr>
          <a:xfrm>
            <a:off x="1903171" y="4138746"/>
            <a:ext cx="786129" cy="686050"/>
          </a:xfrm>
          <a:prstGeom prst="rect">
            <a:avLst/>
          </a:prstGeom>
          <a:noFill/>
          <a:ln>
            <a:noFill/>
          </a:ln>
        </p:spPr>
      </p:pic>
      <p:pic>
        <p:nvPicPr>
          <p:cNvPr id="339" name="Google Shape;339;p44"/>
          <p:cNvPicPr preferRelativeResize="0"/>
          <p:nvPr/>
        </p:nvPicPr>
        <p:blipFill>
          <a:blip r:embed="rId6">
            <a:alphaModFix/>
          </a:blip>
          <a:stretch>
            <a:fillRect/>
          </a:stretch>
        </p:blipFill>
        <p:spPr>
          <a:xfrm>
            <a:off x="1915368" y="4939100"/>
            <a:ext cx="773932" cy="686049"/>
          </a:xfrm>
          <a:prstGeom prst="rect">
            <a:avLst/>
          </a:prstGeom>
          <a:noFill/>
          <a:ln>
            <a:noFill/>
          </a:ln>
        </p:spPr>
      </p:pic>
      <p:sp>
        <p:nvSpPr>
          <p:cNvPr id="340" name="Google Shape;340;p4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Getting Help with Financial Decisions</a:t>
            </a:r>
            <a:r>
              <a:rPr lang="en"/>
              <a:t> self-paced </a:t>
            </a:r>
            <a:r>
              <a:rPr lang="en"/>
              <a:t>module</a:t>
            </a:r>
            <a:r>
              <a:rPr lang="en"/>
              <a:t>.</a:t>
            </a:r>
            <a:endParaRPr/>
          </a:p>
        </p:txBody>
      </p:sp>
      <p:graphicFrame>
        <p:nvGraphicFramePr>
          <p:cNvPr id="341" name="Google Shape;341;p44"/>
          <p:cNvGraphicFramePr/>
          <p:nvPr/>
        </p:nvGraphicFramePr>
        <p:xfrm>
          <a:off x="576075" y="1508760"/>
          <a:ext cx="3000000" cy="3000000"/>
        </p:xfrm>
        <a:graphic>
          <a:graphicData uri="http://schemas.openxmlformats.org/drawingml/2006/table">
            <a:tbl>
              <a:tblPr>
                <a:noFill/>
                <a:tableStyleId>{37FD971D-E97B-4B28-924E-438AEBDCE57F}</a:tableStyleId>
              </a:tblPr>
              <a:tblGrid>
                <a:gridCol w="2209800"/>
                <a:gridCol w="2209800"/>
                <a:gridCol w="2209800"/>
              </a:tblGrid>
              <a:tr h="156575">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There are many types of financial professionals. Take notes on what each kind does and information you should know before using them.</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151375">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How They Help</a:t>
                      </a:r>
                      <a:endParaRPr>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What to Look For</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7959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Accountants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959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Bankers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959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Financial </a:t>
                      </a:r>
                      <a:br>
                        <a:rPr b="1"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Planners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959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Financial </a:t>
                      </a:r>
                      <a:br>
                        <a:rPr b="1"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Counselor</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42" name="Google Shape;342;p44"/>
          <p:cNvGraphicFramePr/>
          <p:nvPr/>
        </p:nvGraphicFramePr>
        <p:xfrm>
          <a:off x="576075" y="5949935"/>
          <a:ext cx="3000000" cy="3000000"/>
        </p:xfrm>
        <a:graphic>
          <a:graphicData uri="http://schemas.openxmlformats.org/drawingml/2006/table">
            <a:tbl>
              <a:tblPr>
                <a:noFill/>
                <a:tableStyleId>{37FD971D-E97B-4B28-924E-438AEBDCE57F}</a:tableStyleId>
              </a:tblPr>
              <a:tblGrid>
                <a:gridCol w="6629400"/>
              </a:tblGrid>
              <a:tr h="5486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Some people want to handle their finances completely on their own. Others would prefer to </a:t>
                      </a:r>
                      <a:r>
                        <a:rPr b="1" lang="en">
                          <a:solidFill>
                            <a:schemeClr val="lt1"/>
                          </a:solidFill>
                          <a:latin typeface="Calibri"/>
                          <a:ea typeface="Calibri"/>
                          <a:cs typeface="Calibri"/>
                          <a:sym typeface="Calibri"/>
                        </a:rPr>
                        <a:t>turn that responsibility over to </a:t>
                      </a:r>
                      <a:r>
                        <a:rPr b="1" lang="en">
                          <a:solidFill>
                            <a:schemeClr val="lt1"/>
                          </a:solidFill>
                          <a:latin typeface="Calibri"/>
                          <a:ea typeface="Calibri"/>
                          <a:cs typeface="Calibri"/>
                          <a:sym typeface="Calibri"/>
                        </a:rPr>
                        <a:t>professionals. Do you fit one of those descriptions or are you somewhere in between? Are there some aspects of your finances that you’d especially want help with? Explain.</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25115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Understanding Investing Options</a:t>
            </a:r>
            <a:endParaRPr/>
          </a:p>
        </p:txBody>
      </p:sp>
      <p:sp>
        <p:nvSpPr>
          <p:cNvPr id="105" name="Google Shape;105;p1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the difference between a stock and a bond.</a:t>
            </a:r>
            <a:endParaRPr/>
          </a:p>
          <a:p>
            <a:pPr indent="-330200" lvl="0" marL="457200" rtl="0" algn="l">
              <a:spcBef>
                <a:spcPts val="0"/>
              </a:spcBef>
              <a:spcAft>
                <a:spcPts val="0"/>
              </a:spcAft>
              <a:buSzPts val="1600"/>
              <a:buChar char="●"/>
            </a:pPr>
            <a:r>
              <a:rPr lang="en"/>
              <a:t>Give examples of how you could diversify your own investment portfolio.</a:t>
            </a:r>
            <a:endParaRPr/>
          </a:p>
          <a:p>
            <a:pPr indent="-330200" lvl="0" marL="457200" rtl="0" algn="l">
              <a:spcBef>
                <a:spcPts val="0"/>
              </a:spcBef>
              <a:spcAft>
                <a:spcPts val="0"/>
              </a:spcAft>
              <a:buSzPts val="1600"/>
              <a:buChar char="●"/>
            </a:pPr>
            <a:r>
              <a:rPr lang="en"/>
              <a:t>Describe potential risks and rewards associated with investing.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Trusting Financial Advice</a:t>
            </a:r>
            <a:endParaRPr/>
          </a:p>
        </p:txBody>
      </p:sp>
      <p:sp>
        <p:nvSpPr>
          <p:cNvPr id="348" name="Google Shape;348;p4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Getting Help with Financial Decisions</a:t>
            </a:r>
            <a:r>
              <a:rPr lang="en"/>
              <a:t> self-paced module.</a:t>
            </a:r>
            <a:endParaRPr/>
          </a:p>
        </p:txBody>
      </p:sp>
      <p:pic>
        <p:nvPicPr>
          <p:cNvPr id="349" name="Google Shape;349;p45">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350" name="Google Shape;350;p45"/>
          <p:cNvSpPr txBox="1"/>
          <p:nvPr/>
        </p:nvSpPr>
        <p:spPr>
          <a:xfrm>
            <a:off x="576075" y="4049000"/>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None/>
            </a:pPr>
            <a:r>
              <a:rPr lang="en">
                <a:solidFill>
                  <a:schemeClr val="dk2"/>
                </a:solidFill>
                <a:latin typeface="Calibri"/>
                <a:ea typeface="Calibri"/>
                <a:cs typeface="Calibri"/>
                <a:sym typeface="Calibri"/>
              </a:rPr>
              <a:t>Use </a:t>
            </a:r>
            <a:r>
              <a:rPr lang="en" u="sng">
                <a:solidFill>
                  <a:schemeClr val="accent1"/>
                </a:solidFill>
                <a:latin typeface="Calibri"/>
                <a:ea typeface="Calibri"/>
                <a:cs typeface="Calibri"/>
                <a:sym typeface="Calibri"/>
                <a:hlinkClick r:id="rId6">
                  <a:extLst>
                    <a:ext uri="{A12FA001-AC4F-418D-AE19-62706E023703}">
                      <ahyp:hlinkClr val="tx"/>
                    </a:ext>
                  </a:extLst>
                </a:hlinkClick>
              </a:rPr>
              <a:t>this link</a:t>
            </a:r>
            <a:r>
              <a:rPr lang="en">
                <a:solidFill>
                  <a:schemeClr val="dk2"/>
                </a:solidFill>
                <a:latin typeface="Calibri"/>
                <a:ea typeface="Calibri"/>
                <a:cs typeface="Calibri"/>
                <a:sym typeface="Calibri"/>
              </a:rPr>
              <a:t> or the QR code to the right to watch </a:t>
            </a:r>
            <a:r>
              <a:rPr lang="en">
                <a:solidFill>
                  <a:schemeClr val="dk2"/>
                </a:solidFill>
                <a:latin typeface="Calibri"/>
                <a:ea typeface="Calibri"/>
                <a:cs typeface="Calibri"/>
                <a:sym typeface="Calibri"/>
              </a:rPr>
              <a:t>the video</a:t>
            </a:r>
            <a:r>
              <a:rPr lang="en">
                <a:solidFill>
                  <a:schemeClr val="dk2"/>
                </a:solidFill>
                <a:latin typeface="Calibri"/>
                <a:ea typeface="Calibri"/>
                <a:cs typeface="Calibri"/>
                <a:sym typeface="Calibri"/>
              </a:rPr>
              <a:t> from this module.</a:t>
            </a:r>
            <a:endParaRPr>
              <a:latin typeface="Calibri"/>
              <a:ea typeface="Calibri"/>
              <a:cs typeface="Calibri"/>
              <a:sym typeface="Calibri"/>
            </a:endParaRPr>
          </a:p>
        </p:txBody>
      </p:sp>
      <p:pic>
        <p:nvPicPr>
          <p:cNvPr id="351" name="Google Shape;351;p45">
            <a:hlinkClick r:id="rId7"/>
          </p:cNvPr>
          <p:cNvPicPr preferRelativeResize="0"/>
          <p:nvPr/>
        </p:nvPicPr>
        <p:blipFill rotWithShape="1">
          <a:blip r:embed="rId8">
            <a:alphaModFix/>
          </a:blip>
          <a:srcRect b="1427" l="0" r="0" t="1437"/>
          <a:stretch/>
        </p:blipFill>
        <p:spPr>
          <a:xfrm>
            <a:off x="2858275" y="4048996"/>
            <a:ext cx="2647911" cy="1449730"/>
          </a:xfrm>
          <a:prstGeom prst="rect">
            <a:avLst/>
          </a:prstGeom>
          <a:noFill/>
          <a:ln>
            <a:noFill/>
          </a:ln>
        </p:spPr>
      </p:pic>
      <p:pic>
        <p:nvPicPr>
          <p:cNvPr id="352" name="Google Shape;352;p45"/>
          <p:cNvPicPr preferRelativeResize="0"/>
          <p:nvPr/>
        </p:nvPicPr>
        <p:blipFill rotWithShape="1">
          <a:blip r:embed="rId9">
            <a:alphaModFix/>
          </a:blip>
          <a:srcRect b="0" l="0" r="0" t="0"/>
          <a:stretch/>
        </p:blipFill>
        <p:spPr>
          <a:xfrm>
            <a:off x="5757375" y="4048996"/>
            <a:ext cx="1448101" cy="1448101"/>
          </a:xfrm>
          <a:prstGeom prst="rect">
            <a:avLst/>
          </a:prstGeom>
          <a:noFill/>
          <a:ln>
            <a:noFill/>
          </a:ln>
        </p:spPr>
      </p:pic>
      <p:graphicFrame>
        <p:nvGraphicFramePr>
          <p:cNvPr id="353" name="Google Shape;353;p45"/>
          <p:cNvGraphicFramePr/>
          <p:nvPr/>
        </p:nvGraphicFramePr>
        <p:xfrm>
          <a:off x="576072" y="5759035"/>
          <a:ext cx="3000000" cy="3000000"/>
        </p:xfrm>
        <a:graphic>
          <a:graphicData uri="http://schemas.openxmlformats.org/drawingml/2006/table">
            <a:tbl>
              <a:tblPr>
                <a:noFill/>
                <a:tableStyleId>{37FD971D-E97B-4B28-924E-438AEBDCE57F}</a:tableStyleId>
              </a:tblPr>
              <a:tblGrid>
                <a:gridCol w="2361775"/>
                <a:gridCol w="4267625"/>
              </a:tblGrid>
              <a:tr h="10587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First Line</a:t>
                      </a:r>
                      <a:endParaRPr b="1">
                        <a:solidFill>
                          <a:schemeClr val="lt1"/>
                        </a:solidFill>
                        <a:latin typeface="Calibri"/>
                        <a:ea typeface="Calibri"/>
                        <a:cs typeface="Calibri"/>
                        <a:sym typeface="Calibri"/>
                      </a:endParaRPr>
                    </a:p>
                    <a:p>
                      <a:pPr indent="0" lvl="0" marL="0" rtl="0" algn="l">
                        <a:spcBef>
                          <a:spcPts val="0"/>
                        </a:spcBef>
                        <a:spcAft>
                          <a:spcPts val="0"/>
                        </a:spcAft>
                        <a:buNone/>
                      </a:pPr>
                      <a:r>
                        <a:rPr b="1" lang="en">
                          <a:solidFill>
                            <a:schemeClr val="lt1"/>
                          </a:solidFill>
                          <a:latin typeface="Calibri"/>
                          <a:ea typeface="Calibri"/>
                          <a:cs typeface="Calibri"/>
                          <a:sym typeface="Calibri"/>
                        </a:rPr>
                        <a:t>5 syllables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47725">
                <a:tc>
                  <a:txBody>
                    <a:bodyPr/>
                    <a:lstStyle/>
                    <a:p>
                      <a:pPr indent="0" lvl="0" marL="0" rtl="0" algn="l">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Second Line</a:t>
                      </a:r>
                      <a:endParaRPr b="1">
                        <a:solidFill>
                          <a:schemeClr val="lt1"/>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7 syllables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69250">
                <a:tc>
                  <a:txBody>
                    <a:bodyPr/>
                    <a:lstStyle/>
                    <a:p>
                      <a:pPr indent="0" lvl="0" marL="0" rtl="0" algn="l">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Third Line</a:t>
                      </a:r>
                      <a:endParaRPr b="1">
                        <a:solidFill>
                          <a:schemeClr val="lt1"/>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5 syllables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354" name="Google Shape;354;p45"/>
          <p:cNvSpPr txBox="1"/>
          <p:nvPr>
            <p:ph idx="1" type="body"/>
          </p:nvPr>
        </p:nvSpPr>
        <p:spPr>
          <a:xfrm>
            <a:off x="576075" y="1828800"/>
            <a:ext cx="6629400" cy="1959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a:t>Watch the video, pausing it to take notes. Use what you learned to write a Haiku poem. Haiku is a traditional form of Japanese poetry written about a topic the reader knows well. The poem consist of three lines that rarely rhyme. </a:t>
            </a:r>
            <a:endParaRPr b="1"/>
          </a:p>
          <a:p>
            <a:pPr indent="0" lvl="0" marL="0" rtl="0" algn="ctr">
              <a:spcBef>
                <a:spcPts val="1200"/>
              </a:spcBef>
              <a:spcAft>
                <a:spcPts val="0"/>
              </a:spcAft>
              <a:buClr>
                <a:schemeClr val="dk1"/>
              </a:buClr>
              <a:buSzPts val="1100"/>
              <a:buFont typeface="Arial"/>
              <a:buNone/>
            </a:pPr>
            <a:r>
              <a:rPr b="1" lang="en"/>
              <a:t>First line 5 syllables</a:t>
            </a:r>
            <a:endParaRPr b="1"/>
          </a:p>
          <a:p>
            <a:pPr indent="0" lvl="0" marL="0" rtl="0" algn="ctr">
              <a:spcBef>
                <a:spcPts val="1200"/>
              </a:spcBef>
              <a:spcAft>
                <a:spcPts val="0"/>
              </a:spcAft>
              <a:buClr>
                <a:schemeClr val="dk1"/>
              </a:buClr>
              <a:buSzPts val="1100"/>
              <a:buFont typeface="Arial"/>
              <a:buNone/>
            </a:pPr>
            <a:r>
              <a:rPr b="1" lang="en"/>
              <a:t>Second line 7 syllables</a:t>
            </a:r>
            <a:endParaRPr b="1"/>
          </a:p>
          <a:p>
            <a:pPr indent="0" lvl="0" marL="0" rtl="0" algn="ctr">
              <a:spcBef>
                <a:spcPts val="1200"/>
              </a:spcBef>
              <a:spcAft>
                <a:spcPts val="1200"/>
              </a:spcAft>
              <a:buNone/>
            </a:pPr>
            <a:r>
              <a:rPr b="1" lang="en"/>
              <a:t>Third line 5 syllables</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Getting Help with Financial Decisions</a:t>
            </a:r>
            <a:r>
              <a:rPr lang="en"/>
              <a:t> self-paced </a:t>
            </a:r>
            <a:r>
              <a:rPr lang="en"/>
              <a:t>module</a:t>
            </a:r>
            <a:r>
              <a:rPr lang="en"/>
              <a:t>.</a:t>
            </a:r>
            <a:endParaRPr/>
          </a:p>
        </p:txBody>
      </p:sp>
      <p:graphicFrame>
        <p:nvGraphicFramePr>
          <p:cNvPr id="360" name="Google Shape;360;p46"/>
          <p:cNvGraphicFramePr/>
          <p:nvPr/>
        </p:nvGraphicFramePr>
        <p:xfrm>
          <a:off x="576072" y="3816022"/>
          <a:ext cx="3000000" cy="3000000"/>
        </p:xfrm>
        <a:graphic>
          <a:graphicData uri="http://schemas.openxmlformats.org/drawingml/2006/table">
            <a:tbl>
              <a:tblPr>
                <a:noFill/>
                <a:tableStyleId>{37FD971D-E97B-4B28-924E-438AEBDCE57F}</a:tableStyleId>
              </a:tblPr>
              <a:tblGrid>
                <a:gridCol w="3314700"/>
                <a:gridCol w="3314700"/>
              </a:tblGrid>
              <a:tr h="2171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some of the pros and cons of working with a financial professional who earns a commission?</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3402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Pros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Cons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5392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61" name="Google Shape;361;p46"/>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6629375"/>
              </a:tblGrid>
              <a:tr h="3916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In your own words, what does it mean when a financial professional is paid through a commission?</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5148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62" name="Google Shape;362;p46"/>
          <p:cNvGraphicFramePr/>
          <p:nvPr/>
        </p:nvGraphicFramePr>
        <p:xfrm>
          <a:off x="576072" y="6543880"/>
          <a:ext cx="3000000" cy="3000000"/>
        </p:xfrm>
        <a:graphic>
          <a:graphicData uri="http://schemas.openxmlformats.org/drawingml/2006/table">
            <a:tbl>
              <a:tblPr>
                <a:noFill/>
                <a:tableStyleId>{37FD971D-E97B-4B28-924E-438AEBDCE57F}</a:tableStyleId>
              </a:tblPr>
              <a:tblGrid>
                <a:gridCol w="1479875"/>
                <a:gridCol w="3758100"/>
              </a:tblGrid>
              <a:tr h="8126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Provide at least one example of each reason to be suspicious when it comes to taking financial advice.</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7313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Too Good to Be True</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20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Behavioral Biases</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20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Loss Aversion</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363" name="Google Shape;363;p46"/>
          <p:cNvPicPr preferRelativeResize="0"/>
          <p:nvPr/>
        </p:nvPicPr>
        <p:blipFill>
          <a:blip r:embed="rId4">
            <a:alphaModFix/>
          </a:blip>
          <a:stretch>
            <a:fillRect/>
          </a:stretch>
        </p:blipFill>
        <p:spPr>
          <a:xfrm>
            <a:off x="5969999" y="6543875"/>
            <a:ext cx="1481489" cy="29852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5: Getting Help with Financial Decisions. </a:t>
            </a:r>
            <a:endParaRPr/>
          </a:p>
        </p:txBody>
      </p:sp>
      <p:graphicFrame>
        <p:nvGraphicFramePr>
          <p:cNvPr id="369" name="Google Shape;369;p47"/>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6629400"/>
              </a:tblGrid>
              <a:tr h="2387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is a fact you already knew that connects with this module?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9940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70" name="Google Shape;370;p47"/>
          <p:cNvGraphicFramePr/>
          <p:nvPr/>
        </p:nvGraphicFramePr>
        <p:xfrm>
          <a:off x="576072" y="6272318"/>
          <a:ext cx="3000000" cy="3000000"/>
        </p:xfrm>
        <a:graphic>
          <a:graphicData uri="http://schemas.openxmlformats.org/drawingml/2006/table">
            <a:tbl>
              <a:tblPr>
                <a:noFill/>
                <a:tableStyleId>{37FD971D-E97B-4B28-924E-438AEBDCE57F}</a:tableStyleId>
              </a:tblPr>
              <a:tblGrid>
                <a:gridCol w="3125150"/>
                <a:gridCol w="875975"/>
                <a:gridCol w="875975"/>
                <a:gridCol w="875975"/>
                <a:gridCol w="875975"/>
              </a:tblGrid>
              <a:tr h="331225">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6115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share why people get help with financial decisions.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give examples of places I can turn for financial advice.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explaining the importance of turning to trustworthy sources for financial advice.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71" name="Google Shape;371;p47"/>
          <p:cNvPicPr preferRelativeResize="0"/>
          <p:nvPr/>
        </p:nvPicPr>
        <p:blipFill>
          <a:blip r:embed="rId3">
            <a:alphaModFix/>
          </a:blip>
          <a:stretch>
            <a:fillRect/>
          </a:stretch>
        </p:blipFill>
        <p:spPr>
          <a:xfrm>
            <a:off x="576075" y="5262425"/>
            <a:ext cx="3486014" cy="896625"/>
          </a:xfrm>
          <a:prstGeom prst="rect">
            <a:avLst/>
          </a:prstGeom>
          <a:noFill/>
          <a:ln>
            <a:noFill/>
          </a:ln>
        </p:spPr>
      </p:pic>
      <p:graphicFrame>
        <p:nvGraphicFramePr>
          <p:cNvPr id="372" name="Google Shape;372;p47"/>
          <p:cNvGraphicFramePr/>
          <p:nvPr/>
        </p:nvGraphicFramePr>
        <p:xfrm>
          <a:off x="576072" y="3385598"/>
          <a:ext cx="3000000" cy="3000000"/>
        </p:xfrm>
        <a:graphic>
          <a:graphicData uri="http://schemas.openxmlformats.org/drawingml/2006/table">
            <a:tbl>
              <a:tblPr>
                <a:noFill/>
                <a:tableStyleId>{37FD971D-E97B-4B28-924E-438AEBDCE57F}</a:tableStyleId>
              </a:tblPr>
              <a:tblGrid>
                <a:gridCol w="6629400"/>
              </a:tblGrid>
              <a:tr h="59802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is something you’d still like to know about the topic of getting help from financial professionals?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9760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8"/>
          <p:cNvSpPr txBox="1"/>
          <p:nvPr>
            <p:ph type="ctrTitle"/>
          </p:nvPr>
        </p:nvSpPr>
        <p:spPr>
          <a:xfrm>
            <a:off x="521208" y="1691640"/>
            <a:ext cx="6629400" cy="1550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a:t>Growing and Protecting Your Finances</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
              <a:t>Wrap Up</a:t>
            </a:r>
            <a:endParaRPr b="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8</a:t>
            </a:r>
            <a:r>
              <a:rPr lang="en"/>
              <a:t>: Glossary of Key Terms</a:t>
            </a:r>
            <a:endParaRPr/>
          </a:p>
        </p:txBody>
      </p:sp>
      <p:graphicFrame>
        <p:nvGraphicFramePr>
          <p:cNvPr id="383" name="Google Shape;383;p49"/>
          <p:cNvGraphicFramePr/>
          <p:nvPr/>
        </p:nvGraphicFramePr>
        <p:xfrm>
          <a:off x="576075" y="1828806"/>
          <a:ext cx="3000000" cy="3000000"/>
        </p:xfrm>
        <a:graphic>
          <a:graphicData uri="http://schemas.openxmlformats.org/drawingml/2006/table">
            <a:tbl>
              <a:tblPr>
                <a:noFill/>
                <a:tableStyleId>{37FD971D-E97B-4B28-924E-438AEBDCE57F}</a:tableStyleId>
              </a:tblPr>
              <a:tblGrid>
                <a:gridCol w="1266475"/>
                <a:gridCol w="2344825"/>
                <a:gridCol w="3018100"/>
              </a:tblGrid>
              <a:tr h="3916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66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Accountant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Individual who helps people and businesses manage their finances, in particular with filing taxes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66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Boiler Room Fraud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investment scam in which a fake investment office and staff are used to convince victims to invest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66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Bond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loan given to a corporation or government in exchange for an agreed-upon payment of interest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66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Brokerage Firm</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Business that provides services related to the buying and selling of stocks, bonds, and mutual funds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65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Charitable Organization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organization that exists to serve a specific charitable purpose such as advancement of religion, education, or science; eliminating prejudice and discrimination; or defending human or civil rights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66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Diversification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Holding a mix of different kinds of investments to achieve growth and lower risk</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844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Exchange-</a:t>
                      </a:r>
                      <a:r>
                        <a:rPr b="1" lang="en" sz="1200">
                          <a:solidFill>
                            <a:schemeClr val="dk1"/>
                          </a:solidFill>
                          <a:latin typeface="Calibri"/>
                          <a:ea typeface="Calibri"/>
                          <a:cs typeface="Calibri"/>
                          <a:sym typeface="Calibri"/>
                        </a:rPr>
                        <a:t>Traded</a:t>
                      </a:r>
                      <a:r>
                        <a:rPr b="1" lang="en" sz="1200">
                          <a:solidFill>
                            <a:schemeClr val="dk1"/>
                          </a:solidFill>
                          <a:latin typeface="Calibri"/>
                          <a:ea typeface="Calibri"/>
                          <a:cs typeface="Calibri"/>
                          <a:sym typeface="Calibri"/>
                        </a:rPr>
                        <a:t> Fund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Collections of stocks and/or bonds that can be traded at any time of the day unlike mutual funds that are traded only at the closing price (also called ETFs)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8</a:t>
            </a:r>
            <a:r>
              <a:rPr lang="en"/>
              <a:t>: Glossary of Key Terms</a:t>
            </a:r>
            <a:r>
              <a:rPr lang="en"/>
              <a:t> (continued)</a:t>
            </a:r>
            <a:endParaRPr/>
          </a:p>
          <a:p>
            <a:pPr indent="0" lvl="0" marL="0" rtl="0" algn="l">
              <a:spcBef>
                <a:spcPts val="0"/>
              </a:spcBef>
              <a:spcAft>
                <a:spcPts val="0"/>
              </a:spcAft>
              <a:buNone/>
            </a:pPr>
            <a:r>
              <a:t/>
            </a:r>
            <a:endParaRPr/>
          </a:p>
        </p:txBody>
      </p:sp>
      <p:graphicFrame>
        <p:nvGraphicFramePr>
          <p:cNvPr id="389" name="Google Shape;389;p50"/>
          <p:cNvGraphicFramePr/>
          <p:nvPr/>
        </p:nvGraphicFramePr>
        <p:xfrm>
          <a:off x="576075" y="1828806"/>
          <a:ext cx="3000000" cy="3000000"/>
        </p:xfrm>
        <a:graphic>
          <a:graphicData uri="http://schemas.openxmlformats.org/drawingml/2006/table">
            <a:tbl>
              <a:tblPr>
                <a:noFill/>
                <a:tableStyleId>{37FD971D-E97B-4B28-924E-438AEBDCE57F}</a:tableStyleId>
              </a:tblPr>
              <a:tblGrid>
                <a:gridCol w="1199400"/>
                <a:gridCol w="2411900"/>
                <a:gridCol w="3018100"/>
              </a:tblGrid>
              <a:tr h="1480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60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Fiduciary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person or organization that acts on behalf of someone else, putting the clients' interests ahead of their own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52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Advisor or Planner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individual who provides financial advice to help people manage their money and plan for their financial future including strategies to save and invest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60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Counselor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a:t>
                      </a:r>
                      <a:r>
                        <a:rPr lang="en" sz="1200">
                          <a:solidFill>
                            <a:schemeClr val="dk1"/>
                          </a:solidFill>
                          <a:latin typeface="Calibri"/>
                          <a:ea typeface="Calibri"/>
                          <a:cs typeface="Calibri"/>
                          <a:sym typeface="Calibri"/>
                        </a:rPr>
                        <a:t>individual</a:t>
                      </a:r>
                      <a:r>
                        <a:rPr lang="en" sz="1200">
                          <a:solidFill>
                            <a:schemeClr val="dk1"/>
                          </a:solidFill>
                          <a:latin typeface="Calibri"/>
                          <a:ea typeface="Calibri"/>
                          <a:cs typeface="Calibri"/>
                          <a:sym typeface="Calibri"/>
                        </a:rPr>
                        <a:t> who helps clients tackle financial topics such as budgeting, debt, and saving by providing advice and information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6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Identity Theft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crime in which someone acquires and wrongly uses another person's personal information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6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Invest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Using money in a way that offers potential growth in the amount with some risk of loss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6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Investment Portfolio</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All the investments a person owns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6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Mutual Fund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collection of stocks and/or bonds managed by a professional financial planner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60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Ponzi Scheme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investment scam that lures investors and pays profits to earlier investors with funds from more recent ones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8</a:t>
            </a:r>
            <a:r>
              <a:rPr lang="en"/>
              <a:t>: Glossary of Key Terms (continued)</a:t>
            </a:r>
            <a:endParaRPr/>
          </a:p>
          <a:p>
            <a:pPr indent="0" lvl="0" marL="0" rtl="0" algn="l">
              <a:spcBef>
                <a:spcPts val="0"/>
              </a:spcBef>
              <a:spcAft>
                <a:spcPts val="0"/>
              </a:spcAft>
              <a:buNone/>
            </a:pPr>
            <a:r>
              <a:t/>
            </a:r>
            <a:endParaRPr/>
          </a:p>
        </p:txBody>
      </p:sp>
      <p:graphicFrame>
        <p:nvGraphicFramePr>
          <p:cNvPr id="395" name="Google Shape;395;p51"/>
          <p:cNvGraphicFramePr/>
          <p:nvPr/>
        </p:nvGraphicFramePr>
        <p:xfrm>
          <a:off x="576075" y="1828806"/>
          <a:ext cx="3000000" cy="3000000"/>
        </p:xfrm>
        <a:graphic>
          <a:graphicData uri="http://schemas.openxmlformats.org/drawingml/2006/table">
            <a:tbl>
              <a:tblPr>
                <a:noFill/>
                <a:tableStyleId>{37FD971D-E97B-4B28-924E-438AEBDCE57F}</a:tableStyleId>
              </a:tblPr>
              <a:tblGrid>
                <a:gridCol w="1199400"/>
                <a:gridCol w="2411900"/>
                <a:gridCol w="3018100"/>
              </a:tblGrid>
              <a:tr h="4012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46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Portfolio</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person’s collection of different investments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481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Pump and Dump Scam</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form of securities fraud that involves artificially inflating the price of an owned stock through false and misleading positive statements in order to sell the cheaply purchased stock at a higher price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46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Return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of money made or lost on an investment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46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Risk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possibility of loss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46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Stock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ownership share in a company that you can sell later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46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Stock Index</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specific collection or list of investments whose performance is tracked and reported, examples include the Dow Jones Industrial Average and the S&amp;P 500</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8</a:t>
            </a:r>
            <a:r>
              <a:rPr lang="en"/>
              <a:t>: Personal Action Plan</a:t>
            </a:r>
            <a:endParaRPr/>
          </a:p>
        </p:txBody>
      </p:sp>
      <p:graphicFrame>
        <p:nvGraphicFramePr>
          <p:cNvPr id="401" name="Google Shape;401;p52"/>
          <p:cNvGraphicFramePr/>
          <p:nvPr/>
        </p:nvGraphicFramePr>
        <p:xfrm>
          <a:off x="576075" y="1828806"/>
          <a:ext cx="3000000" cy="3000000"/>
        </p:xfrm>
        <a:graphic>
          <a:graphicData uri="http://schemas.openxmlformats.org/drawingml/2006/table">
            <a:tbl>
              <a:tblPr>
                <a:noFill/>
                <a:tableStyleId>{37FD971D-E97B-4B28-924E-438AEBDCE57F}</a:tableStyleId>
              </a:tblPr>
              <a:tblGrid>
                <a:gridCol w="3990600"/>
                <a:gridCol w="879575"/>
                <a:gridCol w="879575"/>
                <a:gridCol w="879575"/>
              </a:tblGrid>
              <a:tr h="438500">
                <a:tc>
                  <a:txBody>
                    <a:bodyPr/>
                    <a:lstStyle/>
                    <a:p>
                      <a:pPr indent="0" lvl="0" marL="0" rtl="0" algn="l">
                        <a:lnSpc>
                          <a:spcPct val="100000"/>
                        </a:lnSpc>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Consider each of the topics addressed in this unit. Which actions will you take to grow and protect your finances?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8625">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I will investigate options for saving and investing.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I will ask about ways to invest money that I earn, including options like setting up a </a:t>
                      </a:r>
                      <a:r>
                        <a:rPr b="1" lang="en" sz="1200">
                          <a:solidFill>
                            <a:schemeClr val="dk1"/>
                          </a:solidFill>
                          <a:latin typeface="Calibri"/>
                          <a:ea typeface="Calibri"/>
                          <a:cs typeface="Calibri"/>
                          <a:sym typeface="Calibri"/>
                        </a:rPr>
                        <a:t>401</a:t>
                      </a:r>
                      <a:r>
                        <a:rPr b="1" lang="en" sz="1200">
                          <a:solidFill>
                            <a:schemeClr val="dk1"/>
                          </a:solidFill>
                          <a:latin typeface="Calibri"/>
                          <a:ea typeface="Calibri"/>
                          <a:cs typeface="Calibri"/>
                          <a:sym typeface="Calibri"/>
                        </a:rPr>
                        <a:t>(k)</a:t>
                      </a:r>
                      <a:r>
                        <a:rPr b="1" lang="en" sz="1200">
                          <a:solidFill>
                            <a:schemeClr val="dk1"/>
                          </a:solidFill>
                          <a:latin typeface="Calibri"/>
                          <a:ea typeface="Calibri"/>
                          <a:cs typeface="Calibri"/>
                          <a:sym typeface="Calibri"/>
                        </a:rPr>
                        <a:t> or IRA.</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lnSpc>
                          <a:spcPct val="100000"/>
                        </a:lnSpc>
                        <a:spcBef>
                          <a:spcPts val="0"/>
                        </a:spcBef>
                        <a:spcAft>
                          <a:spcPts val="0"/>
                        </a:spcAft>
                        <a:buClr>
                          <a:srgbClr val="000000"/>
                        </a:buClr>
                        <a:buSzPts val="2200"/>
                        <a:buFont typeface="Arial"/>
                        <a:buNone/>
                      </a:pPr>
                      <a:r>
                        <a:rPr b="1" lang="en" sz="1200">
                          <a:solidFill>
                            <a:schemeClr val="dk1"/>
                          </a:solidFill>
                          <a:latin typeface="Calibri"/>
                          <a:ea typeface="Calibri"/>
                          <a:cs typeface="Calibri"/>
                          <a:sym typeface="Calibri"/>
                        </a:rPr>
                        <a:t>I will </a:t>
                      </a:r>
                      <a:r>
                        <a:rPr b="1" lang="en" sz="1200">
                          <a:solidFill>
                            <a:schemeClr val="dk1"/>
                          </a:solidFill>
                          <a:latin typeface="Calibri"/>
                          <a:ea typeface="Calibri"/>
                          <a:cs typeface="Calibri"/>
                          <a:sym typeface="Calibri"/>
                        </a:rPr>
                        <a:t>learn </a:t>
                      </a:r>
                      <a:r>
                        <a:rPr b="1" lang="en" sz="1200">
                          <a:solidFill>
                            <a:schemeClr val="dk1"/>
                          </a:solidFill>
                          <a:latin typeface="Calibri"/>
                          <a:ea typeface="Calibri"/>
                          <a:cs typeface="Calibri"/>
                          <a:sym typeface="Calibri"/>
                        </a:rPr>
                        <a:t>about organizations before donating my time, money, or possessions.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I will check to see if I have a credit report.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I will take precautions to prevent being a victim of identity theft.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I will explore my options for getting help handling my money, including the first time I file taxes, if needed.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402" name="Google Shape;402;p52"/>
          <p:cNvGraphicFramePr/>
          <p:nvPr/>
        </p:nvGraphicFramePr>
        <p:xfrm>
          <a:off x="576072" y="6170800"/>
          <a:ext cx="3000000" cy="3000000"/>
        </p:xfrm>
        <a:graphic>
          <a:graphicData uri="http://schemas.openxmlformats.org/drawingml/2006/table">
            <a:tbl>
              <a:tblPr>
                <a:noFill/>
                <a:tableStyleId>{37FD971D-E97B-4B28-924E-438AEBDCE57F}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553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8</a:t>
            </a:r>
            <a:r>
              <a:rPr lang="en"/>
              <a:t>: Continuing the Conversation at Home</a:t>
            </a:r>
            <a:endParaRPr/>
          </a:p>
        </p:txBody>
      </p:sp>
      <p:sp>
        <p:nvSpPr>
          <p:cNvPr id="408" name="Google Shape;408;p53"/>
          <p:cNvSpPr txBox="1"/>
          <p:nvPr>
            <p:ph idx="1" type="body"/>
          </p:nvPr>
        </p:nvSpPr>
        <p:spPr>
          <a:xfrm>
            <a:off x="576075" y="1828800"/>
            <a:ext cx="6629400" cy="1047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solidFill>
                  <a:schemeClr val="dk1"/>
                </a:solidFill>
              </a:rPr>
              <a:t>Families often approach conversations about money very differently. Some might welcome them, while others avoid the topic as much as possible. Review the conversations starters below. With whom could you have each conversation? How might you approach the conversations? </a:t>
            </a:r>
            <a:endParaRPr b="1">
              <a:solidFill>
                <a:schemeClr val="dk1"/>
              </a:solidFill>
            </a:endParaRPr>
          </a:p>
        </p:txBody>
      </p:sp>
      <p:graphicFrame>
        <p:nvGraphicFramePr>
          <p:cNvPr id="409" name="Google Shape;409;p53"/>
          <p:cNvGraphicFramePr/>
          <p:nvPr/>
        </p:nvGraphicFramePr>
        <p:xfrm>
          <a:off x="576083" y="3076512"/>
          <a:ext cx="3000000" cy="3000000"/>
        </p:xfrm>
        <a:graphic>
          <a:graphicData uri="http://schemas.openxmlformats.org/drawingml/2006/table">
            <a:tbl>
              <a:tblPr>
                <a:noFill/>
                <a:tableStyleId>{37FD971D-E97B-4B28-924E-438AEBDCE57F}</a:tableStyleId>
              </a:tblPr>
              <a:tblGrid>
                <a:gridCol w="4350900"/>
                <a:gridCol w="2278500"/>
              </a:tblGrid>
              <a:tr h="35740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844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Investing</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owned shares of stock in a company? If so, what did you or do you own? How did you pick it?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feel like you have saved and/or invested enough money for retirement?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advice would you give to someone about saving and investing for the future?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22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Donating to Charity</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Are there charities to which you donate your time or money?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 you know if a charity is legitimate?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influences your decision to donate time or money to a particular cause?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non-profit organizations do you see making a difference in our community?</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976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Identity Theft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been the victim of identity theft? If so, how did you find out? What happened? What did you need to do to fix the problem?</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used a credit freeze? If not, do you know what they are?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familiar are you with financial scams? Have you ever known anyone to fall prey to one? </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8476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Professionals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Where do you turn for financial information or advice?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used a financial professional for help with money management, investing, taxes, or another personal finance-related purpose?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8</a:t>
            </a:r>
            <a:r>
              <a:rPr lang="en"/>
              <a:t>: Dig Deeper</a:t>
            </a:r>
            <a:endParaRPr/>
          </a:p>
        </p:txBody>
      </p:sp>
      <p:sp>
        <p:nvSpPr>
          <p:cNvPr id="415" name="Google Shape;415;p54"/>
          <p:cNvSpPr txBox="1"/>
          <p:nvPr>
            <p:ph idx="1" type="body"/>
          </p:nvPr>
        </p:nvSpPr>
        <p:spPr>
          <a:xfrm>
            <a:off x="576075" y="1828800"/>
            <a:ext cx="6629400" cy="615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Interested in learning more about the topics covered in this unit? Consider exploring one or more of the following questions.</a:t>
            </a:r>
            <a:endParaRPr b="1"/>
          </a:p>
        </p:txBody>
      </p:sp>
      <p:graphicFrame>
        <p:nvGraphicFramePr>
          <p:cNvPr id="416" name="Google Shape;416;p54"/>
          <p:cNvGraphicFramePr/>
          <p:nvPr/>
        </p:nvGraphicFramePr>
        <p:xfrm>
          <a:off x="576083" y="2443687"/>
          <a:ext cx="3000000" cy="3000000"/>
        </p:xfrm>
        <a:graphic>
          <a:graphicData uri="http://schemas.openxmlformats.org/drawingml/2006/table">
            <a:tbl>
              <a:tblPr>
                <a:noFill/>
                <a:tableStyleId>{37FD971D-E97B-4B28-924E-438AEBDCE57F}</a:tableStyleId>
              </a:tblPr>
              <a:tblGrid>
                <a:gridCol w="4350925"/>
                <a:gridCol w="2278475"/>
              </a:tblGrid>
              <a:tr h="33555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459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Investing</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companies produce goods or services that you use? Are they public? If so, what is the current price of their stock?</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stocks make up the Dow Jones Industrial Average? How are they selected?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If you have earned income, what would it take for you to set up a Traditional or </a:t>
                      </a:r>
                      <a:r>
                        <a:rPr lang="en" sz="1200">
                          <a:solidFill>
                            <a:schemeClr val="dk1"/>
                          </a:solidFill>
                          <a:latin typeface="Calibri"/>
                          <a:ea typeface="Calibri"/>
                          <a:cs typeface="Calibri"/>
                          <a:sym typeface="Calibri"/>
                        </a:rPr>
                        <a:t>Roth IRA account? </a:t>
                      </a:r>
                      <a:r>
                        <a:rPr lang="en" sz="1200">
                          <a:solidFill>
                            <a:schemeClr val="dk1"/>
                          </a:solidFill>
                          <a:latin typeface="Calibri"/>
                          <a:ea typeface="Calibri"/>
                          <a:cs typeface="Calibri"/>
                          <a:sym typeface="Calibri"/>
                        </a:rPr>
                        <a:t>What are the tax advantages of those accounts?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Is there a trusted adult who could assist you in setting up your own investment account?</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1109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Donating to Charity</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non-profit organizations are active in your community, and what services do they provide?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organizations use teen volunteers? How can you get involved?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does it take to set up a non-profit, charitable organization in your state?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740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Identity Theft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the most common scams in your state? Who is most often the victim of those?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organizations are active in your state when it comes to consumer protection and fraud prevention?</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239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Professionals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does it take to become a Certified Public Accountant (CPA), or Certified Financial Planner (CFP)? What do people in these jobs do?</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other certifications are there for financial professionals? How are they all different?</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Investing Options</a:t>
            </a:r>
            <a:r>
              <a:rPr lang="en"/>
              <a:t> self-paced module.</a:t>
            </a:r>
            <a:endParaRPr/>
          </a:p>
        </p:txBody>
      </p:sp>
      <p:graphicFrame>
        <p:nvGraphicFramePr>
          <p:cNvPr id="111" name="Google Shape;111;p19"/>
          <p:cNvGraphicFramePr/>
          <p:nvPr/>
        </p:nvGraphicFramePr>
        <p:xfrm>
          <a:off x="576072" y="5421285"/>
          <a:ext cx="3000000" cy="3000000"/>
        </p:xfrm>
        <a:graphic>
          <a:graphicData uri="http://schemas.openxmlformats.org/drawingml/2006/table">
            <a:tbl>
              <a:tblPr>
                <a:noFill/>
                <a:tableStyleId>{37FD971D-E97B-4B28-924E-438AEBDCE57F}</a:tableStyleId>
              </a:tblPr>
              <a:tblGrid>
                <a:gridCol w="3616900"/>
                <a:gridCol w="1004175"/>
                <a:gridCol w="1004175"/>
                <a:gridCol w="1004175"/>
              </a:tblGrid>
              <a:tr h="647650">
                <a:tc gridSpan="4">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Going into this module, how much do you already know about these forms of investments? Put an X for each.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609575">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Stocks</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Bonds</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Mutual Funds</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0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know a lot. I could easily explain it to someone else.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I’ve heard of them before or have a basic understanding.</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don’t know much about this form of investing.</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2" name="Google Shape;112;p19"/>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4793725"/>
              </a:tblGrid>
              <a:tr h="10363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There’s an old saying that “money doesn’t grow on trees.”</a:t>
                      </a:r>
                      <a:r>
                        <a:rPr b="1" lang="en">
                          <a:solidFill>
                            <a:schemeClr val="lt1"/>
                          </a:solidFill>
                          <a:latin typeface="Calibri"/>
                          <a:ea typeface="Calibri"/>
                          <a:cs typeface="Calibri"/>
                          <a:sym typeface="Calibri"/>
                        </a:rPr>
                        <a:t> </a:t>
                      </a:r>
                      <a:r>
                        <a:rPr b="1" lang="en">
                          <a:solidFill>
                            <a:schemeClr val="lt1"/>
                          </a:solidFill>
                          <a:latin typeface="Calibri"/>
                          <a:ea typeface="Calibri"/>
                          <a:cs typeface="Calibri"/>
                          <a:sym typeface="Calibri"/>
                        </a:rPr>
                        <a:t>While no one has found a way to grow money like a plant, many people DO try to grow or increase the value of their money by investing. What do you think about the comparison of growing money like you would a plant? How are the two the same and/or different?</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96182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13" name="Google Shape;113;p19"/>
          <p:cNvPicPr preferRelativeResize="0"/>
          <p:nvPr/>
        </p:nvPicPr>
        <p:blipFill>
          <a:blip r:embed="rId4">
            <a:alphaModFix/>
          </a:blip>
          <a:stretch>
            <a:fillRect/>
          </a:stretch>
        </p:blipFill>
        <p:spPr>
          <a:xfrm>
            <a:off x="5598282" y="1508750"/>
            <a:ext cx="1607218" cy="342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Investing Options</a:t>
            </a:r>
            <a:r>
              <a:rPr lang="en"/>
              <a:t> self-paced module.</a:t>
            </a:r>
            <a:endParaRPr/>
          </a:p>
        </p:txBody>
      </p:sp>
      <p:graphicFrame>
        <p:nvGraphicFramePr>
          <p:cNvPr id="119" name="Google Shape;119;p20"/>
          <p:cNvGraphicFramePr/>
          <p:nvPr/>
        </p:nvGraphicFramePr>
        <p:xfrm>
          <a:off x="576072" y="2957925"/>
          <a:ext cx="3000000" cy="3000000"/>
        </p:xfrm>
        <a:graphic>
          <a:graphicData uri="http://schemas.openxmlformats.org/drawingml/2006/table">
            <a:tbl>
              <a:tblPr>
                <a:noFill/>
                <a:tableStyleId>{37FD971D-E97B-4B28-924E-438AEBDCE57F}</a:tableStyleId>
              </a:tblPr>
              <a:tblGrid>
                <a:gridCol w="1050275"/>
                <a:gridCol w="2100575"/>
              </a:tblGrid>
              <a:tr h="601975">
                <a:tc gridSpan="2">
                  <a:txBody>
                    <a:bodyPr/>
                    <a:lstStyle/>
                    <a:p>
                      <a:pPr indent="0" lvl="0" marL="0" rtl="0" algn="l">
                        <a:spcBef>
                          <a:spcPts val="0"/>
                        </a:spcBef>
                        <a:spcAft>
                          <a:spcPts val="0"/>
                        </a:spcAft>
                        <a:buClr>
                          <a:schemeClr val="dk1"/>
                        </a:buClr>
                        <a:buSzPts val="1100"/>
                        <a:buFont typeface="Arial"/>
                        <a:buNone/>
                      </a:pPr>
                      <a:r>
                        <a:rPr b="1" lang="en" sz="1600">
                          <a:solidFill>
                            <a:schemeClr val="lt1"/>
                          </a:solidFill>
                          <a:latin typeface="Calibri"/>
                          <a:ea typeface="Calibri"/>
                          <a:cs typeface="Calibri"/>
                          <a:sym typeface="Calibri"/>
                        </a:rPr>
                        <a:t>1D or One Day</a:t>
                      </a:r>
                      <a:endParaRPr b="1" sz="16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Graph and Information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6932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Lowest Price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93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Highest Price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20" name="Google Shape;120;p20"/>
          <p:cNvSpPr txBox="1"/>
          <p:nvPr>
            <p:ph idx="1" type="body"/>
          </p:nvPr>
        </p:nvSpPr>
        <p:spPr>
          <a:xfrm>
            <a:off x="576075" y="1508758"/>
            <a:ext cx="6629400" cy="12663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Select a publicly-traded company that interests you (one that allows investors to purchase stock). Use an online tool such as </a:t>
            </a:r>
            <a:r>
              <a:rPr b="1" lang="en" u="sng">
                <a:solidFill>
                  <a:schemeClr val="hlink"/>
                </a:solidFill>
                <a:hlinkClick r:id="rId4"/>
              </a:rPr>
              <a:t>Google Finance</a:t>
            </a:r>
            <a:r>
              <a:rPr b="1" lang="en"/>
              <a:t>, </a:t>
            </a:r>
            <a:r>
              <a:rPr b="1" lang="en" u="sng">
                <a:solidFill>
                  <a:schemeClr val="hlink"/>
                </a:solidFill>
                <a:hlinkClick r:id="rId5"/>
              </a:rPr>
              <a:t>Yahoo Finance</a:t>
            </a:r>
            <a:r>
              <a:rPr b="1" lang="en"/>
              <a:t>, </a:t>
            </a:r>
            <a:r>
              <a:rPr b="1" lang="en" u="sng">
                <a:solidFill>
                  <a:schemeClr val="hlink"/>
                </a:solidFill>
                <a:hlinkClick r:id="rId6"/>
              </a:rPr>
              <a:t>Wall Street Journal Market Data</a:t>
            </a:r>
            <a:r>
              <a:rPr b="1" lang="en"/>
              <a:t>, or </a:t>
            </a:r>
            <a:r>
              <a:rPr b="1" lang="en" u="sng">
                <a:solidFill>
                  <a:schemeClr val="hlink"/>
                </a:solidFill>
                <a:hlinkClick r:id="rId7"/>
              </a:rPr>
              <a:t>MarketWatch</a:t>
            </a:r>
            <a:r>
              <a:rPr b="1" lang="en"/>
              <a:t> to locate a graph showing the price of the stock. Adjust the graphs and take screenshots of each to meet the criteria for each box below. Underneath, provide the lowest and highest price within each range.</a:t>
            </a:r>
            <a:endParaRPr b="1"/>
          </a:p>
        </p:txBody>
      </p:sp>
      <p:graphicFrame>
        <p:nvGraphicFramePr>
          <p:cNvPr id="121" name="Google Shape;121;p20"/>
          <p:cNvGraphicFramePr/>
          <p:nvPr/>
        </p:nvGraphicFramePr>
        <p:xfrm>
          <a:off x="576072" y="5167250"/>
          <a:ext cx="3000000" cy="3000000"/>
        </p:xfrm>
        <a:graphic>
          <a:graphicData uri="http://schemas.openxmlformats.org/drawingml/2006/table">
            <a:tbl>
              <a:tblPr>
                <a:noFill/>
                <a:tableStyleId>{37FD971D-E97B-4B28-924E-438AEBDCE57F}</a:tableStyleId>
              </a:tblPr>
              <a:tblGrid>
                <a:gridCol w="1050275"/>
                <a:gridCol w="2100575"/>
              </a:tblGrid>
              <a:tr h="601975">
                <a:tc gridSpan="2">
                  <a:txBody>
                    <a:bodyPr/>
                    <a:lstStyle/>
                    <a:p>
                      <a:pPr indent="0" lvl="0" marL="0" rtl="0" algn="l">
                        <a:spcBef>
                          <a:spcPts val="0"/>
                        </a:spcBef>
                        <a:spcAft>
                          <a:spcPts val="0"/>
                        </a:spcAft>
                        <a:buClr>
                          <a:schemeClr val="dk1"/>
                        </a:buClr>
                        <a:buSzPts val="1100"/>
                        <a:buFont typeface="Arial"/>
                        <a:buNone/>
                      </a:pPr>
                      <a:r>
                        <a:rPr b="1" lang="en" sz="1600">
                          <a:solidFill>
                            <a:schemeClr val="lt1"/>
                          </a:solidFill>
                          <a:latin typeface="Calibri"/>
                          <a:ea typeface="Calibri"/>
                          <a:cs typeface="Calibri"/>
                          <a:sym typeface="Calibri"/>
                        </a:rPr>
                        <a:t>6M</a:t>
                      </a:r>
                      <a:r>
                        <a:rPr b="1" lang="en" sz="1600">
                          <a:solidFill>
                            <a:schemeClr val="lt1"/>
                          </a:solidFill>
                          <a:latin typeface="Calibri"/>
                          <a:ea typeface="Calibri"/>
                          <a:cs typeface="Calibri"/>
                          <a:sym typeface="Calibri"/>
                        </a:rPr>
                        <a:t> or Six Month</a:t>
                      </a:r>
                      <a:endParaRPr b="1" sz="16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Graph and Information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6932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Lowest Price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93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Highest Price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22" name="Google Shape;122;p20"/>
          <p:cNvGraphicFramePr/>
          <p:nvPr/>
        </p:nvGraphicFramePr>
        <p:xfrm>
          <a:off x="576072" y="7376575"/>
          <a:ext cx="3000000" cy="3000000"/>
        </p:xfrm>
        <a:graphic>
          <a:graphicData uri="http://schemas.openxmlformats.org/drawingml/2006/table">
            <a:tbl>
              <a:tblPr>
                <a:noFill/>
                <a:tableStyleId>{37FD971D-E97B-4B28-924E-438AEBDCE57F}</a:tableStyleId>
              </a:tblPr>
              <a:tblGrid>
                <a:gridCol w="1050275"/>
                <a:gridCol w="2100575"/>
              </a:tblGrid>
              <a:tr h="601975">
                <a:tc gridSpan="2">
                  <a:txBody>
                    <a:bodyPr/>
                    <a:lstStyle/>
                    <a:p>
                      <a:pPr indent="0" lvl="0" marL="0" rtl="0" algn="l">
                        <a:spcBef>
                          <a:spcPts val="0"/>
                        </a:spcBef>
                        <a:spcAft>
                          <a:spcPts val="0"/>
                        </a:spcAft>
                        <a:buClr>
                          <a:schemeClr val="dk1"/>
                        </a:buClr>
                        <a:buSzPts val="1100"/>
                        <a:buFont typeface="Arial"/>
                        <a:buNone/>
                      </a:pPr>
                      <a:r>
                        <a:rPr b="1" lang="en" sz="1600">
                          <a:solidFill>
                            <a:schemeClr val="lt1"/>
                          </a:solidFill>
                          <a:latin typeface="Calibri"/>
                          <a:ea typeface="Calibri"/>
                          <a:cs typeface="Calibri"/>
                          <a:sym typeface="Calibri"/>
                        </a:rPr>
                        <a:t>5Y</a:t>
                      </a:r>
                      <a:r>
                        <a:rPr b="1" lang="en" sz="1600">
                          <a:solidFill>
                            <a:schemeClr val="lt1"/>
                          </a:solidFill>
                          <a:latin typeface="Calibri"/>
                          <a:ea typeface="Calibri"/>
                          <a:cs typeface="Calibri"/>
                          <a:sym typeface="Calibri"/>
                        </a:rPr>
                        <a:t> or Five Year</a:t>
                      </a:r>
                      <a:endParaRPr b="1" sz="16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Graph and Information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6932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Lowest Price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93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Highest Price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23" name="Google Shape;123;p20"/>
          <p:cNvSpPr/>
          <p:nvPr/>
        </p:nvSpPr>
        <p:spPr>
          <a:xfrm>
            <a:off x="4054675" y="2957900"/>
            <a:ext cx="3150900" cy="2026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Calibri"/>
                <a:ea typeface="Calibri"/>
                <a:cs typeface="Calibri"/>
                <a:sym typeface="Calibri"/>
              </a:rPr>
              <a:t>Replace with a screenshot of the graph.</a:t>
            </a:r>
            <a:endParaRPr i="1" sz="1200">
              <a:latin typeface="Calibri"/>
              <a:ea typeface="Calibri"/>
              <a:cs typeface="Calibri"/>
              <a:sym typeface="Calibri"/>
            </a:endParaRPr>
          </a:p>
        </p:txBody>
      </p:sp>
      <p:sp>
        <p:nvSpPr>
          <p:cNvPr id="124" name="Google Shape;124;p20"/>
          <p:cNvSpPr/>
          <p:nvPr/>
        </p:nvSpPr>
        <p:spPr>
          <a:xfrm>
            <a:off x="4054675" y="5167250"/>
            <a:ext cx="3150900" cy="2026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Calibri"/>
                <a:ea typeface="Calibri"/>
                <a:cs typeface="Calibri"/>
                <a:sym typeface="Calibri"/>
              </a:rPr>
              <a:t>Replace with a screenshot of the graph.</a:t>
            </a:r>
            <a:endParaRPr i="1" sz="1200">
              <a:latin typeface="Calibri"/>
              <a:ea typeface="Calibri"/>
              <a:cs typeface="Calibri"/>
              <a:sym typeface="Calibri"/>
            </a:endParaRPr>
          </a:p>
        </p:txBody>
      </p:sp>
      <p:sp>
        <p:nvSpPr>
          <p:cNvPr id="125" name="Google Shape;125;p20"/>
          <p:cNvSpPr/>
          <p:nvPr/>
        </p:nvSpPr>
        <p:spPr>
          <a:xfrm>
            <a:off x="4054675" y="7376600"/>
            <a:ext cx="3150900" cy="2026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Calibri"/>
                <a:ea typeface="Calibri"/>
                <a:cs typeface="Calibri"/>
                <a:sym typeface="Calibri"/>
              </a:rPr>
              <a:t>Replace with a screenshot of the graph.</a:t>
            </a:r>
            <a:endParaRPr i="1"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Diversification</a:t>
            </a:r>
            <a:endParaRPr/>
          </a:p>
        </p:txBody>
      </p:sp>
      <p:sp>
        <p:nvSpPr>
          <p:cNvPr id="131" name="Google Shape;131;p2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Investing Options</a:t>
            </a:r>
            <a:r>
              <a:rPr lang="en"/>
              <a:t> self-paced module.</a:t>
            </a:r>
            <a:endParaRPr/>
          </a:p>
        </p:txBody>
      </p:sp>
      <p:pic>
        <p:nvPicPr>
          <p:cNvPr id="132" name="Google Shape;132;p21">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graphicFrame>
        <p:nvGraphicFramePr>
          <p:cNvPr id="133" name="Google Shape;133;p21"/>
          <p:cNvGraphicFramePr/>
          <p:nvPr/>
        </p:nvGraphicFramePr>
        <p:xfrm>
          <a:off x="576075" y="6662710"/>
          <a:ext cx="3000000" cy="3000000"/>
        </p:xfrm>
        <a:graphic>
          <a:graphicData uri="http://schemas.openxmlformats.org/drawingml/2006/table">
            <a:tbl>
              <a:tblPr>
                <a:noFill/>
                <a:tableStyleId>{37FD971D-E97B-4B28-924E-438AEBDCE57F}</a:tableStyleId>
              </a:tblPr>
              <a:tblGrid>
                <a:gridCol w="3291850"/>
                <a:gridCol w="3337550"/>
              </a:tblGrid>
              <a:tr h="36517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Write three statements that support the headline.</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1182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pic>
        <p:nvPicPr>
          <p:cNvPr id="134" name="Google Shape;134;p21">
            <a:hlinkClick r:id="rId6"/>
          </p:cNvPr>
          <p:cNvPicPr preferRelativeResize="0"/>
          <p:nvPr/>
        </p:nvPicPr>
        <p:blipFill rotWithShape="1">
          <a:blip r:embed="rId7">
            <a:alphaModFix/>
          </a:blip>
          <a:srcRect b="1427" l="0" r="0" t="1437"/>
          <a:stretch/>
        </p:blipFill>
        <p:spPr>
          <a:xfrm>
            <a:off x="2858275" y="1828796"/>
            <a:ext cx="2647911" cy="1449730"/>
          </a:xfrm>
          <a:prstGeom prst="rect">
            <a:avLst/>
          </a:prstGeom>
          <a:noFill/>
          <a:ln>
            <a:noFill/>
          </a:ln>
        </p:spPr>
      </p:pic>
      <p:pic>
        <p:nvPicPr>
          <p:cNvPr id="135" name="Google Shape;135;p21"/>
          <p:cNvPicPr preferRelativeResize="0"/>
          <p:nvPr/>
        </p:nvPicPr>
        <p:blipFill rotWithShape="1">
          <a:blip r:embed="rId8">
            <a:alphaModFix/>
          </a:blip>
          <a:srcRect b="0" l="0" r="0" t="0"/>
          <a:stretch/>
        </p:blipFill>
        <p:spPr>
          <a:xfrm>
            <a:off x="5757375" y="1828796"/>
            <a:ext cx="1448101" cy="1448101"/>
          </a:xfrm>
          <a:prstGeom prst="rect">
            <a:avLst/>
          </a:prstGeom>
          <a:noFill/>
          <a:ln>
            <a:noFill/>
          </a:ln>
        </p:spPr>
      </p:pic>
      <p:sp>
        <p:nvSpPr>
          <p:cNvPr id="136" name="Google Shape;136;p21"/>
          <p:cNvSpPr txBox="1"/>
          <p:nvPr/>
        </p:nvSpPr>
        <p:spPr>
          <a:xfrm>
            <a:off x="576075" y="1828796"/>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Check out the headline below and think about what it means. Then use </a:t>
            </a:r>
            <a:r>
              <a:rPr lang="en" u="sng">
                <a:solidFill>
                  <a:schemeClr val="hlink"/>
                </a:solidFill>
                <a:latin typeface="Calibri"/>
                <a:ea typeface="Calibri"/>
                <a:cs typeface="Calibri"/>
                <a:sym typeface="Calibri"/>
                <a:hlinkClick r:id="rId9"/>
              </a:rPr>
              <a:t>this link</a:t>
            </a:r>
            <a:r>
              <a:rPr lang="en">
                <a:latin typeface="Calibri"/>
                <a:ea typeface="Calibri"/>
                <a:cs typeface="Calibri"/>
                <a:sym typeface="Calibri"/>
              </a:rPr>
              <a:t> or the QR code to the right to watch the video from this module, pausing to take notes. </a:t>
            </a:r>
            <a:endParaRPr>
              <a:latin typeface="Calibri"/>
              <a:ea typeface="Calibri"/>
              <a:cs typeface="Calibri"/>
              <a:sym typeface="Calibri"/>
            </a:endParaRPr>
          </a:p>
        </p:txBody>
      </p:sp>
      <p:sp>
        <p:nvSpPr>
          <p:cNvPr id="137" name="Google Shape;137;p21"/>
          <p:cNvSpPr/>
          <p:nvPr/>
        </p:nvSpPr>
        <p:spPr>
          <a:xfrm>
            <a:off x="530350" y="3604250"/>
            <a:ext cx="4130100" cy="2330100"/>
          </a:xfrm>
          <a:prstGeom prst="wedgeEllipseCallout">
            <a:avLst>
              <a:gd fmla="val 41880" name="adj1"/>
              <a:gd fmla="val 48566"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2400">
                <a:solidFill>
                  <a:schemeClr val="lt1"/>
                </a:solidFill>
                <a:latin typeface="Calibri"/>
                <a:ea typeface="Calibri"/>
                <a:cs typeface="Calibri"/>
                <a:sym typeface="Calibri"/>
              </a:rPr>
              <a:t>Old Saying Still True</a:t>
            </a:r>
            <a:r>
              <a:rPr b="1" i="1" lang="en" sz="2400">
                <a:solidFill>
                  <a:schemeClr val="lt1"/>
                </a:solidFill>
                <a:latin typeface="Calibri"/>
                <a:ea typeface="Calibri"/>
                <a:cs typeface="Calibri"/>
                <a:sym typeface="Calibri"/>
              </a:rPr>
              <a:t>, </a:t>
            </a:r>
            <a:endParaRPr b="1" i="1"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i="1" lang="en" sz="2400">
                <a:solidFill>
                  <a:schemeClr val="lt1"/>
                </a:solidFill>
                <a:latin typeface="Calibri"/>
                <a:ea typeface="Calibri"/>
                <a:cs typeface="Calibri"/>
                <a:sym typeface="Calibri"/>
              </a:rPr>
              <a:t>“Don’t Put All Your Eggs in One Basket”</a:t>
            </a:r>
            <a:endParaRPr b="1" i="1" sz="2400">
              <a:solidFill>
                <a:schemeClr val="lt1"/>
              </a:solidFill>
              <a:latin typeface="Calibri"/>
              <a:ea typeface="Calibri"/>
              <a:cs typeface="Calibri"/>
              <a:sym typeface="Calibri"/>
            </a:endParaRPr>
          </a:p>
        </p:txBody>
      </p:sp>
      <p:pic>
        <p:nvPicPr>
          <p:cNvPr id="138" name="Google Shape;138;p21"/>
          <p:cNvPicPr preferRelativeResize="0"/>
          <p:nvPr/>
        </p:nvPicPr>
        <p:blipFill>
          <a:blip r:embed="rId10">
            <a:alphaModFix/>
          </a:blip>
          <a:stretch>
            <a:fillRect/>
          </a:stretch>
        </p:blipFill>
        <p:spPr>
          <a:xfrm>
            <a:off x="4557575" y="5164464"/>
            <a:ext cx="2647900" cy="12929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aphicFrame>
        <p:nvGraphicFramePr>
          <p:cNvPr id="143" name="Google Shape;143;p22"/>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1325875"/>
                <a:gridCol w="2651750"/>
                <a:gridCol w="2651750"/>
              </a:tblGrid>
              <a:tr h="3677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do you see as the pros and cons of investing in stocks and bonds?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367750">
                <a:tc>
                  <a:txBody>
                    <a:bodyPr/>
                    <a:lstStyle/>
                    <a:p>
                      <a:pPr indent="0" lvl="0" marL="0" rtl="0" algn="ctr">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Stocks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Bonds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77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Pros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7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48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Why do you think many investors choose to invest in both?</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sp>
        <p:nvSpPr>
          <p:cNvPr id="144" name="Google Shape;144;p2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accent1"/>
                </a:solidFill>
                <a:hlinkClick r:id="rId3">
                  <a:extLst>
                    <a:ext uri="{A12FA001-AC4F-418D-AE19-62706E023703}">
                      <ahyp:hlinkClr val="tx"/>
                    </a:ext>
                  </a:extLst>
                </a:hlinkClick>
              </a:rPr>
              <a:t>Understanding Investing Options</a:t>
            </a:r>
            <a:r>
              <a:rPr lang="en"/>
              <a:t> self-paced module.</a:t>
            </a:r>
            <a:endParaRPr/>
          </a:p>
        </p:txBody>
      </p:sp>
      <p:graphicFrame>
        <p:nvGraphicFramePr>
          <p:cNvPr id="145" name="Google Shape;145;p22"/>
          <p:cNvGraphicFramePr/>
          <p:nvPr/>
        </p:nvGraphicFramePr>
        <p:xfrm>
          <a:off x="576075" y="5147240"/>
          <a:ext cx="3000000" cy="3000000"/>
        </p:xfrm>
        <a:graphic>
          <a:graphicData uri="http://schemas.openxmlformats.org/drawingml/2006/table">
            <a:tbl>
              <a:tblPr>
                <a:noFill/>
                <a:tableStyleId>{37FD971D-E97B-4B28-924E-438AEBDCE57F}</a:tableStyleId>
              </a:tblPr>
              <a:tblGrid>
                <a:gridCol w="1556250"/>
                <a:gridCol w="1577850"/>
              </a:tblGrid>
              <a:tr h="56727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Would you rather invest in individual stocks and bonds, mutual funds, or a combination of each? Explain.</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500725">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graphicFrame>
        <p:nvGraphicFramePr>
          <p:cNvPr id="146" name="Google Shape;146;p22"/>
          <p:cNvGraphicFramePr/>
          <p:nvPr/>
        </p:nvGraphicFramePr>
        <p:xfrm>
          <a:off x="4071350" y="5147240"/>
          <a:ext cx="3000000" cy="3000000"/>
        </p:xfrm>
        <a:graphic>
          <a:graphicData uri="http://schemas.openxmlformats.org/drawingml/2006/table">
            <a:tbl>
              <a:tblPr>
                <a:noFill/>
                <a:tableStyleId>{37FD971D-E97B-4B28-924E-438AEBDCE57F}</a:tableStyleId>
              </a:tblPr>
              <a:tblGrid>
                <a:gridCol w="1556250"/>
                <a:gridCol w="1577850"/>
              </a:tblGrid>
              <a:tr h="14350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 “Buy Low, Sell High” section features three investors with different approaches. Which one is most similar to what you might do with investing, or would you take a different approach altogether? Explain.</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8606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1: Understanding Investing Options.</a:t>
            </a:r>
            <a:endParaRPr/>
          </a:p>
        </p:txBody>
      </p:sp>
      <p:graphicFrame>
        <p:nvGraphicFramePr>
          <p:cNvPr id="152" name="Google Shape;152;p23"/>
          <p:cNvGraphicFramePr/>
          <p:nvPr/>
        </p:nvGraphicFramePr>
        <p:xfrm>
          <a:off x="576072" y="1508760"/>
          <a:ext cx="3000000" cy="3000000"/>
        </p:xfrm>
        <a:graphic>
          <a:graphicData uri="http://schemas.openxmlformats.org/drawingml/2006/table">
            <a:tbl>
              <a:tblPr>
                <a:noFill/>
                <a:tableStyleId>{37FD971D-E97B-4B28-924E-438AEBDCE57F}</a:tableStyleId>
              </a:tblPr>
              <a:tblGrid>
                <a:gridCol w="6629050"/>
              </a:tblGrid>
              <a:tr h="4726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At the end of the module, you are encouraged to “do your homework and ask questions.” What research is important to do before choosing investments and what questions do you plan to ask before investing?</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041975">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53" name="Google Shape;153;p23"/>
          <p:cNvGraphicFramePr/>
          <p:nvPr/>
        </p:nvGraphicFramePr>
        <p:xfrm>
          <a:off x="576072" y="6427743"/>
          <a:ext cx="3000000" cy="3000000"/>
        </p:xfrm>
        <a:graphic>
          <a:graphicData uri="http://schemas.openxmlformats.org/drawingml/2006/table">
            <a:tbl>
              <a:tblPr>
                <a:noFill/>
                <a:tableStyleId>{37FD971D-E97B-4B28-924E-438AEBDCE57F}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one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the difference between a stock and a </a:t>
                      </a:r>
                      <a:r>
                        <a:rPr lang="en" sz="1200">
                          <a:solidFill>
                            <a:schemeClr val="dk1"/>
                          </a:solidFill>
                          <a:latin typeface="Calibri"/>
                          <a:ea typeface="Calibri"/>
                          <a:cs typeface="Calibri"/>
                          <a:sym typeface="Calibri"/>
                        </a:rPr>
                        <a:t>bond</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how I could diversify my own investment portfolio.</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describing potential risks and rewards associated with investing.</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54" name="Google Shape;154;p23"/>
          <p:cNvPicPr preferRelativeResize="0"/>
          <p:nvPr/>
        </p:nvPicPr>
        <p:blipFill>
          <a:blip r:embed="rId3">
            <a:alphaModFix/>
          </a:blip>
          <a:stretch>
            <a:fillRect/>
          </a:stretch>
        </p:blipFill>
        <p:spPr>
          <a:xfrm>
            <a:off x="576075" y="5417850"/>
            <a:ext cx="3486014" cy="89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Building a Diversified Portfolio</a:t>
            </a:r>
            <a:endParaRPr/>
          </a:p>
        </p:txBody>
      </p:sp>
      <p:sp>
        <p:nvSpPr>
          <p:cNvPr id="160" name="Google Shape;160;p2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how investment risks can be decreased through diversification.</a:t>
            </a:r>
            <a:endParaRPr/>
          </a:p>
          <a:p>
            <a:pPr indent="-330200" lvl="0" marL="457200" rtl="0" algn="l">
              <a:spcBef>
                <a:spcPts val="0"/>
              </a:spcBef>
              <a:spcAft>
                <a:spcPts val="0"/>
              </a:spcAft>
              <a:buSzPts val="1600"/>
              <a:buChar char="●"/>
            </a:pPr>
            <a:r>
              <a:rPr lang="en"/>
              <a:t>compare ways to diversify.</a:t>
            </a:r>
            <a:endParaRPr/>
          </a:p>
          <a:p>
            <a:pPr indent="-330200" lvl="0" marL="457200" rtl="0" algn="l">
              <a:spcBef>
                <a:spcPts val="0"/>
              </a:spcBef>
              <a:spcAft>
                <a:spcPts val="0"/>
              </a:spcAft>
              <a:buSzPts val="1600"/>
              <a:buChar char="●"/>
            </a:pPr>
            <a:r>
              <a:rPr lang="en"/>
              <a:t>identify investments with “built-in” diversification, including mutual funds and exchange traded funds (ETFs).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C79DC1CE-AEEE-4BA8-94D1-980C0B86CEC9}"/>
</file>

<file path=customXml/itemProps2.xml><?xml version="1.0" encoding="utf-8"?>
<ds:datastoreItem xmlns:ds="http://schemas.openxmlformats.org/officeDocument/2006/customXml" ds:itemID="{CD5F06D5-A7FF-4015-BADF-2A578C7C05AF}"/>
</file>

<file path=customXml/itemProps3.xml><?xml version="1.0" encoding="utf-8"?>
<ds:datastoreItem xmlns:ds="http://schemas.openxmlformats.org/officeDocument/2006/customXml" ds:itemID="{CB59E7B6-7242-4B80-BD79-2CE495FACA0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